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6.xml" ContentType="application/vnd.openxmlformats-officedocument.presentationml.notesSlide+xml"/>
  <Override PartName="/ppt/tags/tag35.xml" ContentType="application/vnd.openxmlformats-officedocument.presentationml.tags+xml"/>
  <Override PartName="/ppt/notesSlides/notesSlide27.xml" ContentType="application/vnd.openxmlformats-officedocument.presentationml.notesSlide+xml"/>
  <Override PartName="/ppt/tags/tag3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7.xml" ContentType="application/vnd.openxmlformats-officedocument.presentationml.tags+xml"/>
  <Override PartName="/ppt/notesSlides/notesSlide31.xml" ContentType="application/vnd.openxmlformats-officedocument.presentationml.notesSlide+xml"/>
  <Override PartName="/ppt/tags/tag38.xml" ContentType="application/vnd.openxmlformats-officedocument.presentationml.tags+xml"/>
  <Override PartName="/ppt/notesSlides/notesSlide32.xml" ContentType="application/vnd.openxmlformats-officedocument.presentationml.notesSlide+xml"/>
  <Override PartName="/ppt/tags/tag39.xml" ContentType="application/vnd.openxmlformats-officedocument.presentationml.tags+xml"/>
  <Override PartName="/ppt/notesSlides/notesSlide33.xml" ContentType="application/vnd.openxmlformats-officedocument.presentationml.notesSlide+xml"/>
  <Override PartName="/ppt/tags/tag40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41.xml" ContentType="application/vnd.openxmlformats-officedocument.presentationml.tags+xml"/>
  <Override PartName="/ppt/notesSlides/notesSlide3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7.xml" ContentType="application/vnd.openxmlformats-officedocument.presentationml.notesSlide+xml"/>
  <Override PartName="/ppt/tags/tag44.xml" ContentType="application/vnd.openxmlformats-officedocument.presentationml.tags+xml"/>
  <Override PartName="/ppt/notesSlides/notesSlide3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9.xml" ContentType="application/vnd.openxmlformats-officedocument.presentationml.notesSlide+xml"/>
  <Override PartName="/ppt/tags/tag52.xml" ContentType="application/vnd.openxmlformats-officedocument.presentationml.tags+xml"/>
  <Override PartName="/ppt/notesSlides/notesSlide40.xml" ContentType="application/vnd.openxmlformats-officedocument.presentationml.notesSlide+xml"/>
  <Override PartName="/ppt/tags/tag53.xml" ContentType="application/vnd.openxmlformats-officedocument.presentationml.tags+xml"/>
  <Override PartName="/ppt/notesSlides/notesSlide41.xml" ContentType="application/vnd.openxmlformats-officedocument.presentationml.notesSlide+xml"/>
  <Override PartName="/ppt/tags/tag54.xml" ContentType="application/vnd.openxmlformats-officedocument.presentationml.tags+xml"/>
  <Override PartName="/ppt/notesSlides/notesSlide42.xml" ContentType="application/vnd.openxmlformats-officedocument.presentationml.notesSlide+xml"/>
  <Override PartName="/ppt/tags/tag55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56.xml" ContentType="application/vnd.openxmlformats-officedocument.presentationml.tags+xml"/>
  <Override PartName="/ppt/notesSlides/notesSlide47.xml" ContentType="application/vnd.openxmlformats-officedocument.presentationml.notesSlide+xml"/>
  <Override PartName="/ppt/tags/tag57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58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59.xml" ContentType="application/vnd.openxmlformats-officedocument.presentationml.tags+xml"/>
  <Override PartName="/ppt/notesSlides/notesSlide53.xml" ContentType="application/vnd.openxmlformats-officedocument.presentationml.notesSlide+xml"/>
  <Override PartName="/ppt/tags/tag60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61.xml" ContentType="application/vnd.openxmlformats-officedocument.presentationml.tags+xml"/>
  <Override PartName="/ppt/notesSlides/notesSlide56.xml" ContentType="application/vnd.openxmlformats-officedocument.presentationml.notesSlide+xml"/>
  <Override PartName="/ppt/tags/tag62.xml" ContentType="application/vnd.openxmlformats-officedocument.presentationml.tags+xml"/>
  <Override PartName="/ppt/notesSlides/notesSlide57.xml" ContentType="application/vnd.openxmlformats-officedocument.presentationml.notesSlide+xml"/>
  <Override PartName="/ppt/tags/tag63.xml" ContentType="application/vnd.openxmlformats-officedocument.presentationml.tags+xml"/>
  <Override PartName="/ppt/notesSlides/notesSlide58.xml" ContentType="application/vnd.openxmlformats-officedocument.presentationml.notesSlide+xml"/>
  <Override PartName="/ppt/tags/tag64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65.xml" ContentType="application/vnd.openxmlformats-officedocument.presentationml.tags+xml"/>
  <Override PartName="/ppt/notesSlides/notesSlide61.xml" ContentType="application/vnd.openxmlformats-officedocument.presentationml.notesSlide+xml"/>
  <Override PartName="/ppt/tags/tag66.xml" ContentType="application/vnd.openxmlformats-officedocument.presentationml.tags+xml"/>
  <Override PartName="/ppt/notesSlides/notesSlide62.xml" ContentType="application/vnd.openxmlformats-officedocument.presentationml.notesSlide+xml"/>
  <Override PartName="/ppt/tags/tag67.xml" ContentType="application/vnd.openxmlformats-officedocument.presentationml.tags+xml"/>
  <Override PartName="/ppt/notesSlides/notesSlide63.xml" ContentType="application/vnd.openxmlformats-officedocument.presentationml.notesSlide+xml"/>
  <Override PartName="/ppt/tags/tag68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69.xml" ContentType="application/vnd.openxmlformats-officedocument.presentationml.tags+xml"/>
  <Override PartName="/ppt/notesSlides/notesSlide66.xml" ContentType="application/vnd.openxmlformats-officedocument.presentationml.notesSlide+xml"/>
  <Override PartName="/ppt/tags/tag70.xml" ContentType="application/vnd.openxmlformats-officedocument.presentationml.tags+xml"/>
  <Override PartName="/ppt/notesSlides/notesSlide67.xml" ContentType="application/vnd.openxmlformats-officedocument.presentationml.notesSlide+xml"/>
  <Override PartName="/ppt/tags/tag71.xml" ContentType="application/vnd.openxmlformats-officedocument.presentationml.tags+xml"/>
  <Override PartName="/ppt/notesSlides/notesSlide68.xml" ContentType="application/vnd.openxmlformats-officedocument.presentationml.notesSlide+xml"/>
  <Override PartName="/ppt/tags/tag72.xml" ContentType="application/vnd.openxmlformats-officedocument.presentationml.tags+xml"/>
  <Override PartName="/ppt/notesSlides/notesSlide69.xml" ContentType="application/vnd.openxmlformats-officedocument.presentationml.notesSlide+xml"/>
  <Override PartName="/ppt/tags/tag73.xml" ContentType="application/vnd.openxmlformats-officedocument.presentationml.tags+xml"/>
  <Override PartName="/ppt/notesSlides/notesSlide70.xml" ContentType="application/vnd.openxmlformats-officedocument.presentationml.notesSlide+xml"/>
  <Override PartName="/ppt/tags/tag74.xml" ContentType="application/vnd.openxmlformats-officedocument.presentationml.tags+xml"/>
  <Override PartName="/ppt/notesSlides/notesSlide71.xml" ContentType="application/vnd.openxmlformats-officedocument.presentationml.notesSlide+xml"/>
  <Override PartName="/ppt/tags/tag75.xml" ContentType="application/vnd.openxmlformats-officedocument.presentationml.tags+xml"/>
  <Override PartName="/ppt/notesSlides/notesSlide72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83.xml" ContentType="application/vnd.openxmlformats-officedocument.presentationml.tags+xml"/>
  <Override PartName="/ppt/notesSlides/notesSlide78.xml" ContentType="application/vnd.openxmlformats-officedocument.presentationml.notesSlide+xml"/>
  <Override PartName="/ppt/tags/tag84.xml" ContentType="application/vnd.openxmlformats-officedocument.presentationml.tags+xml"/>
  <Override PartName="/ppt/notesSlides/notesSlide79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80.xml" ContentType="application/vnd.openxmlformats-officedocument.presentationml.notesSlide+xml"/>
  <Override PartName="/ppt/tags/tag90.xml" ContentType="application/vnd.openxmlformats-officedocument.presentationml.tags+xml"/>
  <Override PartName="/ppt/notesSlides/notesSlide81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82.xml" ContentType="application/vnd.openxmlformats-officedocument.presentationml.notesSlide+xml"/>
  <Override PartName="/ppt/tags/tag93.xml" ContentType="application/vnd.openxmlformats-officedocument.presentationml.tags+xml"/>
  <Override PartName="/ppt/notesSlides/notesSlide83.xml" ContentType="application/vnd.openxmlformats-officedocument.presentationml.notesSlide+xml"/>
  <Override PartName="/ppt/tags/tag94.xml" ContentType="application/vnd.openxmlformats-officedocument.presentationml.tags+xml"/>
  <Override PartName="/ppt/notesSlides/notesSlide84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85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comments/comment1.xml" ContentType="application/vnd.openxmlformats-officedocument.presentationml.comment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86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87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88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89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90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5"/>
  </p:notesMasterIdLst>
  <p:handoutMasterIdLst>
    <p:handoutMasterId r:id="rId226"/>
  </p:handoutMasterIdLst>
  <p:sldIdLst>
    <p:sldId id="52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521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524" r:id="rId84"/>
    <p:sldId id="525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4" r:id="rId119"/>
    <p:sldId id="375" r:id="rId120"/>
    <p:sldId id="376" r:id="rId121"/>
    <p:sldId id="377" r:id="rId122"/>
    <p:sldId id="379" r:id="rId123"/>
    <p:sldId id="380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3" r:id="rId144"/>
    <p:sldId id="404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  <p:sldId id="415" r:id="rId156"/>
    <p:sldId id="854" r:id="rId157"/>
    <p:sldId id="855" r:id="rId158"/>
    <p:sldId id="856" r:id="rId159"/>
    <p:sldId id="530" r:id="rId160"/>
    <p:sldId id="844" r:id="rId161"/>
    <p:sldId id="847" r:id="rId162"/>
    <p:sldId id="848" r:id="rId163"/>
    <p:sldId id="849" r:id="rId164"/>
    <p:sldId id="851" r:id="rId165"/>
    <p:sldId id="846" r:id="rId166"/>
    <p:sldId id="852" r:id="rId167"/>
    <p:sldId id="853" r:id="rId168"/>
    <p:sldId id="845" r:id="rId169"/>
    <p:sldId id="857" r:id="rId170"/>
    <p:sldId id="416" r:id="rId171"/>
    <p:sldId id="417" r:id="rId172"/>
    <p:sldId id="418" r:id="rId173"/>
    <p:sldId id="419" r:id="rId174"/>
    <p:sldId id="420" r:id="rId175"/>
    <p:sldId id="421" r:id="rId176"/>
    <p:sldId id="422" r:id="rId177"/>
    <p:sldId id="423" r:id="rId178"/>
    <p:sldId id="424" r:id="rId179"/>
    <p:sldId id="425" r:id="rId180"/>
    <p:sldId id="426" r:id="rId181"/>
    <p:sldId id="427" r:id="rId182"/>
    <p:sldId id="428" r:id="rId183"/>
    <p:sldId id="429" r:id="rId184"/>
    <p:sldId id="449" r:id="rId185"/>
    <p:sldId id="450" r:id="rId186"/>
    <p:sldId id="451" r:id="rId187"/>
    <p:sldId id="452" r:id="rId188"/>
    <p:sldId id="453" r:id="rId189"/>
    <p:sldId id="454" r:id="rId190"/>
    <p:sldId id="455" r:id="rId191"/>
    <p:sldId id="456" r:id="rId192"/>
    <p:sldId id="457" r:id="rId193"/>
    <p:sldId id="458" r:id="rId194"/>
    <p:sldId id="473" r:id="rId195"/>
    <p:sldId id="474" r:id="rId196"/>
    <p:sldId id="475" r:id="rId197"/>
    <p:sldId id="476" r:id="rId198"/>
    <p:sldId id="477" r:id="rId199"/>
    <p:sldId id="478" r:id="rId200"/>
    <p:sldId id="479" r:id="rId201"/>
    <p:sldId id="480" r:id="rId202"/>
    <p:sldId id="481" r:id="rId203"/>
    <p:sldId id="528" r:id="rId204"/>
    <p:sldId id="529" r:id="rId205"/>
    <p:sldId id="527" r:id="rId206"/>
    <p:sldId id="493" r:id="rId207"/>
    <p:sldId id="495" r:id="rId208"/>
    <p:sldId id="496" r:id="rId209"/>
    <p:sldId id="497" r:id="rId210"/>
    <p:sldId id="498" r:id="rId211"/>
    <p:sldId id="499" r:id="rId212"/>
    <p:sldId id="500" r:id="rId213"/>
    <p:sldId id="501" r:id="rId214"/>
    <p:sldId id="502" r:id="rId215"/>
    <p:sldId id="503" r:id="rId216"/>
    <p:sldId id="504" r:id="rId217"/>
    <p:sldId id="505" r:id="rId218"/>
    <p:sldId id="506" r:id="rId219"/>
    <p:sldId id="507" r:id="rId220"/>
    <p:sldId id="508" r:id="rId221"/>
    <p:sldId id="514" r:id="rId222"/>
    <p:sldId id="517" r:id="rId223"/>
    <p:sldId id="518" r:id="rId2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Moore" initials="A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388"/>
    <p:restoredTop sz="91647"/>
  </p:normalViewPr>
  <p:slideViewPr>
    <p:cSldViewPr snapToGrid="0" snapToObjects="1">
      <p:cViewPr varScale="1">
        <p:scale>
          <a:sx n="126" d="100"/>
          <a:sy n="126" d="100"/>
        </p:scale>
        <p:origin x="192" y="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185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commentAuthors" Target="commentAuthor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8T09:05:03.775" idx="1">
    <p:pos x="10" y="10"/>
    <p:text>Add a in-class demo of self clocking??</p:text>
    <p:extLst>
      <p:ext uri="{C676402C-5697-4E1C-873F-D02D1690AC5C}">
        <p15:threadingInfo xmlns:p15="http://schemas.microsoft.com/office/powerpoint/2012/main" timeZoneBias="0"/>
      </p:ext>
    </p:extLs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0F80C-57C8-4C4D-B348-EB6023432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188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Topic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CD534-B2FD-6445-9DE9-9C2A53925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4520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76F6C39-4009-5B48-927E-0DF3D3454454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01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CB871EB-5C4B-044D-B449-4650714033A5}" type="slidenum">
              <a:rPr lang="en-US" sz="1300" b="0">
                <a:latin typeface="Times New Roman" charset="0"/>
              </a:rPr>
              <a:pPr eaLnBrk="1" hangingPunct="1"/>
              <a:t>19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5" y="4343704"/>
            <a:ext cx="5027414" cy="4115405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400" dirty="0">
                <a:ea typeface="ＭＳ Ｐゴシック" charset="0"/>
                <a:cs typeface="ＭＳ Ｐゴシック" charset="0"/>
              </a:rPr>
              <a:t>Go through very fast</a:t>
            </a:r>
          </a:p>
        </p:txBody>
      </p:sp>
    </p:spTree>
    <p:extLst>
      <p:ext uri="{BB962C8B-B14F-4D97-AF65-F5344CB8AC3E}">
        <p14:creationId xmlns:p14="http://schemas.microsoft.com/office/powerpoint/2010/main" val="199900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4EC4F68E-2C62-554F-9085-4EB0F44760B5}" type="slidenum">
              <a:rPr lang="en-US" sz="1300" b="0">
                <a:latin typeface="Times New Roman" charset="0"/>
              </a:rPr>
              <a:pPr eaLnBrk="1" hangingPunct="1"/>
              <a:t>20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5" y="4343704"/>
            <a:ext cx="5027414" cy="4115405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400" dirty="0">
                <a:ea typeface="ＭＳ Ｐゴシック" charset="0"/>
                <a:cs typeface="ＭＳ Ｐゴシック" charset="0"/>
              </a:rPr>
              <a:t>Go through</a:t>
            </a:r>
            <a:r>
              <a:rPr lang="en-US" sz="2400" baseline="0" dirty="0">
                <a:ea typeface="ＭＳ Ｐゴシック" charset="0"/>
                <a:cs typeface="ＭＳ Ｐゴシック" charset="0"/>
              </a:rPr>
              <a:t> very fast</a:t>
            </a: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0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9ECE046-2009-284B-991D-6AEAD235ED8F}" type="slidenum">
              <a:rPr lang="en-US" sz="1300" b="0">
                <a:latin typeface="Times New Roman" charset="0"/>
              </a:rPr>
              <a:pPr eaLnBrk="1" hangingPunct="1"/>
              <a:t>21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816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89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0C7672D-F7A8-8D43-80DB-7EE57F86E28F}" type="slidenum">
              <a:rPr lang="en-US" sz="1300" b="0">
                <a:latin typeface="Times New Roman" charset="0"/>
              </a:rPr>
              <a:pPr eaLnBrk="1" hangingPunct="1"/>
              <a:t>23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856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4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2020-2-19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CLEAR THE OBJECTIVE (function)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baseline="0" dirty="0"/>
              <a:t> RELIABLE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3600404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265124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319457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87908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331225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CBA52-DC4E-F943-BEC7-7E908FFAD05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4021155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29</a:t>
            </a:r>
            <a:r>
              <a:rPr lang="en-US" baseline="30000">
                <a:ea typeface="ＭＳ Ｐゴシック" charset="0"/>
                <a:cs typeface="ＭＳ Ｐゴシック" charset="0"/>
              </a:rPr>
              <a:t>th</a:t>
            </a:r>
            <a:r>
              <a:rPr lang="en-US">
                <a:ea typeface="ＭＳ Ｐゴシック" charset="0"/>
                <a:cs typeface="ＭＳ Ｐゴシック" charset="0"/>
              </a:rPr>
              <a:t> end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13848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135159" indent="-36687560" algn="ctr" defTabSz="913848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475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9519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427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9039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5F72186D-00AB-174B-82A9-3C8557F5CF40}" type="slidenum">
              <a:rPr lang="en-US" sz="1200">
                <a:latin typeface="Times New Roman" charset="0"/>
              </a:rPr>
              <a:pPr algn="r"/>
              <a:t>50</a:t>
            </a:fld>
            <a:endParaRPr lang="en-US" sz="1200">
              <a:latin typeface="Times New Roman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1144627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13848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135159" indent="-36687560" algn="ctr" defTabSz="913848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475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9519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427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9039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4891AAF4-B574-294A-BAFA-D0EC51ECC9FD}" type="slidenum">
              <a:rPr lang="en-US" sz="1200">
                <a:latin typeface="Times New Roman" charset="0"/>
              </a:rPr>
              <a:pPr algn="r"/>
              <a:t>51</a:t>
            </a:fld>
            <a:endParaRPr lang="en-US" sz="1200">
              <a:latin typeface="Times New Roman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596470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27-1-2016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54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1667001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come back here 19-2-19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00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2-Feb-2015    13-Feb-2017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74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70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</p:spTree>
    <p:extLst>
      <p:ext uri="{BB962C8B-B14F-4D97-AF65-F5344CB8AC3E}">
        <p14:creationId xmlns:p14="http://schemas.microsoft.com/office/powerpoint/2010/main" val="244704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CF0BC53-5167-AD49-B4BB-AAFE0BF7A0D2}" type="slidenum">
              <a:rPr lang="en-US" sz="1300" b="0">
                <a:latin typeface="Times New Roman" charset="0"/>
              </a:rPr>
              <a:pPr eaLnBrk="1" hangingPunct="1"/>
              <a:t>71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868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CF0BC53-5167-AD49-B4BB-AAFE0BF7A0D2}" type="slidenum">
              <a:rPr lang="en-US" sz="1300" b="0">
                <a:latin typeface="Times New Roman" charset="0"/>
              </a:rPr>
              <a:pPr eaLnBrk="1" hangingPunct="1"/>
              <a:t>74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27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B59AA75-580B-154A-B88A-070BD5DFDBB0}" type="slidenum">
              <a:rPr lang="en-US" sz="1300" b="0">
                <a:latin typeface="Times New Roman" charset="0"/>
              </a:rPr>
              <a:pPr eaLnBrk="1" hangingPunct="1"/>
              <a:t>76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6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50E72D9-2E4F-6B44-8F11-CE6AA1C43E1B}" type="slidenum">
              <a:rPr lang="en-US" sz="1300" b="0">
                <a:latin typeface="Times New Roman" charset="0"/>
              </a:rPr>
              <a:pPr eaLnBrk="1" hangingPunct="1"/>
              <a:t>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2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36CF3E-E769-AC40-9E12-9CC078555AB7}" type="slidenum">
              <a:rPr lang="en-US" sz="1300" b="0">
                <a:latin typeface="Times New Roman" charset="0"/>
              </a:rPr>
              <a:pPr eaLnBrk="1" hangingPunct="1"/>
              <a:t>77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782" y="4343706"/>
            <a:ext cx="5024438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84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754433D-2A41-5444-9C42-7A0F027E8C55}" type="slidenum">
              <a:rPr lang="en-US" sz="1300" b="0">
                <a:latin typeface="Times New Roman" charset="0"/>
              </a:rPr>
              <a:pPr eaLnBrk="1" hangingPunct="1"/>
              <a:t>78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782" y="4343706"/>
            <a:ext cx="5024438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16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BBFC7EA-0BB6-894E-83B3-32EB41C590E5}" type="slidenum">
              <a:rPr lang="en-US" sz="1300" b="0">
                <a:latin typeface="Times New Roman" charset="0"/>
              </a:rPr>
              <a:pPr eaLnBrk="1" hangingPunct="1"/>
              <a:t>79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97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A9E29F3-C168-9A47-8C8A-46BDC2A74B93}" type="slidenum">
              <a:rPr lang="en-US" sz="1300" b="0">
                <a:latin typeface="Times New Roman" charset="0"/>
              </a:rPr>
              <a:pPr eaLnBrk="1" hangingPunct="1"/>
              <a:t>80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782" y="4343706"/>
            <a:ext cx="5024438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76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A9E29F3-C168-9A47-8C8A-46BDC2A74B93}" type="slidenum">
              <a:rPr lang="en-US" sz="1300" b="0">
                <a:latin typeface="Times New Roman" charset="0"/>
              </a:rPr>
              <a:pPr eaLnBrk="1" hangingPunct="1"/>
              <a:t>81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782" y="4343706"/>
            <a:ext cx="5024438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294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1D775E9-34A9-5740-8B6A-2245DF9D9237}" type="slidenum">
              <a:rPr lang="en-US" sz="1300" b="0">
                <a:latin typeface="Times New Roman" charset="0"/>
              </a:rPr>
              <a:pPr eaLnBrk="1" hangingPunct="1"/>
              <a:t>82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Number of first byte</a:t>
            </a:r>
          </a:p>
        </p:txBody>
      </p:sp>
    </p:spTree>
    <p:extLst>
      <p:ext uri="{BB962C8B-B14F-4D97-AF65-F5344CB8AC3E}">
        <p14:creationId xmlns:p14="http://schemas.microsoft.com/office/powerpoint/2010/main" val="238572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A9E29F3-C168-9A47-8C8A-46BDC2A74B93}" type="slidenum">
              <a:rPr lang="en-US" sz="1300" b="0">
                <a:latin typeface="Times New Roman" charset="0"/>
              </a:rPr>
              <a:pPr eaLnBrk="1" hangingPunct="1"/>
              <a:t>83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782" y="4343706"/>
            <a:ext cx="5024438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35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7E73F25-B83A-D648-AFA5-DAF8D5ED7F57}" type="slidenum">
              <a:rPr lang="en-US" sz="1300" b="0">
                <a:latin typeface="Times New Roman" charset="0"/>
              </a:rPr>
              <a:pPr eaLnBrk="1" hangingPunct="1"/>
              <a:t>86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70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5A168B-27D0-7543-8B5C-E259A2AE562B}" type="slidenum">
              <a:rPr lang="en-US" sz="1300" b="0">
                <a:latin typeface="Times New Roman" charset="0"/>
              </a:rPr>
              <a:pPr eaLnBrk="1" hangingPunct="1"/>
              <a:t>88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807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2020-2-21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36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50E72D9-2E4F-6B44-8F11-CE6AA1C43E1B}" type="slidenum">
              <a:rPr lang="en-US" sz="1300" b="0">
                <a:latin typeface="Times New Roman" charset="0"/>
              </a:rPr>
              <a:pPr eaLnBrk="1" hangingPunct="1"/>
              <a:t>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4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720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DA42316-7BDE-E242-A2E7-21BC69DF4EEC}" type="slidenum">
              <a:rPr lang="en-US" sz="1300" b="0">
                <a:latin typeface="Times New Roman" charset="0"/>
              </a:rPr>
              <a:pPr eaLnBrk="1" hangingPunct="1"/>
              <a:t>101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906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ESTIMATE!</a:t>
            </a:r>
            <a:r>
              <a:rPr lang="en-US" baseline="0" dirty="0"/>
              <a:t> less “old mass” more reaction but </a:t>
            </a:r>
            <a:r>
              <a:rPr lang="en-US" baseline="0" dirty="0" err="1"/>
              <a:t>wihout</a:t>
            </a:r>
            <a:r>
              <a:rPr lang="en-US" baseline="0" dirty="0"/>
              <a:t> </a:t>
            </a:r>
            <a:r>
              <a:rPr lang="en-US" baseline="0" dirty="0" err="1"/>
              <a:t>jaggers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2019-02-20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784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5A168B-27D0-7543-8B5C-E259A2AE562B}" type="slidenum">
              <a:rPr lang="en-US" sz="1300" b="0">
                <a:latin typeface="Times New Roman" charset="0"/>
              </a:rPr>
              <a:pPr eaLnBrk="1" hangingPunct="1"/>
              <a:t>106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2017-2-15bb§bb</a:t>
            </a:r>
          </a:p>
        </p:txBody>
      </p:sp>
    </p:spTree>
    <p:extLst>
      <p:ext uri="{BB962C8B-B14F-4D97-AF65-F5344CB8AC3E}">
        <p14:creationId xmlns:p14="http://schemas.microsoft.com/office/powerpoint/2010/main" val="2423440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5A168B-27D0-7543-8B5C-E259A2AE562B}" type="slidenum">
              <a:rPr lang="en-US" sz="1300" b="0">
                <a:latin typeface="Times New Roman" charset="0"/>
              </a:rPr>
              <a:pPr eaLnBrk="1" hangingPunct="1"/>
              <a:t>107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023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5A168B-27D0-7543-8B5C-E259A2AE562B}" type="slidenum">
              <a:rPr lang="en-US" sz="1300" b="0">
                <a:latin typeface="Times New Roman" charset="0"/>
              </a:rPr>
              <a:pPr eaLnBrk="1" hangingPunct="1"/>
              <a:t>108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72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FE5501C-9988-6F4E-B25E-B236D1649972}" type="slidenum">
              <a:rPr lang="en-US" sz="1300" b="0">
                <a:latin typeface="Times New Roman" charset="0"/>
              </a:rPr>
              <a:pPr eaLnBrk="1" hangingPunct="1"/>
              <a:t>109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2016-1-29</a:t>
            </a:r>
          </a:p>
        </p:txBody>
      </p:sp>
    </p:spTree>
    <p:extLst>
      <p:ext uri="{BB962C8B-B14F-4D97-AF65-F5344CB8AC3E}">
        <p14:creationId xmlns:p14="http://schemas.microsoft.com/office/powerpoint/2010/main" val="1449889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CC3C6E6-5BD2-C34F-9643-EE0DADF7AF6D}" type="slidenum">
              <a:rPr lang="en-US" sz="1300" b="0">
                <a:latin typeface="Times New Roman" charset="0"/>
              </a:rPr>
              <a:pPr eaLnBrk="1" hangingPunct="1"/>
              <a:t>110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13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F96CD0B-3BCB-7846-B3E5-AD71ED030C79}" type="slidenum">
              <a:rPr lang="en-US" sz="1300" b="0">
                <a:latin typeface="Times New Roman" charset="0"/>
              </a:rPr>
              <a:pPr eaLnBrk="1" hangingPunct="1"/>
              <a:t>111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271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F2A7C32-EDE9-974C-B616-F1AC4FB7C327}" type="slidenum">
              <a:rPr lang="en-US" sz="1300" b="0">
                <a:latin typeface="Times New Roman" charset="0"/>
              </a:rPr>
              <a:pPr eaLnBrk="1" hangingPunct="1"/>
              <a:t>112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38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50E72D9-2E4F-6B44-8F11-CE6AA1C43E1B}" type="slidenum">
              <a:rPr lang="en-US" sz="1300" b="0">
                <a:latin typeface="Times New Roman" charset="0"/>
              </a:rPr>
              <a:pPr eaLnBrk="1" hangingPunct="1"/>
              <a:t>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8413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DA2366B-52EF-3444-8850-E96CED3DF2B0}" type="slidenum">
              <a:rPr lang="en-US" sz="1300" b="0">
                <a:latin typeface="Times New Roman" charset="0"/>
              </a:rPr>
              <a:pPr eaLnBrk="1" hangingPunct="1"/>
              <a:t>113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90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54DF27C-0FEC-5A40-93C3-13DF470A23DC}" type="slidenum">
              <a:rPr lang="en-US" sz="1300" b="0">
                <a:latin typeface="Times New Roman" charset="0"/>
              </a:rPr>
              <a:pPr eaLnBrk="1" hangingPunct="1"/>
              <a:t>114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294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BE0D8A3-F38D-B54D-8553-157BA775C751}" type="slidenum">
              <a:rPr lang="en-US" sz="1300" b="0">
                <a:latin typeface="Times New Roman" charset="0"/>
              </a:rPr>
              <a:pPr eaLnBrk="1" hangingPunct="1"/>
              <a:t>115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54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5C67908-891F-064C-BF1C-8DC331DCFB45}" type="slidenum">
              <a:rPr lang="en-US" sz="1300" b="0">
                <a:latin typeface="Times New Roman" charset="0"/>
              </a:rPr>
              <a:pPr eaLnBrk="1" hangingPunct="1"/>
              <a:t>116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316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CEB63B9-CE76-CA46-A985-4EBE2E5DD35D}" type="slidenum">
              <a:rPr lang="en-US" sz="1300" b="0">
                <a:latin typeface="Times New Roman" charset="0"/>
              </a:rPr>
              <a:pPr eaLnBrk="1" hangingPunct="1"/>
              <a:t>117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336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27D956A-96C7-F145-A8F0-0DA5F0A232B9}" type="slidenum">
              <a:rPr lang="en-US" sz="1300" b="0">
                <a:latin typeface="Times New Roman" charset="0"/>
              </a:rPr>
              <a:pPr eaLnBrk="1" hangingPunct="1"/>
              <a:t>118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9165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9B2A7C-4352-6F4A-9BCA-59016BCB4C2F}" type="slidenum">
              <a:rPr lang="en-US" sz="1300" b="0">
                <a:latin typeface="Times New Roman" charset="0"/>
              </a:rPr>
              <a:pPr eaLnBrk="1" hangingPunct="1"/>
              <a:t>119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Why timer?  Will get packet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with no state!!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555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64BC5DD-F3D6-734B-AE37-06D4ABF193E0}" type="slidenum">
              <a:rPr lang="en-US" sz="1300" b="0">
                <a:latin typeface="Times New Roman" charset="0"/>
              </a:rPr>
              <a:pPr eaLnBrk="1" hangingPunct="1"/>
              <a:t>120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4225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0F2F9F7-F13F-A745-B601-041547EB2A10}" type="slidenum">
              <a:rPr lang="en-US" sz="1300" b="0">
                <a:latin typeface="Times New Roman" charset="0"/>
              </a:rPr>
              <a:pPr eaLnBrk="1" hangingPunct="1"/>
              <a:t>121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285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4-feb-2015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6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50E72D9-2E4F-6B44-8F11-CE6AA1C43E1B}" type="slidenum">
              <a:rPr lang="en-US" sz="1300" b="0">
                <a:latin typeface="Times New Roman" charset="0"/>
              </a:rPr>
              <a:pPr eaLnBrk="1" hangingPunct="1"/>
              <a:t>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132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F2A7C32-EDE9-974C-B616-F1AC4FB7C327}" type="slidenum">
              <a:rPr lang="en-US" sz="1300" b="0">
                <a:latin typeface="Times New Roman" charset="0"/>
              </a:rPr>
              <a:pPr eaLnBrk="1" hangingPunct="1"/>
              <a:t>124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56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3969A29A-D16C-864E-998C-C62256933E1F}" type="slidenum">
              <a:rPr lang="en-US" sz="1300" b="0">
                <a:latin typeface="Times New Roman" charset="0"/>
              </a:rPr>
              <a:pPr eaLnBrk="1" hangingPunct="1"/>
              <a:t>126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10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Picture on board</a:t>
            </a:r>
          </a:p>
        </p:txBody>
      </p:sp>
    </p:spTree>
    <p:extLst>
      <p:ext uri="{BB962C8B-B14F-4D97-AF65-F5344CB8AC3E}">
        <p14:creationId xmlns:p14="http://schemas.microsoft.com/office/powerpoint/2010/main" val="7750966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BA1D277-A8C5-0549-9490-8242594A6AD7}" type="slidenum">
              <a:rPr lang="en-US" sz="1300" b="0">
                <a:latin typeface="Times New Roman" charset="0"/>
              </a:rPr>
              <a:pPr eaLnBrk="1" hangingPunct="1"/>
              <a:t>127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92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BA1D277-A8C5-0549-9490-8242594A6AD7}" type="slidenum">
              <a:rPr lang="en-US" sz="1300" b="0">
                <a:latin typeface="Times New Roman" charset="0"/>
              </a:rPr>
              <a:pPr eaLnBrk="1" hangingPunct="1"/>
              <a:t>128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730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3CEBFA1-51FF-A24F-867E-EEE6959AA91E}" type="slidenum">
              <a:rPr lang="en-US" sz="1300" b="0">
                <a:latin typeface="Times New Roman" charset="0"/>
              </a:rPr>
              <a:pPr eaLnBrk="1" hangingPunct="1"/>
              <a:t>129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3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BA1D277-A8C5-0549-9490-8242594A6AD7}" type="slidenum">
              <a:rPr lang="en-US" sz="1300" b="0">
                <a:latin typeface="Times New Roman" charset="0"/>
              </a:rPr>
              <a:pPr eaLnBrk="1" hangingPunct="1"/>
              <a:t>130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3972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BA1D277-A8C5-0549-9490-8242594A6AD7}" type="slidenum">
              <a:rPr lang="en-US" sz="1300" b="0">
                <a:latin typeface="Times New Roman" charset="0"/>
              </a:rPr>
              <a:pPr eaLnBrk="1" hangingPunct="1"/>
              <a:t>131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2851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409D4B52-1D9A-9D44-9D6F-0F6EA38F68F0}" type="slidenum">
              <a:rPr lang="en-US" sz="1300" b="0">
                <a:latin typeface="Times New Roman" charset="0"/>
              </a:rPr>
              <a:pPr eaLnBrk="1" hangingPunct="1"/>
              <a:t>132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3205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777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64DCC38-56B0-7C45-9622-D4994682E07F}" type="slidenum">
              <a:rPr lang="en-US" sz="1300" b="0">
                <a:latin typeface="Times New Roman" charset="0"/>
              </a:rPr>
              <a:pPr eaLnBrk="1" hangingPunct="1"/>
              <a:t>133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0057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D764017-9695-6E4E-BA5B-604F8CA13258}" type="slidenum">
              <a:rPr lang="en-US" sz="1300" b="0">
                <a:latin typeface="Times New Roman" charset="0"/>
              </a:rPr>
              <a:pPr eaLnBrk="1" hangingPunct="1"/>
              <a:t>137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2020-3-5</a:t>
            </a:r>
          </a:p>
        </p:txBody>
      </p:sp>
    </p:spTree>
    <p:extLst>
      <p:ext uri="{BB962C8B-B14F-4D97-AF65-F5344CB8AC3E}">
        <p14:creationId xmlns:p14="http://schemas.microsoft.com/office/powerpoint/2010/main" val="95626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come back here 18-Feb-19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77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8AF5948D-D09D-1B40-B686-E4596E3B3EAE}" type="slidenum">
              <a:rPr lang="en-US" sz="1300" b="0">
                <a:latin typeface="Times New Roman" charset="0"/>
              </a:rPr>
              <a:pPr eaLnBrk="1" hangingPunct="1"/>
              <a:t>138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046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2CB0AF9-070E-284C-A561-46B458C4AD5B}" type="slidenum">
              <a:rPr lang="en-US" sz="1300" b="0">
                <a:latin typeface="Times New Roman" charset="0"/>
              </a:rPr>
              <a:pPr eaLnBrk="1" hangingPunct="1"/>
              <a:t>139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6"/>
            <a:ext cx="5030391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5337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2019-2-21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52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986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382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921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506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400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349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@transport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04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AD94C4A-3AC1-7348-853D-72E41CBBFB82}" type="slidenum">
              <a:rPr lang="en-US" sz="1300" b="0">
                <a:latin typeface="Times New Roman" charset="0"/>
              </a:rPr>
              <a:pPr eaLnBrk="1" hangingPunct="1"/>
              <a:t>17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5" y="4343704"/>
            <a:ext cx="5027414" cy="4115405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400" dirty="0">
                <a:ea typeface="ＭＳ Ｐゴシック" charset="0"/>
                <a:cs typeface="ＭＳ Ｐゴシック" charset="0"/>
              </a:rPr>
              <a:t>Go through very fast</a:t>
            </a:r>
          </a:p>
        </p:txBody>
      </p:sp>
    </p:spTree>
    <p:extLst>
      <p:ext uri="{BB962C8B-B14F-4D97-AF65-F5344CB8AC3E}">
        <p14:creationId xmlns:p14="http://schemas.microsoft.com/office/powerpoint/2010/main" val="20767798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DE153740-8C51-4346-BF6D-FBC421DC3D28}" type="slidenum">
              <a:rPr lang="en-US" sz="1300" b="0">
                <a:latin typeface="Times New Roman" charset="0"/>
              </a:rPr>
              <a:pPr eaLnBrk="1" hangingPunct="1"/>
              <a:t>173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7516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2017-2-17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276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E5DA2B1D-5FDE-A743-891C-2D6157A776A1}" type="slidenum">
              <a:rPr lang="en-US" sz="1300" b="0">
                <a:latin typeface="Times New Roman" charset="0"/>
              </a:rPr>
              <a:pPr eaLnBrk="1" hangingPunct="1"/>
              <a:t>176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2790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D617E3E7-2B42-714B-934F-5F81F0638D3B}" type="slidenum">
              <a:rPr lang="en-US" sz="1300" b="0">
                <a:latin typeface="Times New Roman" charset="0"/>
              </a:rPr>
              <a:pPr eaLnBrk="1" hangingPunct="1"/>
              <a:t>177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MSS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vs</a:t>
            </a:r>
            <a:r>
              <a:rPr lang="en-US" dirty="0">
                <a:ea typeface="ＭＳ Ｐゴシック" charset="0"/>
                <a:cs typeface="ＭＳ Ｐゴシック" charset="0"/>
              </a:rPr>
              <a:t> MTU??</a:t>
            </a:r>
          </a:p>
        </p:txBody>
      </p:sp>
    </p:spTree>
    <p:extLst>
      <p:ext uri="{BB962C8B-B14F-4D97-AF65-F5344CB8AC3E}">
        <p14:creationId xmlns:p14="http://schemas.microsoft.com/office/powerpoint/2010/main" val="5381687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D7678D-3933-B64B-89D3-B222E3A47E3F}" type="slidenum">
              <a:rPr lang="en-US" sz="1300" b="0">
                <a:latin typeface="Times New Roman" charset="0"/>
              </a:rPr>
              <a:pPr eaLnBrk="1" hangingPunct="1"/>
              <a:t>178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6"/>
            <a:ext cx="5030391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369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2D759AB-56F7-F243-83EF-1DC089F8D502}" type="slidenum">
              <a:rPr lang="en-US" sz="1300" b="0">
                <a:latin typeface="Times New Roman" charset="0"/>
              </a:rPr>
              <a:pPr eaLnBrk="1" hangingPunct="1"/>
              <a:t>181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6"/>
            <a:ext cx="5030391" cy="411389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7735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E5DA2B1D-5FDE-A743-891C-2D6157A776A1}" type="slidenum">
              <a:rPr lang="en-US" sz="1300" b="0">
                <a:latin typeface="Times New Roman" charset="0"/>
              </a:rPr>
              <a:pPr eaLnBrk="1" hangingPunct="1"/>
              <a:t>196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Sort out the replication. XXXX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2019-2-22</a:t>
            </a:r>
          </a:p>
        </p:txBody>
      </p:sp>
    </p:spTree>
    <p:extLst>
      <p:ext uri="{BB962C8B-B14F-4D97-AF65-F5344CB8AC3E}">
        <p14:creationId xmlns:p14="http://schemas.microsoft.com/office/powerpoint/2010/main" val="3899473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2020-3-6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D534-B2FD-6445-9DE9-9C2A53925AED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66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44D7B7-8497-9440-908B-E77F83F666B6}" type="slidenum">
              <a:rPr lang="en-US" smtClean="0"/>
              <a:pPr>
                <a:defRPr/>
              </a:pPr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466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7EF65C0-C774-5649-A5FC-3864B06236AB}" type="slidenum">
              <a:rPr lang="en-US" sz="1300" b="0">
                <a:latin typeface="Times New Roman" charset="0"/>
              </a:rPr>
              <a:pPr eaLnBrk="1" hangingPunct="1"/>
              <a:t>211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09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6FC33C67-3A26-4B4C-A1F6-16771664FCBA}" type="slidenum">
              <a:rPr lang="en-US" sz="1300" b="0">
                <a:latin typeface="Times New Roman" charset="0"/>
              </a:rPr>
              <a:pPr eaLnBrk="1" hangingPunct="1"/>
              <a:t>18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5" y="4343704"/>
            <a:ext cx="5027414" cy="4115405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400" dirty="0">
                <a:ea typeface="ＭＳ Ｐゴシック" charset="0"/>
                <a:cs typeface="ＭＳ Ｐゴシック" charset="0"/>
              </a:rPr>
              <a:t>Go through very fast</a:t>
            </a:r>
          </a:p>
        </p:txBody>
      </p:sp>
    </p:spTree>
    <p:extLst>
      <p:ext uri="{BB962C8B-B14F-4D97-AF65-F5344CB8AC3E}">
        <p14:creationId xmlns:p14="http://schemas.microsoft.com/office/powerpoint/2010/main" val="13865855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08871BD-2AAC-E24F-8798-DB564F72453B}" type="slidenum">
              <a:rPr lang="en-US" sz="1300" b="0">
                <a:latin typeface="Times New Roman" charset="0"/>
              </a:rPr>
              <a:pPr eaLnBrk="1" hangingPunct="1"/>
              <a:t>216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23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5D541-2A60-FE47-9A8E-C964FA582E48}" type="datetime1">
              <a:rPr lang="en-GB" smtClean="0"/>
              <a:t>03/02/2022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99DB7-ACC2-CC4C-A272-B77A1F4F6910}" type="datetime1">
              <a:rPr lang="en-GB" smtClean="0"/>
              <a:t>03/02/2022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5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B331-355C-E54B-AEAB-365E74A035D7}" type="datetime1">
              <a:rPr lang="en-GB" smtClean="0"/>
              <a:t>03/02/2022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82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069263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1529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1219200"/>
            <a:ext cx="41529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4038600"/>
            <a:ext cx="84582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E9D7D-CD46-A340-A1D8-BC4BFD5FE6A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4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DE5-B11F-7341-8F2A-5BB785D44617}" type="datetime1">
              <a:rPr lang="en-GB" smtClean="0"/>
              <a:t>03/02/2022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5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370E-55D1-5E4E-A4AE-F389D65CB217}" type="datetime1">
              <a:rPr lang="en-GB" smtClean="0"/>
              <a:t>03/02/2022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2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D7B3-7F40-7442-86A8-EF5D991FB15B}" type="datetime1">
              <a:rPr lang="en-GB" smtClean="0"/>
              <a:t>03/02/2022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9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340C2-8FAC-C74E-A515-FE484EF48075}" type="datetime1">
              <a:rPr lang="en-GB" smtClean="0"/>
              <a:t>03/02/2022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DD54-AC42-AE49-BB96-654408DC0E53}" type="datetime1">
              <a:rPr lang="en-GB" smtClean="0"/>
              <a:t>03/02/2022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0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1C8B4-29B2-0841-A14C-D50D14C4AD50}" type="datetime1">
              <a:rPr lang="en-GB" smtClean="0"/>
              <a:t>03/02/2022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2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7DB-2D72-B94A-AEB3-723A2D3143C7}" type="datetime1">
              <a:rPr lang="en-GB" smtClean="0"/>
              <a:t>03/02/2022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1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EDC-B77C-EC42-8D0E-F8B8A95EBA3A}" type="datetime1">
              <a:rPr lang="en-GB" smtClean="0"/>
              <a:t>03/02/2022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5B8B8-1004-F243-963A-4F6DEBDAD23C}" type="datetime1">
              <a:rPr lang="en-GB" smtClean="0"/>
              <a:t>03/02/2022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EA6FD-CDA5-FB4D-8E0E-A2218FA08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13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notesSlide" Target="../notesSlides/notesSlide73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22.png"/><Relationship Id="rId10" Type="http://schemas.openxmlformats.org/officeDocument/2006/relationships/image" Target="../media/image19.emf"/><Relationship Id="rId4" Type="http://schemas.openxmlformats.org/officeDocument/2006/relationships/image" Target="../media/image21.png"/><Relationship Id="rId9" Type="http://schemas.openxmlformats.org/officeDocument/2006/relationships/oleObject" Target="../embeddings/oleObject6.bin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0.emf"/><Relationship Id="rId3" Type="http://schemas.openxmlformats.org/officeDocument/2006/relationships/notesSlide" Target="../notesSlides/notesSlide77.xml"/><Relationship Id="rId7" Type="http://schemas.openxmlformats.org/officeDocument/2006/relationships/image" Target="../media/image23.png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png"/><Relationship Id="rId11" Type="http://schemas.openxmlformats.org/officeDocument/2006/relationships/image" Target="../media/image19.emf"/><Relationship Id="rId5" Type="http://schemas.openxmlformats.org/officeDocument/2006/relationships/image" Target="../media/image22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21.png"/><Relationship Id="rId9" Type="http://schemas.openxmlformats.org/officeDocument/2006/relationships/image" Target="../media/image18.em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oleObject" Target="../embeddings/oleObject6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18.emf"/><Relationship Id="rId2" Type="http://schemas.openxmlformats.org/officeDocument/2006/relationships/tags" Target="../tags/tag84.xml"/><Relationship Id="rId16" Type="http://schemas.openxmlformats.org/officeDocument/2006/relationships/image" Target="../media/image20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21.png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79.xml"/><Relationship Id="rId9" Type="http://schemas.openxmlformats.org/officeDocument/2006/relationships/image" Target="../media/image35.png"/><Relationship Id="rId14" Type="http://schemas.openxmlformats.org/officeDocument/2006/relationships/image" Target="../media/image19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wmf"/><Relationship Id="rId2" Type="http://schemas.openxmlformats.org/officeDocument/2006/relationships/tags" Target="../tags/tag10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8.bin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8.wm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.emf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4.bin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5.bin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4" Type="http://schemas.openxmlformats.org/officeDocument/2006/relationships/image" Target="../media/image46.tif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3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2588" y="493713"/>
            <a:ext cx="8399462" cy="58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4000" dirty="0">
                <a:latin typeface="Calibri"/>
              </a:rPr>
              <a:t>Computer Networking</a:t>
            </a:r>
          </a:p>
          <a:p>
            <a:pPr algn="ctr" eaLnBrk="0" hangingPunct="0"/>
            <a:endParaRPr lang="en-US" sz="4000" dirty="0">
              <a:latin typeface="Calibri"/>
            </a:endParaRPr>
          </a:p>
          <a:p>
            <a:pPr algn="ctr" eaLnBrk="0" hangingPunct="0"/>
            <a:r>
              <a:rPr lang="en-US" sz="4000" dirty="0">
                <a:latin typeface="Calibri"/>
              </a:rPr>
              <a:t>Slide Set 3</a:t>
            </a:r>
          </a:p>
          <a:p>
            <a:pPr algn="ctr" eaLnBrk="0" hangingPunct="0"/>
            <a:endParaRPr lang="en-US" sz="1800" dirty="0">
              <a:latin typeface="Calibri"/>
            </a:endParaRPr>
          </a:p>
          <a:p>
            <a:pPr algn="ctr" eaLnBrk="0" hangingPunct="0"/>
            <a:r>
              <a:rPr lang="en-US" sz="3600" dirty="0">
                <a:latin typeface="Calibri"/>
              </a:rPr>
              <a:t>Andrew W. Moore</a:t>
            </a:r>
            <a:endParaRPr lang="en-US" sz="2000" dirty="0">
              <a:latin typeface="Calibri"/>
            </a:endParaRPr>
          </a:p>
          <a:p>
            <a:pPr algn="ctr" eaLnBrk="0" hangingPunct="0"/>
            <a:r>
              <a:rPr lang="en-US" dirty="0" err="1">
                <a:latin typeface="Calibri"/>
              </a:rPr>
              <a:t>Andrew.Moore@cl.cam.ac.uk</a:t>
            </a:r>
            <a:endParaRPr lang="en-US" dirty="0">
              <a:latin typeface="Calibri"/>
            </a:endParaRPr>
          </a:p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2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534400" cy="47926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Communication between application processes</a:t>
            </a:r>
          </a:p>
          <a:p>
            <a:r>
              <a:rPr lang="en-US" dirty="0"/>
              <a:t>Provide common end-to-end services for app layer </a:t>
            </a:r>
            <a:r>
              <a:rPr lang="en-US" dirty="0">
                <a:solidFill>
                  <a:srgbClr val="000090"/>
                </a:solidFill>
              </a:rPr>
              <a:t>[optional]</a:t>
            </a:r>
          </a:p>
          <a:p>
            <a:pPr lvl="1"/>
            <a:r>
              <a:rPr lang="en-US" dirty="0"/>
              <a:t>Reliable, in-order data delivery</a:t>
            </a:r>
          </a:p>
          <a:p>
            <a:pPr lvl="1"/>
            <a:r>
              <a:rPr lang="en-US" dirty="0"/>
              <a:t>Paced data delivery: flow and congestion-control</a:t>
            </a:r>
          </a:p>
          <a:p>
            <a:pPr lvl="2"/>
            <a:r>
              <a:rPr lang="en-US" dirty="0"/>
              <a:t>too fast may overwhelm the network</a:t>
            </a:r>
          </a:p>
          <a:p>
            <a:pPr lvl="2"/>
            <a:r>
              <a:rPr lang="en-US" dirty="0"/>
              <a:t>too slow is not efficient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b="1" i="1" dirty="0"/>
              <a:t>(Just Like Computer Networking Lectures….)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10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34670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763000" cy="1173162"/>
          </a:xfrm>
        </p:spPr>
        <p:txBody>
          <a:bodyPr/>
          <a:lstStyle/>
          <a:p>
            <a:r>
              <a:rPr lang="en-US" sz="3600" dirty="0"/>
              <a:t>Problem: Ambiguous Measurements</a:t>
            </a:r>
          </a:p>
        </p:txBody>
      </p:sp>
      <p:sp>
        <p:nvSpPr>
          <p:cNvPr id="1144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153400" cy="1828800"/>
          </a:xfrm>
        </p:spPr>
        <p:txBody>
          <a:bodyPr/>
          <a:lstStyle/>
          <a:p>
            <a:r>
              <a:rPr lang="en-US" sz="2400" dirty="0"/>
              <a:t>How do we differentiate between the real ACK, and ACK of the retransmitted packet?</a:t>
            </a:r>
          </a:p>
        </p:txBody>
      </p:sp>
      <p:sp>
        <p:nvSpPr>
          <p:cNvPr id="1144836" name="Line 4"/>
          <p:cNvSpPr>
            <a:spLocks noChangeShapeType="1"/>
          </p:cNvSpPr>
          <p:nvPr/>
        </p:nvSpPr>
        <p:spPr bwMode="auto">
          <a:xfrm>
            <a:off x="1773458" y="34290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37" name="Line 5"/>
          <p:cNvSpPr>
            <a:spLocks noChangeShapeType="1"/>
          </p:cNvSpPr>
          <p:nvPr/>
        </p:nvSpPr>
        <p:spPr bwMode="auto">
          <a:xfrm>
            <a:off x="3830858" y="34290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38" name="Line 6"/>
          <p:cNvSpPr>
            <a:spLocks noChangeShapeType="1"/>
          </p:cNvSpPr>
          <p:nvPr/>
        </p:nvSpPr>
        <p:spPr bwMode="auto">
          <a:xfrm>
            <a:off x="1773458" y="3810000"/>
            <a:ext cx="2057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39" name="Line 7"/>
          <p:cNvSpPr>
            <a:spLocks noChangeShapeType="1"/>
          </p:cNvSpPr>
          <p:nvPr/>
        </p:nvSpPr>
        <p:spPr bwMode="auto">
          <a:xfrm>
            <a:off x="1773458" y="4648200"/>
            <a:ext cx="2057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40" name="Line 8"/>
          <p:cNvSpPr>
            <a:spLocks noChangeShapeType="1"/>
          </p:cNvSpPr>
          <p:nvPr/>
        </p:nvSpPr>
        <p:spPr bwMode="auto">
          <a:xfrm flipH="1">
            <a:off x="1773458" y="5181600"/>
            <a:ext cx="20574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41" name="Text Box 9"/>
          <p:cNvSpPr txBox="1">
            <a:spLocks noChangeArrowheads="1"/>
          </p:cNvSpPr>
          <p:nvPr/>
        </p:nvSpPr>
        <p:spPr bwMode="auto">
          <a:xfrm rot="-755306">
            <a:off x="2408353" y="5167106"/>
            <a:ext cx="57171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ACK</a:t>
            </a:r>
          </a:p>
        </p:txBody>
      </p:sp>
      <p:sp>
        <p:nvSpPr>
          <p:cNvPr id="1144842" name="Text Box 10"/>
          <p:cNvSpPr txBox="1">
            <a:spLocks noChangeArrowheads="1"/>
          </p:cNvSpPr>
          <p:nvPr/>
        </p:nvSpPr>
        <p:spPr bwMode="auto">
          <a:xfrm rot="873085">
            <a:off x="1971424" y="4586081"/>
            <a:ext cx="1529704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Retransmission</a:t>
            </a:r>
          </a:p>
        </p:txBody>
      </p:sp>
      <p:sp>
        <p:nvSpPr>
          <p:cNvPr id="1144843" name="Text Box 11"/>
          <p:cNvSpPr txBox="1">
            <a:spLocks noChangeArrowheads="1"/>
          </p:cNvSpPr>
          <p:nvPr/>
        </p:nvSpPr>
        <p:spPr bwMode="auto">
          <a:xfrm rot="802585">
            <a:off x="1734620" y="3795506"/>
            <a:ext cx="206840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Original Transmission</a:t>
            </a:r>
          </a:p>
        </p:txBody>
      </p:sp>
      <p:sp>
        <p:nvSpPr>
          <p:cNvPr id="1144844" name="Line 12"/>
          <p:cNvSpPr>
            <a:spLocks noChangeShapeType="1"/>
          </p:cNvSpPr>
          <p:nvPr/>
        </p:nvSpPr>
        <p:spPr bwMode="auto">
          <a:xfrm>
            <a:off x="1544858" y="38100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45" name="Line 13"/>
          <p:cNvSpPr>
            <a:spLocks noChangeShapeType="1"/>
          </p:cNvSpPr>
          <p:nvPr/>
        </p:nvSpPr>
        <p:spPr bwMode="auto">
          <a:xfrm>
            <a:off x="1544858" y="56388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46" name="Line 14"/>
          <p:cNvSpPr>
            <a:spLocks noChangeShapeType="1"/>
          </p:cNvSpPr>
          <p:nvPr/>
        </p:nvSpPr>
        <p:spPr bwMode="auto">
          <a:xfrm flipV="1">
            <a:off x="1621058" y="38100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47" name="Text Box 15"/>
          <p:cNvSpPr txBox="1">
            <a:spLocks noChangeArrowheads="1"/>
          </p:cNvSpPr>
          <p:nvPr/>
        </p:nvSpPr>
        <p:spPr bwMode="auto">
          <a:xfrm rot="-5400000">
            <a:off x="821561" y="4571000"/>
            <a:ext cx="1170368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SampleRTT</a:t>
            </a:r>
          </a:p>
        </p:txBody>
      </p:sp>
      <p:sp>
        <p:nvSpPr>
          <p:cNvPr id="1144848" name="Text Box 16"/>
          <p:cNvSpPr txBox="1">
            <a:spLocks noChangeArrowheads="1"/>
          </p:cNvSpPr>
          <p:nvPr/>
        </p:nvSpPr>
        <p:spPr bwMode="auto">
          <a:xfrm>
            <a:off x="1337797" y="3095625"/>
            <a:ext cx="798296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Sender</a:t>
            </a:r>
          </a:p>
        </p:txBody>
      </p:sp>
      <p:sp>
        <p:nvSpPr>
          <p:cNvPr id="1144849" name="Text Box 17"/>
          <p:cNvSpPr txBox="1">
            <a:spLocks noChangeArrowheads="1"/>
          </p:cNvSpPr>
          <p:nvPr/>
        </p:nvSpPr>
        <p:spPr bwMode="auto">
          <a:xfrm>
            <a:off x="3327839" y="3095625"/>
            <a:ext cx="93936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Receiver</a:t>
            </a:r>
          </a:p>
        </p:txBody>
      </p:sp>
      <p:sp>
        <p:nvSpPr>
          <p:cNvPr id="1144850" name="Line 18"/>
          <p:cNvSpPr>
            <a:spLocks noChangeShapeType="1"/>
          </p:cNvSpPr>
          <p:nvPr/>
        </p:nvSpPr>
        <p:spPr bwMode="auto">
          <a:xfrm>
            <a:off x="5431058" y="34290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1" name="Line 19"/>
          <p:cNvSpPr>
            <a:spLocks noChangeShapeType="1"/>
          </p:cNvSpPr>
          <p:nvPr/>
        </p:nvSpPr>
        <p:spPr bwMode="auto">
          <a:xfrm>
            <a:off x="7488458" y="34290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2" name="Line 20"/>
          <p:cNvSpPr>
            <a:spLocks noChangeShapeType="1"/>
          </p:cNvSpPr>
          <p:nvPr/>
        </p:nvSpPr>
        <p:spPr bwMode="auto">
          <a:xfrm>
            <a:off x="5431058" y="3810000"/>
            <a:ext cx="2057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3" name="Line 21"/>
          <p:cNvSpPr>
            <a:spLocks noChangeShapeType="1"/>
          </p:cNvSpPr>
          <p:nvPr/>
        </p:nvSpPr>
        <p:spPr bwMode="auto">
          <a:xfrm>
            <a:off x="5431058" y="4648200"/>
            <a:ext cx="2057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4" name="Line 22"/>
          <p:cNvSpPr>
            <a:spLocks noChangeShapeType="1"/>
          </p:cNvSpPr>
          <p:nvPr/>
        </p:nvSpPr>
        <p:spPr bwMode="auto">
          <a:xfrm flipH="1">
            <a:off x="5431058" y="4343400"/>
            <a:ext cx="2057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5" name="Text Box 23"/>
          <p:cNvSpPr txBox="1">
            <a:spLocks noChangeArrowheads="1"/>
          </p:cNvSpPr>
          <p:nvPr/>
        </p:nvSpPr>
        <p:spPr bwMode="auto">
          <a:xfrm rot="-755306">
            <a:off x="6370753" y="4281281"/>
            <a:ext cx="571710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ACK</a:t>
            </a:r>
          </a:p>
        </p:txBody>
      </p:sp>
      <p:sp>
        <p:nvSpPr>
          <p:cNvPr id="1144856" name="Text Box 24"/>
          <p:cNvSpPr txBox="1">
            <a:spLocks noChangeArrowheads="1"/>
          </p:cNvSpPr>
          <p:nvPr/>
        </p:nvSpPr>
        <p:spPr bwMode="auto">
          <a:xfrm rot="873085">
            <a:off x="5629024" y="4586081"/>
            <a:ext cx="1529704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Retransmission</a:t>
            </a:r>
          </a:p>
        </p:txBody>
      </p:sp>
      <p:sp>
        <p:nvSpPr>
          <p:cNvPr id="1144857" name="Text Box 25"/>
          <p:cNvSpPr txBox="1">
            <a:spLocks noChangeArrowheads="1"/>
          </p:cNvSpPr>
          <p:nvPr/>
        </p:nvSpPr>
        <p:spPr bwMode="auto">
          <a:xfrm rot="802585">
            <a:off x="5392220" y="3795506"/>
            <a:ext cx="206840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Original Transmission</a:t>
            </a:r>
          </a:p>
        </p:txBody>
      </p:sp>
      <p:sp>
        <p:nvSpPr>
          <p:cNvPr id="1144858" name="Line 26"/>
          <p:cNvSpPr>
            <a:spLocks noChangeShapeType="1"/>
          </p:cNvSpPr>
          <p:nvPr/>
        </p:nvSpPr>
        <p:spPr bwMode="auto">
          <a:xfrm>
            <a:off x="5202458" y="38100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59" name="Line 27"/>
          <p:cNvSpPr>
            <a:spLocks noChangeShapeType="1"/>
          </p:cNvSpPr>
          <p:nvPr/>
        </p:nvSpPr>
        <p:spPr bwMode="auto">
          <a:xfrm>
            <a:off x="5202458" y="48768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60" name="Line 28"/>
          <p:cNvSpPr>
            <a:spLocks noChangeShapeType="1"/>
          </p:cNvSpPr>
          <p:nvPr/>
        </p:nvSpPr>
        <p:spPr bwMode="auto">
          <a:xfrm flipV="1">
            <a:off x="5278658" y="3810000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sz="1400">
              <a:latin typeface="+mn-lt"/>
            </a:endParaRPr>
          </a:p>
        </p:txBody>
      </p:sp>
      <p:sp>
        <p:nvSpPr>
          <p:cNvPr id="1144861" name="Text Box 29"/>
          <p:cNvSpPr txBox="1">
            <a:spLocks noChangeArrowheads="1"/>
          </p:cNvSpPr>
          <p:nvPr/>
        </p:nvSpPr>
        <p:spPr bwMode="auto">
          <a:xfrm rot="-5400000">
            <a:off x="4479161" y="4136025"/>
            <a:ext cx="1170368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SampleRTT</a:t>
            </a:r>
          </a:p>
        </p:txBody>
      </p:sp>
      <p:sp>
        <p:nvSpPr>
          <p:cNvPr id="1144862" name="Text Box 30"/>
          <p:cNvSpPr txBox="1">
            <a:spLocks noChangeArrowheads="1"/>
          </p:cNvSpPr>
          <p:nvPr/>
        </p:nvSpPr>
        <p:spPr bwMode="auto">
          <a:xfrm>
            <a:off x="4995397" y="3095625"/>
            <a:ext cx="798296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Sender</a:t>
            </a:r>
          </a:p>
        </p:txBody>
      </p:sp>
      <p:sp>
        <p:nvSpPr>
          <p:cNvPr id="1144863" name="Text Box 31"/>
          <p:cNvSpPr txBox="1">
            <a:spLocks noChangeArrowheads="1"/>
          </p:cNvSpPr>
          <p:nvPr/>
        </p:nvSpPr>
        <p:spPr bwMode="auto">
          <a:xfrm>
            <a:off x="6985439" y="3095625"/>
            <a:ext cx="93936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400">
                <a:latin typeface="+mn-lt"/>
              </a:rPr>
              <a:t>Receiver</a:t>
            </a:r>
          </a:p>
        </p:txBody>
      </p:sp>
      <p:sp>
        <p:nvSpPr>
          <p:cNvPr id="3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55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Karn/Partridge Algorithm</a:t>
            </a:r>
          </a:p>
        </p:txBody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sz="2000" dirty="0">
              <a:latin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Measure </a:t>
            </a:r>
            <a:r>
              <a:rPr lang="en-US" sz="2400" i="1" dirty="0" err="1">
                <a:latin typeface="Times New Roman" charset="0"/>
                <a:cs typeface="Arial" charset="0"/>
              </a:rPr>
              <a:t>SampleRTT</a:t>
            </a:r>
            <a:r>
              <a:rPr lang="en-US" sz="2400" i="1" dirty="0">
                <a:latin typeface="Times New Roman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cs typeface="Arial" charset="0"/>
              </a:rPr>
              <a:t>only for original transmissions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Once a segment has been retransmitted, do not use it for any further measurements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Computes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EstimatedRTT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using </a:t>
            </a:r>
            <a:r>
              <a:rPr lang="el-GR" sz="2400" i="1" dirty="0">
                <a:cs typeface="Arial" charset="0"/>
              </a:rPr>
              <a:t>α</a:t>
            </a:r>
            <a:r>
              <a:rPr lang="en-US" sz="2400" i="1" dirty="0">
                <a:cs typeface="Arial" charset="0"/>
              </a:rPr>
              <a:t> = 0.875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Timeout value (RTO)  = 2 ×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EstimatedRTT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Employs </a:t>
            </a:r>
            <a:r>
              <a:rPr lang="en-US" sz="2400" dirty="0">
                <a:solidFill>
                  <a:srgbClr val="0000FF"/>
                </a:solidFill>
                <a:latin typeface="Arial" charset="0"/>
                <a:cs typeface="Arial" charset="0"/>
              </a:rPr>
              <a:t>exponential 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  <a:cs typeface="Arial" charset="0"/>
              </a:rPr>
              <a:t>backoff</a:t>
            </a:r>
            <a:endParaRPr lang="en-US" sz="2400" dirty="0">
              <a:latin typeface="Arial" charset="0"/>
              <a:cs typeface="Arial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Every time RTO timer expires, set RTO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Symbol" charset="0"/>
              </a:rPr>
              <a:t> 2·RTO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Symbol" charset="0"/>
              </a:rPr>
              <a:t>(Up  to maximum  60 sec)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Symbol" charset="0"/>
              </a:rPr>
              <a:t>Every time new measurement comes in (= successful original transmission), collapse RTO back to 2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×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EstimatedRTT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834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40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Karn</a:t>
            </a:r>
            <a:r>
              <a:rPr lang="en-US" dirty="0"/>
              <a:t>/Partridge in action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000" b="200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513876" y="6305490"/>
            <a:ext cx="5444019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from Jacobson and </a:t>
            </a:r>
            <a:r>
              <a:rPr lang="en-US" dirty="0" err="1"/>
              <a:t>Karels</a:t>
            </a:r>
            <a:r>
              <a:rPr lang="en-US" dirty="0"/>
              <a:t>, SIGCOMM 1988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641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Jacobson/Karels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458200" cy="4411662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Problem: need to better capture variability in RTT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Directly measure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deviation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/>
            <a:endParaRPr lang="en-US" dirty="0">
              <a:latin typeface="Arial" charset="0"/>
              <a:cs typeface="Arial" charset="0"/>
            </a:endParaRPr>
          </a:p>
          <a:p>
            <a:pPr marL="285750" indent="-285750"/>
            <a:r>
              <a:rPr lang="en-US" sz="2400" dirty="0">
                <a:latin typeface="Arial" charset="0"/>
                <a:cs typeface="Arial" charset="0"/>
              </a:rPr>
              <a:t>Deviation = </a:t>
            </a:r>
            <a:r>
              <a:rPr lang="en-US" sz="2400" b="1" dirty="0">
                <a:latin typeface="Arial" charset="0"/>
                <a:cs typeface="Arial" charset="0"/>
              </a:rPr>
              <a:t>|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SampleRTT</a:t>
            </a:r>
            <a:r>
              <a:rPr lang="en-US" sz="2400" dirty="0">
                <a:latin typeface="Arial" charset="0"/>
                <a:cs typeface="Arial" charset="0"/>
              </a:rPr>
              <a:t> – </a:t>
            </a:r>
            <a:r>
              <a:rPr lang="en-US" sz="2400" dirty="0" err="1">
                <a:latin typeface="Arial" charset="0"/>
                <a:cs typeface="Arial" charset="0"/>
              </a:rPr>
              <a:t>EstimatedRTT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b="1" dirty="0">
                <a:latin typeface="Arial" charset="0"/>
                <a:cs typeface="Arial" charset="0"/>
              </a:rPr>
              <a:t>|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</a:p>
          <a:p>
            <a:pPr marL="285750" indent="-285750"/>
            <a:r>
              <a:rPr lang="en-US" sz="2400" dirty="0" err="1">
                <a:latin typeface="Arial" charset="0"/>
                <a:cs typeface="Arial" charset="0"/>
              </a:rPr>
              <a:t>EstimatedDeviation</a:t>
            </a:r>
            <a:r>
              <a:rPr lang="en-US" sz="2400" dirty="0">
                <a:latin typeface="Arial" charset="0"/>
                <a:cs typeface="Arial" charset="0"/>
              </a:rPr>
              <a:t>: exponential average of Deviation</a:t>
            </a:r>
          </a:p>
          <a:p>
            <a:pPr marL="285750" indent="-285750"/>
            <a:endParaRPr lang="en-US" sz="2400" dirty="0">
              <a:latin typeface="Arial" charset="0"/>
              <a:cs typeface="Arial" charset="0"/>
            </a:endParaRPr>
          </a:p>
          <a:p>
            <a:pPr marL="285750" indent="-285750"/>
            <a:r>
              <a:rPr lang="en-US" sz="2400" dirty="0">
                <a:latin typeface="Arial" charset="0"/>
                <a:cs typeface="Arial" charset="0"/>
              </a:rPr>
              <a:t>RTO = </a:t>
            </a:r>
            <a:r>
              <a:rPr lang="en-US" sz="2400" dirty="0" err="1">
                <a:latin typeface="Arial" charset="0"/>
                <a:cs typeface="Arial" charset="0"/>
              </a:rPr>
              <a:t>EstimatedRTT</a:t>
            </a:r>
            <a:r>
              <a:rPr lang="en-US" sz="2400" dirty="0">
                <a:latin typeface="Arial" charset="0"/>
                <a:cs typeface="Arial" charset="0"/>
              </a:rPr>
              <a:t> + 4 x </a:t>
            </a:r>
            <a:r>
              <a:rPr lang="en-US" sz="2400" dirty="0" err="1">
                <a:latin typeface="Arial" charset="0"/>
                <a:cs typeface="Arial" charset="0"/>
              </a:rPr>
              <a:t>EstimatedDeviation</a:t>
            </a:r>
            <a:endParaRPr lang="en-US" sz="2400" dirty="0">
              <a:latin typeface="Arial" charset="0"/>
              <a:cs typeface="Arial" charset="0"/>
            </a:endParaRPr>
          </a:p>
          <a:p>
            <a:pPr marL="285750" indent="-285750"/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200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/>
          <a:srcRect l="10168" t="2000" r="20595" b="2000"/>
          <a:stretch/>
        </p:blipFill>
        <p:spPr>
          <a:xfrm>
            <a:off x="172616" y="1541298"/>
            <a:ext cx="4486910" cy="3563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Jacobson/</a:t>
            </a:r>
            <a:r>
              <a:rPr lang="en-US" dirty="0" err="1"/>
              <a:t>Karels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1068" t="45" r="26182" b="45"/>
          <a:stretch/>
        </p:blipFill>
        <p:spPr>
          <a:xfrm>
            <a:off x="4605136" y="1401221"/>
            <a:ext cx="4538864" cy="3814528"/>
          </a:xfrm>
        </p:spPr>
      </p:pic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616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Most of our previous ideas, but some key differences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Checksum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 numbers are byte offsets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 sends cumulative acknowledgements (like GBN)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Receivers do not drop out-of-sequence packets (like SR)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Introduces fast retransmit: optimization that uses duplicate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ACKs to trigger early retransmission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Sender maintains a single retransmission timer (like GBN) and retransmits on timeout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611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Header: What’s left?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878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5064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40976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40977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40981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40984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40985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40987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685800" y="2743200"/>
            <a:ext cx="2209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ja-JP" altLang="en-US" b="0" dirty="0">
                <a:solidFill>
                  <a:srgbClr val="FF6600"/>
                </a:solidFill>
                <a:latin typeface="Arial" charset="0"/>
              </a:rPr>
              <a:t>“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Must Be Zero</a:t>
            </a:r>
            <a:r>
              <a:rPr lang="ja-JP" altLang="en-US" b="0" dirty="0">
                <a:solidFill>
                  <a:srgbClr val="FF6600"/>
                </a:solidFill>
                <a:latin typeface="Arial" charset="0"/>
              </a:rPr>
              <a:t>”</a:t>
            </a:r>
            <a:br>
              <a:rPr lang="en-US" b="0" dirty="0">
                <a:solidFill>
                  <a:srgbClr val="FF6600"/>
                </a:solidFill>
                <a:latin typeface="Arial" charset="0"/>
              </a:rPr>
            </a:br>
            <a:r>
              <a:rPr lang="en-US" b="0" dirty="0">
                <a:solidFill>
                  <a:srgbClr val="FF6600"/>
                </a:solidFill>
                <a:latin typeface="Arial" charset="0"/>
              </a:rPr>
              <a:t>6 bits reserved</a:t>
            </a:r>
          </a:p>
        </p:txBody>
      </p:sp>
      <p:sp>
        <p:nvSpPr>
          <p:cNvPr id="32" name="Oval 28"/>
          <p:cNvSpPr>
            <a:spLocks noChangeArrowheads="1"/>
          </p:cNvSpPr>
          <p:nvPr/>
        </p:nvSpPr>
        <p:spPr bwMode="auto">
          <a:xfrm>
            <a:off x="4191000" y="3352800"/>
            <a:ext cx="533400" cy="4572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cxnSp>
        <p:nvCxnSpPr>
          <p:cNvPr id="33" name="AutoShape 29"/>
          <p:cNvCxnSpPr>
            <a:cxnSpLocks noChangeShapeType="1"/>
          </p:cNvCxnSpPr>
          <p:nvPr/>
        </p:nvCxnSpPr>
        <p:spPr bwMode="auto">
          <a:xfrm>
            <a:off x="2590800" y="3124200"/>
            <a:ext cx="1587500" cy="334962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5" name="Text Box 27"/>
          <p:cNvSpPr txBox="1">
            <a:spLocks noChangeArrowheads="1"/>
          </p:cNvSpPr>
          <p:nvPr/>
        </p:nvSpPr>
        <p:spPr bwMode="auto">
          <a:xfrm>
            <a:off x="685800" y="3717925"/>
            <a:ext cx="22098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Number of 4-byte words in TCP header;</a:t>
            </a:r>
            <a:br>
              <a:rPr lang="en-US" b="0" dirty="0">
                <a:solidFill>
                  <a:srgbClr val="FF6600"/>
                </a:solidFill>
                <a:latin typeface="Arial" charset="0"/>
              </a:rPr>
            </a:br>
            <a:r>
              <a:rPr lang="en-US" b="0" dirty="0">
                <a:solidFill>
                  <a:srgbClr val="FF6600"/>
                </a:solidFill>
                <a:latin typeface="Arial" charset="0"/>
              </a:rPr>
              <a:t>5 = no options</a:t>
            </a:r>
          </a:p>
        </p:txBody>
      </p:sp>
      <p:sp>
        <p:nvSpPr>
          <p:cNvPr id="36" name="Oval 28"/>
          <p:cNvSpPr>
            <a:spLocks noChangeArrowheads="1"/>
          </p:cNvSpPr>
          <p:nvPr/>
        </p:nvSpPr>
        <p:spPr bwMode="auto">
          <a:xfrm>
            <a:off x="3276600" y="3276600"/>
            <a:ext cx="10668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AutoShape 29"/>
          <p:cNvCxnSpPr>
            <a:cxnSpLocks noChangeShapeType="1"/>
            <a:stCxn id="35" idx="3"/>
            <a:endCxn id="36" idx="2"/>
          </p:cNvCxnSpPr>
          <p:nvPr/>
        </p:nvCxnSpPr>
        <p:spPr bwMode="auto">
          <a:xfrm flipV="1">
            <a:off x="2895600" y="3581400"/>
            <a:ext cx="381000" cy="792163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106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906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5" grpId="0"/>
      <p:bldP spid="35" grpId="1"/>
      <p:bldP spid="36" grpId="0" animBg="1"/>
      <p:bldP spid="36" grpId="1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Header: What’s left?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878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5064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40976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 err="1">
                <a:solidFill>
                  <a:srgbClr val="FF6600"/>
                </a:solidFill>
                <a:latin typeface="Arial" charset="0"/>
              </a:rPr>
              <a:t>HdrLen</a:t>
            </a:r>
            <a:endParaRPr lang="en-US" b="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40977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0</a:t>
            </a:r>
          </a:p>
        </p:txBody>
      </p:sp>
      <p:sp>
        <p:nvSpPr>
          <p:cNvPr id="40981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40984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40985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40987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685800" y="2743200"/>
            <a:ext cx="22098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Used with </a:t>
            </a:r>
            <a:r>
              <a:rPr lang="en-US" dirty="0">
                <a:solidFill>
                  <a:srgbClr val="FF6600"/>
                </a:solidFill>
                <a:latin typeface="Arial" charset="0"/>
              </a:rPr>
              <a:t>URG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 flag to indicate urgent data (not discussed further)</a:t>
            </a:r>
          </a:p>
        </p:txBody>
      </p:sp>
      <p:sp>
        <p:nvSpPr>
          <p:cNvPr id="38" name="Oval 28"/>
          <p:cNvSpPr>
            <a:spLocks noChangeArrowheads="1"/>
          </p:cNvSpPr>
          <p:nvPr/>
        </p:nvSpPr>
        <p:spPr bwMode="auto">
          <a:xfrm>
            <a:off x="5791200" y="3733800"/>
            <a:ext cx="2438400" cy="685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cxnSp>
        <p:nvCxnSpPr>
          <p:cNvPr id="39" name="AutoShape 29"/>
          <p:cNvCxnSpPr>
            <a:cxnSpLocks noChangeShapeType="1"/>
            <a:stCxn id="34" idx="3"/>
            <a:endCxn id="38" idx="2"/>
          </p:cNvCxnSpPr>
          <p:nvPr/>
        </p:nvCxnSpPr>
        <p:spPr bwMode="auto">
          <a:xfrm>
            <a:off x="2895600" y="3398838"/>
            <a:ext cx="2895600" cy="677862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107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Header: What’s left?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878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5064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40976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 err="1">
                <a:solidFill>
                  <a:srgbClr val="FF6600"/>
                </a:solidFill>
                <a:latin typeface="Arial" charset="0"/>
              </a:rPr>
              <a:t>HdrLen</a:t>
            </a:r>
            <a:endParaRPr lang="en-US" b="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40977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0</a:t>
            </a:r>
          </a:p>
        </p:txBody>
      </p:sp>
      <p:sp>
        <p:nvSpPr>
          <p:cNvPr id="40981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40984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813317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40985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40987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0" name="Oval 28"/>
          <p:cNvSpPr>
            <a:spLocks noChangeArrowheads="1"/>
          </p:cNvSpPr>
          <p:nvPr/>
        </p:nvSpPr>
        <p:spPr bwMode="auto">
          <a:xfrm>
            <a:off x="4724400" y="3200400"/>
            <a:ext cx="1143000" cy="685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098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>
                <a:latin typeface="Helvetica" charset="0"/>
                <a:ea typeface="ＭＳ Ｐゴシック" charset="0"/>
                <a:cs typeface="ＭＳ Ｐゴシック" charset="0"/>
              </a:rPr>
              <a:t>TCP Connection Establishment and Initial Sequence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11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686800" cy="4411662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Communication between processes</a:t>
            </a:r>
          </a:p>
          <a:p>
            <a:r>
              <a:rPr lang="en-US" dirty="0">
                <a:solidFill>
                  <a:srgbClr val="7F7F7F"/>
                </a:solidFill>
              </a:rPr>
              <a:t>Provide common end-to-end services for app layer [optional]</a:t>
            </a:r>
          </a:p>
          <a:p>
            <a:r>
              <a:rPr lang="en-US" dirty="0"/>
              <a:t>TCP and UDP are the common transport protocols</a:t>
            </a:r>
          </a:p>
          <a:p>
            <a:pPr lvl="1"/>
            <a:r>
              <a:rPr lang="en-US" dirty="0"/>
              <a:t>also SCTP, MTCP, SST, RDP, DCCP, …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11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4051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Initial Sequence Number (ISN)</a:t>
            </a:r>
          </a:p>
        </p:txBody>
      </p:sp>
      <p:sp>
        <p:nvSpPr>
          <p:cNvPr id="95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Sequence number for the very first byte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Why not just use ISN = 0?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Practical issue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IP addresses and port #s uniquely identify a connection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Eventually, though, these port #s do get </a:t>
            </a:r>
            <a:r>
              <a:rPr lang="en-US" sz="2000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used again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… small chance an old packet is </a:t>
            </a:r>
            <a:r>
              <a:rPr lang="en-US" sz="2000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still in flight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TCP therefore </a:t>
            </a:r>
            <a:r>
              <a:rPr lang="en-US" sz="2400" dirty="0">
                <a:solidFill>
                  <a:srgbClr val="0000FF"/>
                </a:solidFill>
                <a:latin typeface="Arial" charset="0"/>
                <a:cs typeface="Arial" charset="0"/>
              </a:rPr>
              <a:t>requires</a:t>
            </a:r>
            <a:r>
              <a:rPr lang="en-US" sz="2400" dirty="0">
                <a:latin typeface="Arial" charset="0"/>
                <a:cs typeface="Arial" charset="0"/>
              </a:rPr>
              <a:t> changing ISN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Hosts exchange ISNs when they establish a connection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6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47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Establishing a TCP Connection</a:t>
            </a:r>
          </a:p>
        </p:txBody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963" y="4773613"/>
            <a:ext cx="8458200" cy="19415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Arial" charset="0"/>
                <a:cs typeface="Arial" charset="0"/>
              </a:rPr>
              <a:t>Three-way handshake to establish connection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Host A sends a </a:t>
            </a:r>
            <a:r>
              <a:rPr lang="en-US" sz="2000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SYN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(open; </a:t>
            </a:r>
            <a:r>
              <a:rPr lang="ja-JP" alt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synchronize sequence numbers</a:t>
            </a:r>
            <a:r>
              <a:rPr lang="ja-JP" altLang="en-US" sz="2000" dirty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to host B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Host B returns a SYN acknowledgment (</a:t>
            </a:r>
            <a:r>
              <a:rPr lang="en-US" sz="2000" b="1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SYN ACK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Host A sends an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ACK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to acknowledge the SYN ACK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51100" y="1555750"/>
            <a:ext cx="1603375" cy="630238"/>
            <a:chOff x="1544" y="980"/>
            <a:chExt cx="1010" cy="397"/>
          </a:xfrm>
        </p:grpSpPr>
        <p:sp>
          <p:nvSpPr>
            <p:cNvPr id="75798" name="Line 5"/>
            <p:cNvSpPr>
              <a:spLocks noChangeShapeType="1"/>
            </p:cNvSpPr>
            <p:nvPr/>
          </p:nvSpPr>
          <p:spPr bwMode="auto">
            <a:xfrm rot="5400000" flipV="1">
              <a:off x="1958" y="782"/>
              <a:ext cx="181" cy="101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9" name="Text Box 6"/>
            <p:cNvSpPr txBox="1">
              <a:spLocks noChangeArrowheads="1"/>
            </p:cNvSpPr>
            <p:nvPr/>
          </p:nvSpPr>
          <p:spPr bwMode="auto">
            <a:xfrm rot="605430">
              <a:off x="1828" y="980"/>
              <a:ext cx="4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solidFill>
                    <a:srgbClr val="0000FF"/>
                  </a:solidFill>
                  <a:latin typeface="Times New Roman" charset="0"/>
                </a:rPr>
                <a:t>SYN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462213" y="2195513"/>
            <a:ext cx="1574800" cy="520700"/>
            <a:chOff x="1551" y="1383"/>
            <a:chExt cx="992" cy="328"/>
          </a:xfrm>
        </p:grpSpPr>
        <p:sp>
          <p:nvSpPr>
            <p:cNvPr id="75796" name="Line 8"/>
            <p:cNvSpPr>
              <a:spLocks noChangeShapeType="1"/>
            </p:cNvSpPr>
            <p:nvPr/>
          </p:nvSpPr>
          <p:spPr bwMode="auto">
            <a:xfrm rot="5400000">
              <a:off x="1952" y="1121"/>
              <a:ext cx="189" cy="9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7" name="Text Box 9"/>
            <p:cNvSpPr txBox="1">
              <a:spLocks noChangeArrowheads="1"/>
            </p:cNvSpPr>
            <p:nvPr/>
          </p:nvSpPr>
          <p:spPr bwMode="auto">
            <a:xfrm rot="10146980" flipH="1" flipV="1">
              <a:off x="1631" y="1383"/>
              <a:ext cx="8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solidFill>
                    <a:srgbClr val="FF3300"/>
                  </a:solidFill>
                  <a:latin typeface="Times New Roman" charset="0"/>
                </a:rPr>
                <a:t>SYN ACK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439988" y="2963863"/>
            <a:ext cx="1600200" cy="501650"/>
            <a:chOff x="1537" y="1867"/>
            <a:chExt cx="1008" cy="316"/>
          </a:xfrm>
        </p:grpSpPr>
        <p:sp>
          <p:nvSpPr>
            <p:cNvPr id="75794" name="Line 11"/>
            <p:cNvSpPr>
              <a:spLocks noChangeShapeType="1"/>
            </p:cNvSpPr>
            <p:nvPr/>
          </p:nvSpPr>
          <p:spPr bwMode="auto">
            <a:xfrm rot="5400000" flipV="1">
              <a:off x="1897" y="1535"/>
              <a:ext cx="288" cy="1008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5" name="Text Box 12"/>
            <p:cNvSpPr txBox="1">
              <a:spLocks noChangeArrowheads="1"/>
            </p:cNvSpPr>
            <p:nvPr/>
          </p:nvSpPr>
          <p:spPr bwMode="auto">
            <a:xfrm rot="1044999">
              <a:off x="1963" y="1867"/>
              <a:ext cx="4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solidFill>
                    <a:srgbClr val="0000FF"/>
                  </a:solidFill>
                  <a:latin typeface="Times New Roman" charset="0"/>
                </a:rPr>
                <a:t>ACK</a:t>
              </a:r>
            </a:p>
          </p:txBody>
        </p:sp>
      </p:grpSp>
      <p:sp>
        <p:nvSpPr>
          <p:cNvPr id="75784" name="Line 13"/>
          <p:cNvSpPr>
            <a:spLocks noChangeShapeType="1"/>
          </p:cNvSpPr>
          <p:nvPr/>
        </p:nvSpPr>
        <p:spPr bwMode="auto">
          <a:xfrm rot="16200000" flipH="1">
            <a:off x="2599531" y="3132932"/>
            <a:ext cx="2890837" cy="63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5" name="Line 14"/>
          <p:cNvSpPr>
            <a:spLocks noChangeShapeType="1"/>
          </p:cNvSpPr>
          <p:nvPr/>
        </p:nvSpPr>
        <p:spPr bwMode="auto">
          <a:xfrm rot="5400000">
            <a:off x="1048544" y="3093244"/>
            <a:ext cx="2797175" cy="2381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6" name="Text Box 15"/>
          <p:cNvSpPr txBox="1">
            <a:spLocks noChangeArrowheads="1"/>
          </p:cNvSpPr>
          <p:nvPr/>
        </p:nvSpPr>
        <p:spPr bwMode="auto">
          <a:xfrm>
            <a:off x="2274888" y="12398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solidFill>
                  <a:srgbClr val="0000FF"/>
                </a:solidFill>
                <a:latin typeface="Times New Roman" charset="0"/>
              </a:rPr>
              <a:t>A</a:t>
            </a:r>
          </a:p>
        </p:txBody>
      </p:sp>
      <p:sp>
        <p:nvSpPr>
          <p:cNvPr id="75787" name="Text Box 16"/>
          <p:cNvSpPr txBox="1">
            <a:spLocks noChangeArrowheads="1"/>
          </p:cNvSpPr>
          <p:nvPr/>
        </p:nvSpPr>
        <p:spPr bwMode="auto">
          <a:xfrm>
            <a:off x="3841750" y="12017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solidFill>
                  <a:srgbClr val="FF3300"/>
                </a:solidFill>
                <a:latin typeface="Times New Roman" charset="0"/>
              </a:rPr>
              <a:t>B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444750" y="3384550"/>
            <a:ext cx="1627188" cy="966788"/>
            <a:chOff x="1540" y="2132"/>
            <a:chExt cx="1025" cy="609"/>
          </a:xfrm>
        </p:grpSpPr>
        <p:sp>
          <p:nvSpPr>
            <p:cNvPr id="75790" name="Line 18"/>
            <p:cNvSpPr>
              <a:spLocks noChangeShapeType="1"/>
            </p:cNvSpPr>
            <p:nvPr/>
          </p:nvSpPr>
          <p:spPr bwMode="auto">
            <a:xfrm rot="5400000" flipV="1">
              <a:off x="1896" y="1874"/>
              <a:ext cx="296" cy="1007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1" name="Text Box 19"/>
            <p:cNvSpPr txBox="1">
              <a:spLocks noChangeArrowheads="1"/>
            </p:cNvSpPr>
            <p:nvPr/>
          </p:nvSpPr>
          <p:spPr bwMode="auto">
            <a:xfrm rot="1003808">
              <a:off x="1829" y="2132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solidFill>
                    <a:srgbClr val="0000FF"/>
                  </a:solidFill>
                  <a:latin typeface="Times New Roman" charset="0"/>
                </a:rPr>
                <a:t>Data</a:t>
              </a:r>
            </a:p>
          </p:txBody>
        </p:sp>
        <p:sp>
          <p:nvSpPr>
            <p:cNvPr id="75792" name="Line 20"/>
            <p:cNvSpPr>
              <a:spLocks noChangeShapeType="1"/>
            </p:cNvSpPr>
            <p:nvPr/>
          </p:nvSpPr>
          <p:spPr bwMode="auto">
            <a:xfrm rot="5400000" flipV="1">
              <a:off x="1914" y="2089"/>
              <a:ext cx="296" cy="1007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3" name="Text Box 21"/>
            <p:cNvSpPr txBox="1">
              <a:spLocks noChangeArrowheads="1"/>
            </p:cNvSpPr>
            <p:nvPr/>
          </p:nvSpPr>
          <p:spPr bwMode="auto">
            <a:xfrm rot="1003808">
              <a:off x="1847" y="2347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solidFill>
                    <a:srgbClr val="0000FF"/>
                  </a:solidFill>
                  <a:latin typeface="Times New Roman" charset="0"/>
                </a:rPr>
                <a:t>Data</a:t>
              </a:r>
            </a:p>
          </p:txBody>
        </p:sp>
      </p:grpSp>
      <p:sp>
        <p:nvSpPr>
          <p:cNvPr id="957462" name="Text Box 22"/>
          <p:cNvSpPr txBox="1">
            <a:spLocks noChangeArrowheads="1"/>
          </p:cNvSpPr>
          <p:nvPr/>
        </p:nvSpPr>
        <p:spPr bwMode="auto">
          <a:xfrm>
            <a:off x="5148263" y="2122488"/>
            <a:ext cx="2535237" cy="118745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>
                <a:latin typeface="Helvetica" charset="0"/>
              </a:rPr>
              <a:t>Each host tells its ISN to the other host.</a:t>
            </a:r>
          </a:p>
        </p:txBody>
      </p:sp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5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3" grpId="0" build="p"/>
      <p:bldP spid="95746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ChangeArrowheads="1"/>
          </p:cNvSpPr>
          <p:nvPr/>
        </p:nvSpPr>
        <p:spPr bwMode="auto">
          <a:xfrm>
            <a:off x="609600" y="1524000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Source port</a:t>
            </a:r>
          </a:p>
        </p:txBody>
      </p:sp>
      <p:sp>
        <p:nvSpPr>
          <p:cNvPr id="77831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77833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606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77835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177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77837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9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77840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77841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2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3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77844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77845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6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7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77848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77849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50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77851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77852" name="Text Box 27"/>
          <p:cNvSpPr txBox="1">
            <a:spLocks noChangeArrowheads="1"/>
          </p:cNvSpPr>
          <p:nvPr/>
        </p:nvSpPr>
        <p:spPr bwMode="auto">
          <a:xfrm>
            <a:off x="685800" y="2667000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Flags:</a:t>
            </a:r>
          </a:p>
        </p:txBody>
      </p:sp>
      <p:sp>
        <p:nvSpPr>
          <p:cNvPr id="77853" name="Text Box 28"/>
          <p:cNvSpPr txBox="1">
            <a:spLocks noChangeArrowheads="1"/>
          </p:cNvSpPr>
          <p:nvPr/>
        </p:nvSpPr>
        <p:spPr bwMode="auto">
          <a:xfrm>
            <a:off x="1506538" y="2740025"/>
            <a:ext cx="7493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u="sng" dirty="0">
                <a:solidFill>
                  <a:srgbClr val="FF6600"/>
                </a:solidFill>
                <a:latin typeface="Arial" charset="0"/>
              </a:rPr>
              <a:t>SYN</a:t>
            </a:r>
            <a:endParaRPr lang="en-US" dirty="0">
              <a:solidFill>
                <a:srgbClr val="FF6600"/>
              </a:solidFill>
              <a:latin typeface="Arial" charset="0"/>
            </a:endParaRPr>
          </a:p>
          <a:p>
            <a:pPr algn="l"/>
            <a:r>
              <a:rPr lang="en-US" u="sng" dirty="0">
                <a:solidFill>
                  <a:srgbClr val="FF6600"/>
                </a:solidFill>
                <a:latin typeface="Arial" charset="0"/>
              </a:rPr>
              <a:t>ACK</a:t>
            </a:r>
            <a:endParaRPr lang="en-US" dirty="0">
              <a:solidFill>
                <a:srgbClr val="FF6600"/>
              </a:solidFill>
              <a:latin typeface="Arial" charset="0"/>
            </a:endParaRPr>
          </a:p>
          <a:p>
            <a:pPr algn="l"/>
            <a:r>
              <a:rPr lang="en-US" b="0" dirty="0">
                <a:solidFill>
                  <a:schemeClr val="accent1"/>
                </a:solidFill>
                <a:latin typeface="Arial" charset="0"/>
              </a:rPr>
              <a:t>FIN</a:t>
            </a:r>
          </a:p>
          <a:p>
            <a:pPr algn="l"/>
            <a:r>
              <a:rPr lang="en-US" b="0" dirty="0">
                <a:solidFill>
                  <a:schemeClr val="accent1"/>
                </a:solidFill>
                <a:latin typeface="Arial" charset="0"/>
              </a:rPr>
              <a:t>RST</a:t>
            </a:r>
          </a:p>
          <a:p>
            <a:pPr algn="l"/>
            <a:r>
              <a:rPr lang="en-US" b="0" dirty="0">
                <a:solidFill>
                  <a:schemeClr val="accent1"/>
                </a:solidFill>
                <a:latin typeface="Arial" charset="0"/>
              </a:rPr>
              <a:t>PSH</a:t>
            </a:r>
          </a:p>
          <a:p>
            <a:pPr algn="l"/>
            <a:r>
              <a:rPr lang="en-US" b="0" dirty="0">
                <a:solidFill>
                  <a:schemeClr val="accent1"/>
                </a:solidFill>
                <a:latin typeface="Arial" charset="0"/>
              </a:rPr>
              <a:t>URG</a:t>
            </a:r>
            <a:endParaRPr lang="en-US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77854" name="Oval 29"/>
          <p:cNvSpPr>
            <a:spLocks noChangeArrowheads="1"/>
          </p:cNvSpPr>
          <p:nvPr/>
        </p:nvSpPr>
        <p:spPr bwMode="auto">
          <a:xfrm>
            <a:off x="4648200" y="3276600"/>
            <a:ext cx="1219200" cy="5334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855" name="AutoShape 30"/>
          <p:cNvCxnSpPr>
            <a:cxnSpLocks noChangeShapeType="1"/>
            <a:endCxn id="77854" idx="2"/>
          </p:cNvCxnSpPr>
          <p:nvPr/>
        </p:nvCxnSpPr>
        <p:spPr bwMode="auto">
          <a:xfrm>
            <a:off x="2362200" y="3124200"/>
            <a:ext cx="2286000" cy="41910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1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0788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Step 1: A</a:t>
            </a:r>
            <a:r>
              <a:rPr lang="ja-JP" altLang="en-US">
                <a:latin typeface="Helvetica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 Initial SYN Packet</a:t>
            </a:r>
          </a:p>
        </p:txBody>
      </p:sp>
      <p:sp>
        <p:nvSpPr>
          <p:cNvPr id="961539" name="Rectangle 3"/>
          <p:cNvSpPr>
            <a:spLocks noChangeArrowheads="1"/>
          </p:cNvSpPr>
          <p:nvPr/>
        </p:nvSpPr>
        <p:spPr bwMode="auto">
          <a:xfrm>
            <a:off x="609600" y="1447800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9877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05897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3300"/>
                </a:solidFill>
                <a:latin typeface="Arial" charset="0"/>
              </a:rPr>
              <a:t>A’s port</a:t>
            </a:r>
          </a:p>
        </p:txBody>
      </p:sp>
      <p:sp>
        <p:nvSpPr>
          <p:cNvPr id="79879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Text Box 7"/>
          <p:cNvSpPr txBox="1">
            <a:spLocks noChangeArrowheads="1"/>
          </p:cNvSpPr>
          <p:nvPr/>
        </p:nvSpPr>
        <p:spPr bwMode="auto">
          <a:xfrm>
            <a:off x="6446838" y="1874838"/>
            <a:ext cx="1046155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3300"/>
                </a:solidFill>
                <a:latin typeface="Arial" charset="0"/>
              </a:rPr>
              <a:t>B’s port</a:t>
            </a:r>
          </a:p>
        </p:txBody>
      </p:sp>
      <p:sp>
        <p:nvSpPr>
          <p:cNvPr id="79881" name="Rectangle 8"/>
          <p:cNvSpPr>
            <a:spLocks noChangeArrowheads="1"/>
          </p:cNvSpPr>
          <p:nvPr/>
        </p:nvSpPr>
        <p:spPr bwMode="auto">
          <a:xfrm>
            <a:off x="3343275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Text Box 9"/>
          <p:cNvSpPr txBox="1">
            <a:spLocks noChangeArrowheads="1"/>
          </p:cNvSpPr>
          <p:nvPr/>
        </p:nvSpPr>
        <p:spPr bwMode="auto">
          <a:xfrm>
            <a:off x="4178300" y="2408238"/>
            <a:ext cx="3429144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3300"/>
                </a:solidFill>
                <a:latin typeface="Arial" charset="0"/>
              </a:rPr>
              <a:t>A’s Initial Sequence Number</a:t>
            </a:r>
          </a:p>
        </p:txBody>
      </p:sp>
      <p:sp>
        <p:nvSpPr>
          <p:cNvPr id="79883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4" name="Text Box 11"/>
          <p:cNvSpPr txBox="1">
            <a:spLocks noChangeArrowheads="1"/>
          </p:cNvSpPr>
          <p:nvPr/>
        </p:nvSpPr>
        <p:spPr bwMode="auto">
          <a:xfrm>
            <a:off x="4114800" y="2895600"/>
            <a:ext cx="35020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(Irrelevant since ACK not set)</a:t>
            </a:r>
            <a:endParaRPr lang="en-US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9885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6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87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79888" name="Text Box 15"/>
          <p:cNvSpPr txBox="1">
            <a:spLocks noChangeArrowheads="1"/>
          </p:cNvSpPr>
          <p:nvPr/>
        </p:nvSpPr>
        <p:spPr bwMode="auto">
          <a:xfrm>
            <a:off x="3352800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 dirty="0">
                <a:solidFill>
                  <a:srgbClr val="FF3300"/>
                </a:solidFill>
                <a:latin typeface="Arial" charset="0"/>
              </a:rPr>
              <a:t>5</a:t>
            </a:r>
          </a:p>
        </p:txBody>
      </p:sp>
      <p:sp>
        <p:nvSpPr>
          <p:cNvPr id="79889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1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chemeClr val="accent1"/>
                </a:solidFill>
                <a:latin typeface="Arial" charset="0"/>
              </a:rPr>
              <a:t>Flags</a:t>
            </a:r>
            <a:endParaRPr lang="en-US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9892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79893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94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95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79896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79897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98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79899" name="Text Box 26"/>
          <p:cNvSpPr txBox="1">
            <a:spLocks noChangeArrowheads="1"/>
          </p:cNvSpPr>
          <p:nvPr/>
        </p:nvSpPr>
        <p:spPr bwMode="auto">
          <a:xfrm>
            <a:off x="652463" y="2705100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Flags:</a:t>
            </a:r>
          </a:p>
        </p:txBody>
      </p:sp>
      <p:sp>
        <p:nvSpPr>
          <p:cNvPr id="79900" name="Text Box 27"/>
          <p:cNvSpPr txBox="1">
            <a:spLocks noChangeArrowheads="1"/>
          </p:cNvSpPr>
          <p:nvPr/>
        </p:nvSpPr>
        <p:spPr bwMode="auto">
          <a:xfrm>
            <a:off x="1506538" y="2740025"/>
            <a:ext cx="7493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SYN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FIN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RST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PSH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</a:t>
            </a:r>
          </a:p>
        </p:txBody>
      </p:sp>
      <p:sp>
        <p:nvSpPr>
          <p:cNvPr id="79901" name="Text Box 28"/>
          <p:cNvSpPr txBox="1">
            <a:spLocks noChangeArrowheads="1"/>
          </p:cNvSpPr>
          <p:nvPr/>
        </p:nvSpPr>
        <p:spPr bwMode="auto">
          <a:xfrm>
            <a:off x="1957388" y="5349875"/>
            <a:ext cx="509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latin typeface="Helvetica" charset="0"/>
              </a:rPr>
              <a:t>A tells B it wants to open a connection…</a:t>
            </a:r>
          </a:p>
        </p:txBody>
      </p:sp>
      <p:sp>
        <p:nvSpPr>
          <p:cNvPr id="79902" name="Oval 29"/>
          <p:cNvSpPr>
            <a:spLocks noChangeArrowheads="1"/>
          </p:cNvSpPr>
          <p:nvPr/>
        </p:nvSpPr>
        <p:spPr bwMode="auto">
          <a:xfrm>
            <a:off x="4648200" y="3276600"/>
            <a:ext cx="1219200" cy="5334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9903" name="AutoShape 30"/>
          <p:cNvCxnSpPr>
            <a:cxnSpLocks noChangeShapeType="1"/>
            <a:stCxn id="79904" idx="6"/>
            <a:endCxn id="79902" idx="2"/>
          </p:cNvCxnSpPr>
          <p:nvPr/>
        </p:nvCxnSpPr>
        <p:spPr bwMode="auto">
          <a:xfrm>
            <a:off x="2374900" y="2933700"/>
            <a:ext cx="2260600" cy="60960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9904" name="Oval 31"/>
          <p:cNvSpPr>
            <a:spLocks noChangeArrowheads="1"/>
          </p:cNvSpPr>
          <p:nvPr/>
        </p:nvSpPr>
        <p:spPr bwMode="auto">
          <a:xfrm>
            <a:off x="1447800" y="2743200"/>
            <a:ext cx="914400" cy="3810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5" name="Oval 32"/>
          <p:cNvSpPr>
            <a:spLocks noChangeArrowheads="1"/>
          </p:cNvSpPr>
          <p:nvPr/>
        </p:nvSpPr>
        <p:spPr bwMode="auto">
          <a:xfrm>
            <a:off x="3429000" y="3276600"/>
            <a:ext cx="762000" cy="5334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6" name="Line 33"/>
          <p:cNvSpPr>
            <a:spLocks noChangeShapeType="1"/>
          </p:cNvSpPr>
          <p:nvPr/>
        </p:nvSpPr>
        <p:spPr bwMode="auto">
          <a:xfrm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7" name="Line 34"/>
          <p:cNvSpPr>
            <a:spLocks noChangeShapeType="1"/>
          </p:cNvSpPr>
          <p:nvPr/>
        </p:nvSpPr>
        <p:spPr bwMode="auto">
          <a:xfrm flipV="1"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9908" name="AutoShape 35"/>
          <p:cNvCxnSpPr>
            <a:cxnSpLocks noChangeShapeType="1"/>
            <a:stCxn id="79905" idx="4"/>
            <a:endCxn id="79906" idx="0"/>
          </p:cNvCxnSpPr>
          <p:nvPr/>
        </p:nvCxnSpPr>
        <p:spPr bwMode="auto">
          <a:xfrm flipH="1">
            <a:off x="3352800" y="3810000"/>
            <a:ext cx="457200" cy="53340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2515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189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Step 2: B</a:t>
            </a:r>
            <a:r>
              <a:rPr lang="ja-JP" altLang="en-US">
                <a:latin typeface="Helvetica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 SYN-ACK Packet</a:t>
            </a:r>
          </a:p>
        </p:txBody>
      </p:sp>
      <p:sp>
        <p:nvSpPr>
          <p:cNvPr id="963587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81925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26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0445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B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port</a:t>
            </a:r>
          </a:p>
        </p:txBody>
      </p:sp>
      <p:sp>
        <p:nvSpPr>
          <p:cNvPr id="81927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28" name="Text Box 7"/>
          <p:cNvSpPr txBox="1">
            <a:spLocks noChangeArrowheads="1"/>
          </p:cNvSpPr>
          <p:nvPr/>
        </p:nvSpPr>
        <p:spPr bwMode="auto">
          <a:xfrm>
            <a:off x="6446838" y="1874838"/>
            <a:ext cx="10445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A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port</a:t>
            </a:r>
          </a:p>
        </p:txBody>
      </p:sp>
      <p:sp>
        <p:nvSpPr>
          <p:cNvPr id="81929" name="Rectangle 8"/>
          <p:cNvSpPr>
            <a:spLocks noChangeArrowheads="1"/>
          </p:cNvSpPr>
          <p:nvPr/>
        </p:nvSpPr>
        <p:spPr bwMode="auto">
          <a:xfrm>
            <a:off x="3343275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Text Box 9"/>
          <p:cNvSpPr txBox="1">
            <a:spLocks noChangeArrowheads="1"/>
          </p:cNvSpPr>
          <p:nvPr/>
        </p:nvSpPr>
        <p:spPr bwMode="auto">
          <a:xfrm>
            <a:off x="4178300" y="2408238"/>
            <a:ext cx="3389313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B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Initial Sequence Number</a:t>
            </a:r>
          </a:p>
        </p:txBody>
      </p:sp>
      <p:sp>
        <p:nvSpPr>
          <p:cNvPr id="81931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32" name="Text Box 11"/>
          <p:cNvSpPr txBox="1">
            <a:spLocks noChangeArrowheads="1"/>
          </p:cNvSpPr>
          <p:nvPr/>
        </p:nvSpPr>
        <p:spPr bwMode="auto">
          <a:xfrm>
            <a:off x="4495800" y="2895600"/>
            <a:ext cx="25908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ACK = A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ISN plus 1</a:t>
            </a:r>
          </a:p>
        </p:txBody>
      </p:sp>
      <p:sp>
        <p:nvSpPr>
          <p:cNvPr id="81933" name="Rectangle 12"/>
          <p:cNvSpPr>
            <a:spLocks noChangeArrowheads="1"/>
          </p:cNvSpPr>
          <p:nvPr/>
        </p:nvSpPr>
        <p:spPr bwMode="auto">
          <a:xfrm>
            <a:off x="3352800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34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35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81936" name="Text Box 15"/>
          <p:cNvSpPr txBox="1">
            <a:spLocks noChangeArrowheads="1"/>
          </p:cNvSpPr>
          <p:nvPr/>
        </p:nvSpPr>
        <p:spPr bwMode="auto">
          <a:xfrm>
            <a:off x="3573463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3300"/>
                </a:solidFill>
                <a:latin typeface="Arial" charset="0"/>
              </a:rPr>
              <a:t>5</a:t>
            </a:r>
          </a:p>
        </p:txBody>
      </p:sp>
      <p:sp>
        <p:nvSpPr>
          <p:cNvPr id="81937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8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9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18415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endParaRPr lang="en-US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940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1941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42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43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81944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81945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46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81947" name="Text Box 26"/>
          <p:cNvSpPr txBox="1">
            <a:spLocks noChangeArrowheads="1"/>
          </p:cNvSpPr>
          <p:nvPr/>
        </p:nvSpPr>
        <p:spPr bwMode="auto">
          <a:xfrm>
            <a:off x="652463" y="2705100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Flags:</a:t>
            </a:r>
          </a:p>
        </p:txBody>
      </p:sp>
      <p:sp>
        <p:nvSpPr>
          <p:cNvPr id="81948" name="Text Box 27"/>
          <p:cNvSpPr txBox="1">
            <a:spLocks noChangeArrowheads="1"/>
          </p:cNvSpPr>
          <p:nvPr/>
        </p:nvSpPr>
        <p:spPr bwMode="auto">
          <a:xfrm>
            <a:off x="1506538" y="2740025"/>
            <a:ext cx="7493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SYN</a:t>
            </a:r>
          </a:p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ACK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FIN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RST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PSH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</a:t>
            </a:r>
          </a:p>
        </p:txBody>
      </p:sp>
      <p:sp>
        <p:nvSpPr>
          <p:cNvPr id="81949" name="Text Box 28"/>
          <p:cNvSpPr txBox="1">
            <a:spLocks noChangeArrowheads="1"/>
          </p:cNvSpPr>
          <p:nvPr/>
        </p:nvSpPr>
        <p:spPr bwMode="auto">
          <a:xfrm>
            <a:off x="1079500" y="5349875"/>
            <a:ext cx="687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latin typeface="Helvetica" charset="0"/>
              </a:rPr>
              <a:t>B tells A it accepts, and is ready to hear the next byte…</a:t>
            </a:r>
          </a:p>
        </p:txBody>
      </p:sp>
      <p:sp>
        <p:nvSpPr>
          <p:cNvPr id="81950" name="Text Box 29"/>
          <p:cNvSpPr txBox="1">
            <a:spLocks noChangeArrowheads="1"/>
          </p:cNvSpPr>
          <p:nvPr/>
        </p:nvSpPr>
        <p:spPr bwMode="auto">
          <a:xfrm>
            <a:off x="1173163" y="6219825"/>
            <a:ext cx="680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latin typeface="Helvetica" charset="0"/>
              </a:rPr>
              <a:t>… upon receiving this packet, A can start sending data</a:t>
            </a:r>
          </a:p>
        </p:txBody>
      </p:sp>
      <p:sp>
        <p:nvSpPr>
          <p:cNvPr id="81951" name="Text Box 30"/>
          <p:cNvSpPr txBox="1">
            <a:spLocks noChangeArrowheads="1"/>
          </p:cNvSpPr>
          <p:nvPr/>
        </p:nvSpPr>
        <p:spPr bwMode="auto">
          <a:xfrm>
            <a:off x="4800600" y="3352800"/>
            <a:ext cx="804863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chemeClr val="accent1"/>
                </a:solidFill>
                <a:latin typeface="Arial" charset="0"/>
              </a:rPr>
              <a:t>Flags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1447800" y="2743200"/>
            <a:ext cx="4343400" cy="1082675"/>
            <a:chOff x="912" y="1728"/>
            <a:chExt cx="2736" cy="682"/>
          </a:xfrm>
        </p:grpSpPr>
        <p:cxnSp>
          <p:nvCxnSpPr>
            <p:cNvPr id="81959" name="AutoShape 32"/>
            <p:cNvCxnSpPr>
              <a:cxnSpLocks noChangeShapeType="1"/>
              <a:stCxn id="81960" idx="6"/>
            </p:cNvCxnSpPr>
            <p:nvPr/>
          </p:nvCxnSpPr>
          <p:spPr bwMode="auto">
            <a:xfrm>
              <a:off x="1496" y="1944"/>
              <a:ext cx="1416" cy="26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1960" name="Oval 33"/>
            <p:cNvSpPr>
              <a:spLocks noChangeArrowheads="1"/>
            </p:cNvSpPr>
            <p:nvPr/>
          </p:nvSpPr>
          <p:spPr bwMode="auto">
            <a:xfrm>
              <a:off x="912" y="1728"/>
              <a:ext cx="576" cy="43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61" name="Oval 34"/>
            <p:cNvSpPr>
              <a:spLocks noChangeArrowheads="1"/>
            </p:cNvSpPr>
            <p:nvPr/>
          </p:nvSpPr>
          <p:spPr bwMode="auto">
            <a:xfrm>
              <a:off x="2928" y="2074"/>
              <a:ext cx="720" cy="336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1524000" y="2705100"/>
            <a:ext cx="6858000" cy="685800"/>
            <a:chOff x="960" y="1704"/>
            <a:chExt cx="4320" cy="432"/>
          </a:xfrm>
        </p:grpSpPr>
        <p:cxnSp>
          <p:nvCxnSpPr>
            <p:cNvPr id="81956" name="AutoShape 36"/>
            <p:cNvCxnSpPr>
              <a:cxnSpLocks noChangeShapeType="1"/>
              <a:stCxn id="81957" idx="6"/>
              <a:endCxn id="81958" idx="2"/>
            </p:cNvCxnSpPr>
            <p:nvPr/>
          </p:nvCxnSpPr>
          <p:spPr bwMode="auto">
            <a:xfrm flipV="1">
              <a:off x="1448" y="1920"/>
              <a:ext cx="560" cy="96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1957" name="Oval 37"/>
            <p:cNvSpPr>
              <a:spLocks noChangeArrowheads="1"/>
            </p:cNvSpPr>
            <p:nvPr/>
          </p:nvSpPr>
          <p:spPr bwMode="auto">
            <a:xfrm>
              <a:off x="960" y="1920"/>
              <a:ext cx="480" cy="19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auto">
            <a:xfrm>
              <a:off x="2016" y="1704"/>
              <a:ext cx="3264" cy="43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54" name="Line 39"/>
          <p:cNvSpPr>
            <a:spLocks noChangeShapeType="1"/>
          </p:cNvSpPr>
          <p:nvPr/>
        </p:nvSpPr>
        <p:spPr bwMode="auto">
          <a:xfrm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5" name="Line 40"/>
          <p:cNvSpPr>
            <a:spLocks noChangeShapeType="1"/>
          </p:cNvSpPr>
          <p:nvPr/>
        </p:nvSpPr>
        <p:spPr bwMode="auto">
          <a:xfrm flipV="1"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673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Step 3: A</a:t>
            </a:r>
            <a:r>
              <a:rPr lang="ja-JP" altLang="en-US">
                <a:latin typeface="Helvetica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 ACK of the SYN-ACK</a:t>
            </a:r>
          </a:p>
        </p:txBody>
      </p:sp>
      <p:sp>
        <p:nvSpPr>
          <p:cNvPr id="965635" name="Rectangle 3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83973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74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0445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A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port</a:t>
            </a:r>
          </a:p>
        </p:txBody>
      </p:sp>
      <p:sp>
        <p:nvSpPr>
          <p:cNvPr id="83975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76" name="Text Box 7"/>
          <p:cNvSpPr txBox="1">
            <a:spLocks noChangeArrowheads="1"/>
          </p:cNvSpPr>
          <p:nvPr/>
        </p:nvSpPr>
        <p:spPr bwMode="auto">
          <a:xfrm>
            <a:off x="6446838" y="1874838"/>
            <a:ext cx="10445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B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port</a:t>
            </a:r>
          </a:p>
        </p:txBody>
      </p:sp>
      <p:sp>
        <p:nvSpPr>
          <p:cNvPr id="83977" name="Rectangle 8"/>
          <p:cNvSpPr>
            <a:spLocks noChangeArrowheads="1"/>
          </p:cNvSpPr>
          <p:nvPr/>
        </p:nvSpPr>
        <p:spPr bwMode="auto">
          <a:xfrm>
            <a:off x="3343275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78" name="Rectangle 9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79" name="Text Box 10"/>
          <p:cNvSpPr txBox="1">
            <a:spLocks noChangeArrowheads="1"/>
          </p:cNvSpPr>
          <p:nvPr/>
        </p:nvSpPr>
        <p:spPr bwMode="auto">
          <a:xfrm>
            <a:off x="4751388" y="2865438"/>
            <a:ext cx="177958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B</a:t>
            </a:r>
            <a:r>
              <a:rPr lang="ja-JP" altLang="en-US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b="0">
                <a:solidFill>
                  <a:srgbClr val="FF3300"/>
                </a:solidFill>
                <a:latin typeface="Arial" charset="0"/>
              </a:rPr>
              <a:t>s ISN plus 1</a:t>
            </a:r>
          </a:p>
        </p:txBody>
      </p:sp>
      <p:sp>
        <p:nvSpPr>
          <p:cNvPr id="83980" name="Rectangle 11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81" name="Rectangle 12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82" name="Text Box 13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83983" name="Text Box 14"/>
          <p:cNvSpPr txBox="1">
            <a:spLocks noChangeArrowheads="1"/>
          </p:cNvSpPr>
          <p:nvPr/>
        </p:nvSpPr>
        <p:spPr bwMode="auto">
          <a:xfrm>
            <a:off x="3573463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20B</a:t>
            </a:r>
          </a:p>
        </p:txBody>
      </p:sp>
      <p:sp>
        <p:nvSpPr>
          <p:cNvPr id="83984" name="Line 15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5" name="Line 16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6" name="Text Box 17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83987" name="Text Box 18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3988" name="Rectangle 19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89" name="Rectangle 20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90" name="Text Box 21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83991" name="Text Box 22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83992" name="Rectangle 23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93" name="Text Box 24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83994" name="Text Box 25"/>
          <p:cNvSpPr txBox="1">
            <a:spLocks noChangeArrowheads="1"/>
          </p:cNvSpPr>
          <p:nvPr/>
        </p:nvSpPr>
        <p:spPr bwMode="auto">
          <a:xfrm>
            <a:off x="652463" y="2705100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Flags:</a:t>
            </a:r>
          </a:p>
        </p:txBody>
      </p:sp>
      <p:sp>
        <p:nvSpPr>
          <p:cNvPr id="83995" name="Text Box 26"/>
          <p:cNvSpPr txBox="1">
            <a:spLocks noChangeArrowheads="1"/>
          </p:cNvSpPr>
          <p:nvPr/>
        </p:nvSpPr>
        <p:spPr bwMode="auto">
          <a:xfrm>
            <a:off x="1506538" y="2740025"/>
            <a:ext cx="7493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latin typeface="Arial" charset="0"/>
              </a:rPr>
              <a:t>SYN</a:t>
            </a:r>
          </a:p>
          <a:p>
            <a:pPr algn="l"/>
            <a:r>
              <a:rPr lang="en-US" b="0">
                <a:solidFill>
                  <a:srgbClr val="FF3300"/>
                </a:solidFill>
                <a:latin typeface="Arial" charset="0"/>
              </a:rPr>
              <a:t>ACK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FIN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RST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PSH</a:t>
            </a:r>
          </a:p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</a:t>
            </a:r>
          </a:p>
        </p:txBody>
      </p:sp>
      <p:sp>
        <p:nvSpPr>
          <p:cNvPr id="83996" name="Text Box 27"/>
          <p:cNvSpPr txBox="1">
            <a:spLocks noChangeArrowheads="1"/>
          </p:cNvSpPr>
          <p:nvPr/>
        </p:nvSpPr>
        <p:spPr bwMode="auto">
          <a:xfrm>
            <a:off x="1866900" y="5349875"/>
            <a:ext cx="5308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latin typeface="Helvetica" charset="0"/>
              </a:rPr>
              <a:t>A tells B it</a:t>
            </a:r>
            <a:r>
              <a:rPr lang="ja-JP" altLang="en-US">
                <a:solidFill>
                  <a:srgbClr val="FF3300"/>
                </a:solidFill>
                <a:latin typeface="Helvetica" charset="0"/>
              </a:rPr>
              <a:t>’</a:t>
            </a:r>
            <a:r>
              <a:rPr lang="en-US">
                <a:solidFill>
                  <a:srgbClr val="FF3300"/>
                </a:solidFill>
                <a:latin typeface="Helvetica" charset="0"/>
              </a:rPr>
              <a:t>s likewise okay to start sending</a:t>
            </a:r>
          </a:p>
        </p:txBody>
      </p:sp>
      <p:sp>
        <p:nvSpPr>
          <p:cNvPr id="83997" name="Text Box 28"/>
          <p:cNvSpPr txBox="1">
            <a:spLocks noChangeArrowheads="1"/>
          </p:cNvSpPr>
          <p:nvPr/>
        </p:nvSpPr>
        <p:spPr bwMode="auto">
          <a:xfrm>
            <a:off x="4114800" y="2438400"/>
            <a:ext cx="3389313" cy="3667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FF3300"/>
                </a:solidFill>
                <a:latin typeface="Arial" charset="0"/>
              </a:rPr>
              <a:t>A</a:t>
            </a:r>
            <a:r>
              <a:rPr lang="ja-JP" altLang="en-US" sz="1800" b="0">
                <a:solidFill>
                  <a:srgbClr val="FF3300"/>
                </a:solidFill>
                <a:latin typeface="Arial" charset="0"/>
              </a:rPr>
              <a:t>’</a:t>
            </a:r>
            <a:r>
              <a:rPr lang="en-US" sz="1800" b="0">
                <a:solidFill>
                  <a:srgbClr val="FF3300"/>
                </a:solidFill>
                <a:latin typeface="Arial" charset="0"/>
              </a:rPr>
              <a:t>s Initial Sequence Number</a:t>
            </a:r>
          </a:p>
        </p:txBody>
      </p:sp>
      <p:sp>
        <p:nvSpPr>
          <p:cNvPr id="83998" name="Text Box 29"/>
          <p:cNvSpPr txBox="1">
            <a:spLocks noChangeArrowheads="1"/>
          </p:cNvSpPr>
          <p:nvPr/>
        </p:nvSpPr>
        <p:spPr bwMode="auto">
          <a:xfrm>
            <a:off x="1173163" y="6270625"/>
            <a:ext cx="680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latin typeface="Helvetica" charset="0"/>
              </a:rPr>
              <a:t>… upon receiving this packet, B can start sending data</a:t>
            </a:r>
          </a:p>
        </p:txBody>
      </p:sp>
      <p:grpSp>
        <p:nvGrpSpPr>
          <p:cNvPr id="83999" name="Group 30"/>
          <p:cNvGrpSpPr>
            <a:grpSpLocks/>
          </p:cNvGrpSpPr>
          <p:nvPr/>
        </p:nvGrpSpPr>
        <p:grpSpPr bwMode="auto">
          <a:xfrm>
            <a:off x="1524000" y="2705100"/>
            <a:ext cx="6858000" cy="685800"/>
            <a:chOff x="960" y="1704"/>
            <a:chExt cx="4320" cy="432"/>
          </a:xfrm>
        </p:grpSpPr>
        <p:cxnSp>
          <p:nvCxnSpPr>
            <p:cNvPr id="84002" name="AutoShape 31"/>
            <p:cNvCxnSpPr>
              <a:cxnSpLocks noChangeShapeType="1"/>
              <a:stCxn id="84003" idx="6"/>
              <a:endCxn id="84004" idx="2"/>
            </p:cNvCxnSpPr>
            <p:nvPr/>
          </p:nvCxnSpPr>
          <p:spPr bwMode="auto">
            <a:xfrm flipV="1">
              <a:off x="1448" y="1920"/>
              <a:ext cx="560" cy="96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4003" name="Oval 32"/>
            <p:cNvSpPr>
              <a:spLocks noChangeArrowheads="1"/>
            </p:cNvSpPr>
            <p:nvPr/>
          </p:nvSpPr>
          <p:spPr bwMode="auto">
            <a:xfrm>
              <a:off x="960" y="1920"/>
              <a:ext cx="480" cy="19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04" name="Oval 33"/>
            <p:cNvSpPr>
              <a:spLocks noChangeArrowheads="1"/>
            </p:cNvSpPr>
            <p:nvPr/>
          </p:nvSpPr>
          <p:spPr bwMode="auto">
            <a:xfrm>
              <a:off x="2016" y="1704"/>
              <a:ext cx="3264" cy="43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000" name="Line 34"/>
          <p:cNvSpPr>
            <a:spLocks noChangeShapeType="1"/>
          </p:cNvSpPr>
          <p:nvPr/>
        </p:nvSpPr>
        <p:spPr bwMode="auto">
          <a:xfrm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1" name="Line 35"/>
          <p:cNvSpPr>
            <a:spLocks noChangeShapeType="1"/>
          </p:cNvSpPr>
          <p:nvPr/>
        </p:nvSpPr>
        <p:spPr bwMode="auto">
          <a:xfrm flipV="1">
            <a:off x="3352800" y="4343400"/>
            <a:ext cx="4876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752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sz="3400">
                <a:latin typeface="Helvetica" charset="0"/>
                <a:ea typeface="ＭＳ Ｐゴシック" charset="0"/>
                <a:cs typeface="ＭＳ Ｐゴシック" charset="0"/>
              </a:rPr>
              <a:t>Timing Diagram: 3-Way Handshaking</a:t>
            </a:r>
            <a:endParaRPr lang="en-US" sz="320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6020" name="Line 3"/>
          <p:cNvSpPr>
            <a:spLocks noChangeShapeType="1"/>
          </p:cNvSpPr>
          <p:nvPr/>
        </p:nvSpPr>
        <p:spPr bwMode="auto">
          <a:xfrm>
            <a:off x="1985963" y="3041650"/>
            <a:ext cx="1587" cy="2667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889000" y="2700338"/>
            <a:ext cx="18700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Client (initiator)</a:t>
            </a:r>
          </a:p>
        </p:txBody>
      </p:sp>
      <p:sp>
        <p:nvSpPr>
          <p:cNvPr id="86022" name="Text Box 5"/>
          <p:cNvSpPr txBox="1">
            <a:spLocks noChangeArrowheads="1"/>
          </p:cNvSpPr>
          <p:nvPr/>
        </p:nvSpPr>
        <p:spPr bwMode="auto">
          <a:xfrm>
            <a:off x="6403975" y="2152650"/>
            <a:ext cx="8921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Server</a:t>
            </a:r>
          </a:p>
        </p:txBody>
      </p:sp>
      <p:sp>
        <p:nvSpPr>
          <p:cNvPr id="86023" name="Line 6"/>
          <p:cNvSpPr>
            <a:spLocks noChangeShapeType="1"/>
          </p:cNvSpPr>
          <p:nvPr/>
        </p:nvSpPr>
        <p:spPr bwMode="auto">
          <a:xfrm>
            <a:off x="6858000" y="3041650"/>
            <a:ext cx="1588" cy="2667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981200" y="3295650"/>
            <a:ext cx="4876800" cy="736600"/>
            <a:chOff x="1248" y="2176"/>
            <a:chExt cx="3072" cy="464"/>
          </a:xfrm>
        </p:grpSpPr>
        <p:sp>
          <p:nvSpPr>
            <p:cNvPr id="86036" name="Line 8"/>
            <p:cNvSpPr>
              <a:spLocks noChangeShapeType="1"/>
            </p:cNvSpPr>
            <p:nvPr/>
          </p:nvSpPr>
          <p:spPr bwMode="auto">
            <a:xfrm>
              <a:off x="1248" y="2256"/>
              <a:ext cx="307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86037" name="Text Box 9"/>
            <p:cNvSpPr txBox="1">
              <a:spLocks noChangeArrowheads="1"/>
            </p:cNvSpPr>
            <p:nvPr/>
          </p:nvSpPr>
          <p:spPr bwMode="auto">
            <a:xfrm rot="429064">
              <a:off x="1931" y="2176"/>
              <a:ext cx="131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SYN, SeqNum = x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982788" y="4162425"/>
            <a:ext cx="4875212" cy="631825"/>
            <a:chOff x="1248" y="2722"/>
            <a:chExt cx="3072" cy="398"/>
          </a:xfrm>
        </p:grpSpPr>
        <p:sp>
          <p:nvSpPr>
            <p:cNvPr id="86034" name="Line 11"/>
            <p:cNvSpPr>
              <a:spLocks noChangeShapeType="1"/>
            </p:cNvSpPr>
            <p:nvPr/>
          </p:nvSpPr>
          <p:spPr bwMode="auto">
            <a:xfrm flipH="1">
              <a:off x="1248" y="2784"/>
              <a:ext cx="3072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86035" name="Text Box 12"/>
            <p:cNvSpPr txBox="1">
              <a:spLocks noChangeArrowheads="1"/>
            </p:cNvSpPr>
            <p:nvPr/>
          </p:nvSpPr>
          <p:spPr bwMode="auto">
            <a:xfrm rot="-375610">
              <a:off x="1440" y="2722"/>
              <a:ext cx="26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SYN + ACK, SeqNum = y, Ack = x + 1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981200" y="4972050"/>
            <a:ext cx="4876800" cy="736600"/>
            <a:chOff x="1248" y="3232"/>
            <a:chExt cx="3072" cy="464"/>
          </a:xfrm>
        </p:grpSpPr>
        <p:sp>
          <p:nvSpPr>
            <p:cNvPr id="86032" name="Line 14"/>
            <p:cNvSpPr>
              <a:spLocks noChangeShapeType="1"/>
            </p:cNvSpPr>
            <p:nvPr/>
          </p:nvSpPr>
          <p:spPr bwMode="auto">
            <a:xfrm>
              <a:off x="1248" y="3312"/>
              <a:ext cx="307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86033" name="Text Box 15"/>
            <p:cNvSpPr txBox="1">
              <a:spLocks noChangeArrowheads="1"/>
            </p:cNvSpPr>
            <p:nvPr/>
          </p:nvSpPr>
          <p:spPr bwMode="auto">
            <a:xfrm rot="429064">
              <a:off x="1964" y="3232"/>
              <a:ext cx="1259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ACK, Ack = y + 1</a:t>
              </a:r>
            </a:p>
          </p:txBody>
        </p:sp>
      </p:grpSp>
      <p:sp>
        <p:nvSpPr>
          <p:cNvPr id="86027" name="Text Box 16"/>
          <p:cNvSpPr txBox="1">
            <a:spLocks noChangeArrowheads="1"/>
          </p:cNvSpPr>
          <p:nvPr/>
        </p:nvSpPr>
        <p:spPr bwMode="auto">
          <a:xfrm>
            <a:off x="1219200" y="1905000"/>
            <a:ext cx="8667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i="1">
                <a:latin typeface="Arial" charset="0"/>
              </a:rPr>
              <a:t>Active</a:t>
            </a:r>
            <a:br>
              <a:rPr lang="en-US" sz="1800" i="1">
                <a:latin typeface="Arial" charset="0"/>
              </a:rPr>
            </a:br>
            <a:r>
              <a:rPr lang="en-US" sz="1800" i="1">
                <a:latin typeface="Arial" charset="0"/>
              </a:rPr>
              <a:t>Open</a:t>
            </a:r>
          </a:p>
        </p:txBody>
      </p:sp>
      <p:sp>
        <p:nvSpPr>
          <p:cNvPr id="86028" name="Text Box 17"/>
          <p:cNvSpPr txBox="1">
            <a:spLocks noChangeArrowheads="1"/>
          </p:cNvSpPr>
          <p:nvPr/>
        </p:nvSpPr>
        <p:spPr bwMode="auto">
          <a:xfrm>
            <a:off x="6324600" y="1371600"/>
            <a:ext cx="10318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i="1">
                <a:latin typeface="Arial" charset="0"/>
              </a:rPr>
              <a:t>Passive</a:t>
            </a:r>
            <a:br>
              <a:rPr lang="en-US" sz="1800" i="1">
                <a:latin typeface="Arial" charset="0"/>
              </a:rPr>
            </a:br>
            <a:r>
              <a:rPr lang="en-US" sz="1800" i="1">
                <a:latin typeface="Arial" charset="0"/>
              </a:rPr>
              <a:t>Open</a:t>
            </a:r>
          </a:p>
        </p:txBody>
      </p:sp>
      <p:sp>
        <p:nvSpPr>
          <p:cNvPr id="967698" name="Text Box 18"/>
          <p:cNvSpPr txBox="1">
            <a:spLocks noChangeArrowheads="1"/>
          </p:cNvSpPr>
          <p:nvPr/>
        </p:nvSpPr>
        <p:spPr bwMode="auto">
          <a:xfrm>
            <a:off x="606425" y="3101975"/>
            <a:ext cx="14160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>
                <a:latin typeface="Courier" charset="0"/>
              </a:rPr>
              <a:t>connect()</a:t>
            </a:r>
          </a:p>
        </p:txBody>
      </p:sp>
      <p:sp>
        <p:nvSpPr>
          <p:cNvPr id="86030" name="Text Box 19"/>
          <p:cNvSpPr txBox="1">
            <a:spLocks noChangeArrowheads="1"/>
          </p:cNvSpPr>
          <p:nvPr/>
        </p:nvSpPr>
        <p:spPr bwMode="auto">
          <a:xfrm>
            <a:off x="6934200" y="2895600"/>
            <a:ext cx="1277938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dirty="0">
                <a:latin typeface="Courier" charset="0"/>
              </a:rPr>
              <a:t>listen()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28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69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sz="3600" dirty="0">
                <a:latin typeface="Helvetica" charset="0"/>
                <a:ea typeface="ＭＳ Ｐゴシック" charset="0"/>
                <a:cs typeface="ＭＳ Ｐゴシック" charset="0"/>
              </a:rPr>
              <a:t>What if the SYN Packet Gets Lost?</a:t>
            </a:r>
          </a:p>
        </p:txBody>
      </p:sp>
      <p:sp>
        <p:nvSpPr>
          <p:cNvPr id="96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Suppose the SYN packet gets lost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Packet is lost inside the network, or: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Server </a:t>
            </a:r>
            <a:r>
              <a:rPr lang="en-US" sz="2000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discards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the packet (e.g., it’s too busy)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Eventually, no SYN-ACK arrives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Sender sets a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timer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20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waits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for the SYN-ACK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… and retransmits the SYN if needed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How should the TCP sender set the timer?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Sender has </a:t>
            </a:r>
            <a:r>
              <a:rPr lang="en-US" sz="2000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no idea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how far away the receiver is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Hard to guess a reasonable length of time to wait</a:t>
            </a:r>
          </a:p>
          <a:p>
            <a:pPr lvl="1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SHOULD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(RFCs 1122 &amp; 2988) use default of </a:t>
            </a:r>
            <a:r>
              <a:rPr lang="en-US" sz="2000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3 seconds</a:t>
            </a:r>
          </a:p>
          <a:p>
            <a:pPr lvl="2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Some implementations instead use 6 seconds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428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731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Tearing Down the Connection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667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Helvetica" charset="0"/>
                <a:ea typeface="ＭＳ Ｐゴシック" charset="0"/>
                <a:cs typeface="ＭＳ Ｐゴシック" charset="0"/>
              </a:rPr>
              <a:t>Normal Termination, One Side At A Time</a:t>
            </a:r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038600"/>
            <a:ext cx="8458200" cy="26670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Finish (</a:t>
            </a:r>
            <a:r>
              <a:rPr lang="en-US" sz="2400" b="1" dirty="0">
                <a:latin typeface="Arial" charset="0"/>
                <a:cs typeface="Arial" charset="0"/>
              </a:rPr>
              <a:t>FIN</a:t>
            </a:r>
            <a:r>
              <a:rPr lang="en-US" sz="2400" dirty="0">
                <a:latin typeface="Arial" charset="0"/>
                <a:cs typeface="Arial" charset="0"/>
              </a:rPr>
              <a:t>) to close and receive remaining bytes</a:t>
            </a:r>
          </a:p>
          <a:p>
            <a:pPr lvl="1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FIN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occupies one byte in the sequence space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Other host </a:t>
            </a:r>
            <a:r>
              <a:rPr lang="en-US" sz="2400" dirty="0" err="1">
                <a:latin typeface="Arial" charset="0"/>
                <a:cs typeface="Arial" charset="0"/>
              </a:rPr>
              <a:t>acks</a:t>
            </a:r>
            <a:r>
              <a:rPr lang="en-US" sz="2400" dirty="0">
                <a:latin typeface="Arial" charset="0"/>
                <a:cs typeface="Arial" charset="0"/>
              </a:rPr>
              <a:t> the byte to confirm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Closes A’s side of the connection, but </a:t>
            </a:r>
            <a:r>
              <a:rPr lang="en-US" sz="2400" dirty="0">
                <a:solidFill>
                  <a:srgbClr val="0000FF"/>
                </a:solidFill>
                <a:latin typeface="Arial" charset="0"/>
                <a:cs typeface="Arial" charset="0"/>
              </a:rPr>
              <a:t>not</a:t>
            </a:r>
            <a:r>
              <a:rPr lang="en-US" sz="2400" dirty="0">
                <a:latin typeface="Arial" charset="0"/>
                <a:cs typeface="Arial" charset="0"/>
              </a:rPr>
              <a:t> B’s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Until B likewise sends a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FIN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Which A then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acks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7285" name="Line 4"/>
          <p:cNvSpPr>
            <a:spLocks noChangeShapeType="1"/>
          </p:cNvSpPr>
          <p:nvPr/>
        </p:nvSpPr>
        <p:spPr bwMode="auto">
          <a:xfrm flipV="1">
            <a:off x="1471613" y="1762125"/>
            <a:ext cx="287337" cy="160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6" name="Line 5"/>
          <p:cNvSpPr>
            <a:spLocks noChangeShapeType="1"/>
          </p:cNvSpPr>
          <p:nvPr/>
        </p:nvSpPr>
        <p:spPr bwMode="auto">
          <a:xfrm>
            <a:off x="1989138" y="1779588"/>
            <a:ext cx="300037" cy="157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7" name="Line 6"/>
          <p:cNvSpPr>
            <a:spLocks noChangeShapeType="1"/>
          </p:cNvSpPr>
          <p:nvPr/>
        </p:nvSpPr>
        <p:spPr bwMode="auto">
          <a:xfrm flipV="1">
            <a:off x="2581275" y="1776413"/>
            <a:ext cx="457200" cy="160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8" name="Line 7"/>
          <p:cNvSpPr>
            <a:spLocks noChangeShapeType="1"/>
          </p:cNvSpPr>
          <p:nvPr/>
        </p:nvSpPr>
        <p:spPr bwMode="auto">
          <a:xfrm flipV="1">
            <a:off x="3113088" y="1771650"/>
            <a:ext cx="469900" cy="1598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9" name="Text Box 8"/>
          <p:cNvSpPr txBox="1">
            <a:spLocks noChangeArrowheads="1"/>
          </p:cNvSpPr>
          <p:nvPr/>
        </p:nvSpPr>
        <p:spPr bwMode="auto">
          <a:xfrm rot="-4794570">
            <a:off x="979488" y="2366962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</a:t>
            </a:r>
          </a:p>
        </p:txBody>
      </p:sp>
      <p:sp>
        <p:nvSpPr>
          <p:cNvPr id="97290" name="Text Box 9"/>
          <p:cNvSpPr txBox="1">
            <a:spLocks noChangeArrowheads="1"/>
          </p:cNvSpPr>
          <p:nvPr/>
        </p:nvSpPr>
        <p:spPr bwMode="auto">
          <a:xfrm rot="4712803">
            <a:off x="1703388" y="2360613"/>
            <a:ext cx="1292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 ACK</a:t>
            </a:r>
          </a:p>
        </p:txBody>
      </p:sp>
      <p:sp>
        <p:nvSpPr>
          <p:cNvPr id="97291" name="Text Box 10"/>
          <p:cNvSpPr txBox="1">
            <a:spLocks noChangeArrowheads="1"/>
          </p:cNvSpPr>
          <p:nvPr/>
        </p:nvSpPr>
        <p:spPr bwMode="auto">
          <a:xfrm rot="-4355001">
            <a:off x="2373313" y="2138363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97292" name="Text Box 11"/>
          <p:cNvSpPr txBox="1">
            <a:spLocks noChangeArrowheads="1"/>
          </p:cNvSpPr>
          <p:nvPr/>
        </p:nvSpPr>
        <p:spPr bwMode="auto">
          <a:xfrm rot="-4396192">
            <a:off x="2824163" y="2382838"/>
            <a:ext cx="663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Data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833938" y="1773238"/>
            <a:ext cx="465137" cy="1603375"/>
            <a:chOff x="3406" y="1115"/>
            <a:chExt cx="293" cy="1010"/>
          </a:xfrm>
        </p:grpSpPr>
        <p:sp>
          <p:nvSpPr>
            <p:cNvPr id="97326" name="Line 13"/>
            <p:cNvSpPr>
              <a:spLocks noChangeShapeType="1"/>
            </p:cNvSpPr>
            <p:nvPr/>
          </p:nvSpPr>
          <p:spPr bwMode="auto">
            <a:xfrm flipV="1">
              <a:off x="3551" y="1115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7" name="Text Box 14"/>
            <p:cNvSpPr txBox="1">
              <a:spLocks noChangeArrowheads="1"/>
            </p:cNvSpPr>
            <p:nvPr/>
          </p:nvSpPr>
          <p:spPr bwMode="auto">
            <a:xfrm rot="-4702247">
              <a:off x="3344" y="1472"/>
              <a:ext cx="37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FIN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576888" y="1771650"/>
            <a:ext cx="514350" cy="1573213"/>
            <a:chOff x="3874" y="1114"/>
            <a:chExt cx="324" cy="991"/>
          </a:xfrm>
        </p:grpSpPr>
        <p:sp>
          <p:nvSpPr>
            <p:cNvPr id="97324" name="Line 16"/>
            <p:cNvSpPr>
              <a:spLocks noChangeShapeType="1"/>
            </p:cNvSpPr>
            <p:nvPr/>
          </p:nvSpPr>
          <p:spPr bwMode="auto">
            <a:xfrm>
              <a:off x="3874" y="1114"/>
              <a:ext cx="175" cy="9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5" name="Text Box 17"/>
            <p:cNvSpPr txBox="1">
              <a:spLocks noChangeArrowheads="1"/>
            </p:cNvSpPr>
            <p:nvPr/>
          </p:nvSpPr>
          <p:spPr bwMode="auto">
            <a:xfrm rot="4688575">
              <a:off x="3846" y="1465"/>
              <a:ext cx="4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ACK</a:t>
              </a:r>
            </a:p>
          </p:txBody>
        </p:sp>
      </p:grpSp>
      <p:sp>
        <p:nvSpPr>
          <p:cNvPr id="97295" name="Line 18"/>
          <p:cNvSpPr>
            <a:spLocks noChangeShapeType="1"/>
          </p:cNvSpPr>
          <p:nvPr/>
        </p:nvSpPr>
        <p:spPr bwMode="auto">
          <a:xfrm>
            <a:off x="3706813" y="1773238"/>
            <a:ext cx="379412" cy="1584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6" name="Line 19"/>
          <p:cNvSpPr>
            <a:spLocks noChangeShapeType="1"/>
          </p:cNvSpPr>
          <p:nvPr/>
        </p:nvSpPr>
        <p:spPr bwMode="auto">
          <a:xfrm flipV="1">
            <a:off x="1263650" y="1752600"/>
            <a:ext cx="70421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7" name="Line 20"/>
          <p:cNvSpPr>
            <a:spLocks noChangeShapeType="1"/>
          </p:cNvSpPr>
          <p:nvPr/>
        </p:nvSpPr>
        <p:spPr bwMode="auto">
          <a:xfrm flipV="1">
            <a:off x="1279525" y="3352800"/>
            <a:ext cx="7102475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8" name="Text Box 21"/>
          <p:cNvSpPr txBox="1">
            <a:spLocks noChangeArrowheads="1"/>
          </p:cNvSpPr>
          <p:nvPr/>
        </p:nvSpPr>
        <p:spPr bwMode="auto">
          <a:xfrm rot="4676639">
            <a:off x="3724275" y="2371725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97299" name="Line 22"/>
          <p:cNvSpPr>
            <a:spLocks noChangeShapeType="1"/>
          </p:cNvSpPr>
          <p:nvPr/>
        </p:nvSpPr>
        <p:spPr bwMode="auto">
          <a:xfrm>
            <a:off x="2554288" y="3597275"/>
            <a:ext cx="1779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0" name="Text Box 23"/>
          <p:cNvSpPr txBox="1">
            <a:spLocks noChangeArrowheads="1"/>
          </p:cNvSpPr>
          <p:nvPr/>
        </p:nvSpPr>
        <p:spPr bwMode="auto">
          <a:xfrm>
            <a:off x="1951038" y="3398838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b="0">
                <a:latin typeface="Times New Roman" charset="0"/>
              </a:rPr>
              <a:t>time</a:t>
            </a:r>
            <a:endParaRPr lang="en-US" sz="2400" b="0">
              <a:latin typeface="Times New Roman" charset="0"/>
            </a:endParaRPr>
          </a:p>
        </p:txBody>
      </p:sp>
      <p:sp>
        <p:nvSpPr>
          <p:cNvPr id="97301" name="Text Box 24"/>
          <p:cNvSpPr txBox="1">
            <a:spLocks noChangeArrowheads="1"/>
          </p:cNvSpPr>
          <p:nvPr/>
        </p:nvSpPr>
        <p:spPr bwMode="auto">
          <a:xfrm>
            <a:off x="774700" y="310991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A</a:t>
            </a:r>
          </a:p>
        </p:txBody>
      </p:sp>
      <p:sp>
        <p:nvSpPr>
          <p:cNvPr id="97302" name="Text Box 25"/>
          <p:cNvSpPr txBox="1">
            <a:spLocks noChangeArrowheads="1"/>
          </p:cNvSpPr>
          <p:nvPr/>
        </p:nvSpPr>
        <p:spPr bwMode="auto">
          <a:xfrm>
            <a:off x="731838" y="1571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B</a:t>
            </a:r>
          </a:p>
        </p:txBody>
      </p:sp>
      <p:sp>
        <p:nvSpPr>
          <p:cNvPr id="97303" name="Oval 26"/>
          <p:cNvSpPr>
            <a:spLocks noChangeArrowheads="1"/>
          </p:cNvSpPr>
          <p:nvPr/>
        </p:nvSpPr>
        <p:spPr bwMode="auto">
          <a:xfrm>
            <a:off x="4246563" y="3108325"/>
            <a:ext cx="82550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4" name="Oval 27"/>
          <p:cNvSpPr>
            <a:spLocks noChangeArrowheads="1"/>
          </p:cNvSpPr>
          <p:nvPr/>
        </p:nvSpPr>
        <p:spPr bwMode="auto">
          <a:xfrm>
            <a:off x="4452938" y="3116263"/>
            <a:ext cx="80962" cy="841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5" name="Oval 28"/>
          <p:cNvSpPr>
            <a:spLocks noChangeArrowheads="1"/>
          </p:cNvSpPr>
          <p:nvPr/>
        </p:nvSpPr>
        <p:spPr bwMode="auto">
          <a:xfrm>
            <a:off x="4668838" y="3108325"/>
            <a:ext cx="80962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226175" y="1781175"/>
            <a:ext cx="517525" cy="1573213"/>
            <a:chOff x="4283" y="1120"/>
            <a:chExt cx="326" cy="991"/>
          </a:xfrm>
        </p:grpSpPr>
        <p:sp>
          <p:nvSpPr>
            <p:cNvPr id="97322" name="Line 30"/>
            <p:cNvSpPr>
              <a:spLocks noChangeShapeType="1"/>
            </p:cNvSpPr>
            <p:nvPr/>
          </p:nvSpPr>
          <p:spPr bwMode="auto">
            <a:xfrm>
              <a:off x="4283" y="1120"/>
              <a:ext cx="175" cy="9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3" name="Text Box 31"/>
            <p:cNvSpPr txBox="1">
              <a:spLocks noChangeArrowheads="1"/>
            </p:cNvSpPr>
            <p:nvPr/>
          </p:nvSpPr>
          <p:spPr bwMode="auto">
            <a:xfrm rot="4688575">
              <a:off x="4297" y="1472"/>
              <a:ext cx="37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FIN</a:t>
              </a: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797675" y="1743075"/>
            <a:ext cx="466725" cy="1603375"/>
            <a:chOff x="4643" y="1096"/>
            <a:chExt cx="294" cy="1010"/>
          </a:xfrm>
        </p:grpSpPr>
        <p:sp>
          <p:nvSpPr>
            <p:cNvPr id="97320" name="Line 33"/>
            <p:cNvSpPr>
              <a:spLocks noChangeShapeType="1"/>
            </p:cNvSpPr>
            <p:nvPr/>
          </p:nvSpPr>
          <p:spPr bwMode="auto">
            <a:xfrm flipV="1">
              <a:off x="4789" y="1096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1" name="Text Box 34"/>
            <p:cNvSpPr txBox="1">
              <a:spLocks noChangeArrowheads="1"/>
            </p:cNvSpPr>
            <p:nvPr/>
          </p:nvSpPr>
          <p:spPr bwMode="auto">
            <a:xfrm rot="-4702247">
              <a:off x="4541" y="1450"/>
              <a:ext cx="4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ACK</a:t>
              </a:r>
            </a:p>
          </p:txBody>
        </p:sp>
      </p:grp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6934200" y="3200400"/>
            <a:ext cx="2020888" cy="3486150"/>
            <a:chOff x="4368" y="2016"/>
            <a:chExt cx="1273" cy="2196"/>
          </a:xfrm>
        </p:grpSpPr>
        <p:cxnSp>
          <p:nvCxnSpPr>
            <p:cNvPr id="97317" name="AutoShape 36"/>
            <p:cNvCxnSpPr>
              <a:cxnSpLocks noChangeShapeType="1"/>
              <a:stCxn id="97319" idx="0"/>
              <a:endCxn id="97318" idx="4"/>
            </p:cNvCxnSpPr>
            <p:nvPr/>
          </p:nvCxnSpPr>
          <p:spPr bwMode="auto">
            <a:xfrm flipH="1" flipV="1">
              <a:off x="4854" y="2208"/>
              <a:ext cx="151" cy="1199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7318" name="Oval 37"/>
            <p:cNvSpPr>
              <a:spLocks noChangeArrowheads="1"/>
            </p:cNvSpPr>
            <p:nvPr/>
          </p:nvSpPr>
          <p:spPr bwMode="auto">
            <a:xfrm>
              <a:off x="4428" y="2016"/>
              <a:ext cx="852" cy="19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9" name="Text Box 38"/>
            <p:cNvSpPr txBox="1">
              <a:spLocks noChangeArrowheads="1"/>
            </p:cNvSpPr>
            <p:nvPr/>
          </p:nvSpPr>
          <p:spPr bwMode="auto">
            <a:xfrm>
              <a:off x="4368" y="3407"/>
              <a:ext cx="1273" cy="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sz="1600" dirty="0">
                  <a:solidFill>
                    <a:srgbClr val="FF6600"/>
                  </a:solidFill>
                  <a:latin typeface="Arial" charset="0"/>
                </a:rPr>
                <a:t>TIME_WAIT</a:t>
              </a: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:</a:t>
              </a:r>
            </a:p>
            <a:p>
              <a:pPr algn="l" eaLnBrk="1" hangingPunct="1">
                <a:spcBef>
                  <a:spcPct val="50000"/>
                </a:spcBef>
              </a:pP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Avoid reincarnation</a:t>
              </a:r>
            </a:p>
            <a:p>
              <a:pPr algn="l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B will retransmit FIN </a:t>
              </a:r>
              <a:br>
                <a:rPr lang="en-US" sz="1600" b="0" dirty="0">
                  <a:solidFill>
                    <a:srgbClr val="FF6600"/>
                  </a:solidFill>
                  <a:latin typeface="Arial" charset="0"/>
                </a:rPr>
              </a:b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if ACK is lost</a:t>
              </a: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5715000" y="2971800"/>
            <a:ext cx="2524125" cy="2257425"/>
            <a:chOff x="3600" y="1872"/>
            <a:chExt cx="1590" cy="1422"/>
          </a:xfrm>
        </p:grpSpPr>
        <p:cxnSp>
          <p:nvCxnSpPr>
            <p:cNvPr id="97314" name="AutoShape 40"/>
            <p:cNvCxnSpPr>
              <a:cxnSpLocks noChangeShapeType="1"/>
              <a:stCxn id="97316" idx="0"/>
              <a:endCxn id="97315" idx="4"/>
            </p:cNvCxnSpPr>
            <p:nvPr/>
          </p:nvCxnSpPr>
          <p:spPr bwMode="auto">
            <a:xfrm flipH="1" flipV="1">
              <a:off x="3696" y="2264"/>
              <a:ext cx="963" cy="66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7315" name="Oval 41"/>
            <p:cNvSpPr>
              <a:spLocks noChangeArrowheads="1"/>
            </p:cNvSpPr>
            <p:nvPr/>
          </p:nvSpPr>
          <p:spPr bwMode="auto">
            <a:xfrm>
              <a:off x="3600" y="1872"/>
              <a:ext cx="192" cy="38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7316" name="Text Box 42"/>
            <p:cNvSpPr txBox="1">
              <a:spLocks noChangeArrowheads="1"/>
            </p:cNvSpPr>
            <p:nvPr/>
          </p:nvSpPr>
          <p:spPr bwMode="auto">
            <a:xfrm>
              <a:off x="4128" y="2928"/>
              <a:ext cx="106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6600"/>
                  </a:solidFill>
                  <a:latin typeface="Arial" charset="0"/>
                </a:rPr>
                <a:t>Connection</a:t>
              </a:r>
              <a:br>
                <a:rPr lang="en-US" sz="1600" b="0">
                  <a:solidFill>
                    <a:srgbClr val="FF6600"/>
                  </a:solidFill>
                  <a:latin typeface="Arial" charset="0"/>
                </a:rPr>
              </a:br>
              <a:r>
                <a:rPr lang="en-US" sz="1600" b="0">
                  <a:solidFill>
                    <a:srgbClr val="FF6600"/>
                  </a:solidFill>
                  <a:latin typeface="Arial" charset="0"/>
                </a:rPr>
                <a:t>now </a:t>
              </a:r>
              <a:r>
                <a:rPr lang="en-US" sz="1600">
                  <a:solidFill>
                    <a:srgbClr val="FF6600"/>
                  </a:solidFill>
                  <a:latin typeface="Arial" charset="0"/>
                </a:rPr>
                <a:t>half-closed</a:t>
              </a:r>
              <a:endParaRPr lang="en-US" sz="1600" b="0">
                <a:solidFill>
                  <a:srgbClr val="FF6600"/>
                </a:solidFill>
                <a:latin typeface="Arial" charset="0"/>
              </a:endParaRPr>
            </a:p>
          </p:txBody>
        </p:sp>
      </p:grpSp>
      <p:grpSp>
        <p:nvGrpSpPr>
          <p:cNvPr id="8" name="Group 43"/>
          <p:cNvGrpSpPr>
            <a:grpSpLocks/>
          </p:cNvGrpSpPr>
          <p:nvPr/>
        </p:nvGrpSpPr>
        <p:grpSpPr bwMode="auto">
          <a:xfrm>
            <a:off x="7886700" y="3124200"/>
            <a:ext cx="1257300" cy="1571625"/>
            <a:chOff x="4968" y="1968"/>
            <a:chExt cx="792" cy="990"/>
          </a:xfrm>
        </p:grpSpPr>
        <p:cxnSp>
          <p:nvCxnSpPr>
            <p:cNvPr id="97311" name="AutoShape 44"/>
            <p:cNvCxnSpPr>
              <a:cxnSpLocks noChangeShapeType="1"/>
              <a:stCxn id="97313" idx="0"/>
              <a:endCxn id="97312" idx="4"/>
            </p:cNvCxnSpPr>
            <p:nvPr/>
          </p:nvCxnSpPr>
          <p:spPr bwMode="auto">
            <a:xfrm flipH="1" flipV="1">
              <a:off x="5232" y="2360"/>
              <a:ext cx="132" cy="23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7312" name="Oval 45"/>
            <p:cNvSpPr>
              <a:spLocks noChangeArrowheads="1"/>
            </p:cNvSpPr>
            <p:nvPr/>
          </p:nvSpPr>
          <p:spPr bwMode="auto">
            <a:xfrm>
              <a:off x="5136" y="1968"/>
              <a:ext cx="192" cy="38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3" name="Text Box 46"/>
            <p:cNvSpPr txBox="1">
              <a:spLocks noChangeArrowheads="1"/>
            </p:cNvSpPr>
            <p:nvPr/>
          </p:nvSpPr>
          <p:spPr bwMode="auto">
            <a:xfrm>
              <a:off x="4968" y="2592"/>
              <a:ext cx="79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Connection</a:t>
              </a:r>
              <a:br>
                <a:rPr lang="en-US" sz="1600" b="0" dirty="0">
                  <a:solidFill>
                    <a:srgbClr val="FF6600"/>
                  </a:solidFill>
                  <a:latin typeface="Arial" charset="0"/>
                </a:rPr>
              </a:b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now </a:t>
              </a:r>
              <a:r>
                <a:rPr lang="en-US" sz="1600" dirty="0">
                  <a:solidFill>
                    <a:srgbClr val="FF6600"/>
                  </a:solidFill>
                  <a:latin typeface="Arial" charset="0"/>
                </a:rPr>
                <a:t>closed</a:t>
              </a:r>
              <a:endParaRPr lang="en-US" sz="1600" b="0" dirty="0">
                <a:solidFill>
                  <a:srgbClr val="FF6600"/>
                </a:solidFill>
                <a:latin typeface="Arial" charset="0"/>
              </a:endParaRPr>
            </a:p>
          </p:txBody>
        </p:sp>
      </p:grpSp>
      <p:sp>
        <p:nvSpPr>
          <p:cNvPr id="4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534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686800" cy="4411662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Communication between processes</a:t>
            </a:r>
          </a:p>
          <a:p>
            <a:r>
              <a:rPr lang="en-US" dirty="0">
                <a:solidFill>
                  <a:srgbClr val="7F7F7F"/>
                </a:solidFill>
              </a:rPr>
              <a:t>Provide common end-to-end services for app layer [optional]</a:t>
            </a:r>
          </a:p>
          <a:p>
            <a:r>
              <a:rPr lang="en-US" dirty="0">
                <a:solidFill>
                  <a:srgbClr val="7F7F7F"/>
                </a:solidFill>
              </a:rPr>
              <a:t>TCP and UDP are the common transport protocols</a:t>
            </a:r>
          </a:p>
          <a:p>
            <a:r>
              <a:rPr lang="en-US" dirty="0"/>
              <a:t>UDP is a minimalist, no-frills transport protocol</a:t>
            </a:r>
          </a:p>
          <a:p>
            <a:pPr lvl="1"/>
            <a:r>
              <a:rPr lang="en-US" dirty="0"/>
              <a:t>only provides mux/</a:t>
            </a:r>
            <a:r>
              <a:rPr lang="en-US" dirty="0" err="1"/>
              <a:t>demux</a:t>
            </a:r>
            <a:r>
              <a:rPr lang="en-US" dirty="0"/>
              <a:t> capabilities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12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5991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Helvetica" charset="0"/>
                <a:ea typeface="ＭＳ Ｐゴシック" charset="0"/>
                <a:cs typeface="ＭＳ Ｐゴシック" charset="0"/>
              </a:rPr>
              <a:t>Normal Termination, Both Together</a:t>
            </a:r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5257800"/>
            <a:ext cx="8458200" cy="6858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Same as before, but B sets </a:t>
            </a:r>
            <a:r>
              <a:rPr lang="en-US" sz="2400" b="1" dirty="0">
                <a:latin typeface="Arial" charset="0"/>
                <a:cs typeface="Arial" charset="0"/>
              </a:rPr>
              <a:t>FIN</a:t>
            </a:r>
            <a:r>
              <a:rPr lang="en-US" sz="2400" dirty="0">
                <a:latin typeface="Arial" charset="0"/>
                <a:cs typeface="Arial" charset="0"/>
              </a:rPr>
              <a:t> with their </a:t>
            </a:r>
            <a:r>
              <a:rPr lang="en-US" sz="2400" dirty="0" err="1">
                <a:latin typeface="Arial" charset="0"/>
                <a:cs typeface="Arial" charset="0"/>
              </a:rPr>
              <a:t>ack</a:t>
            </a:r>
            <a:r>
              <a:rPr lang="en-US" sz="2400" dirty="0">
                <a:latin typeface="Arial" charset="0"/>
                <a:cs typeface="Arial" charset="0"/>
              </a:rPr>
              <a:t> of A’s </a:t>
            </a:r>
            <a:r>
              <a:rPr lang="en-US" sz="2400" b="1" dirty="0">
                <a:latin typeface="Arial" charset="0"/>
                <a:cs typeface="Arial" charset="0"/>
              </a:rPr>
              <a:t>FIN</a:t>
            </a:r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99333" name="Line 4"/>
          <p:cNvSpPr>
            <a:spLocks noChangeShapeType="1"/>
          </p:cNvSpPr>
          <p:nvPr/>
        </p:nvSpPr>
        <p:spPr bwMode="auto">
          <a:xfrm flipV="1">
            <a:off x="2044700" y="1758950"/>
            <a:ext cx="287338" cy="160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4" name="Line 5"/>
          <p:cNvSpPr>
            <a:spLocks noChangeShapeType="1"/>
          </p:cNvSpPr>
          <p:nvPr/>
        </p:nvSpPr>
        <p:spPr bwMode="auto">
          <a:xfrm>
            <a:off x="2562225" y="1776413"/>
            <a:ext cx="300038" cy="157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5" name="Line 6"/>
          <p:cNvSpPr>
            <a:spLocks noChangeShapeType="1"/>
          </p:cNvSpPr>
          <p:nvPr/>
        </p:nvSpPr>
        <p:spPr bwMode="auto">
          <a:xfrm flipV="1">
            <a:off x="3154363" y="1773238"/>
            <a:ext cx="457200" cy="160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6" name="Line 7"/>
          <p:cNvSpPr>
            <a:spLocks noChangeShapeType="1"/>
          </p:cNvSpPr>
          <p:nvPr/>
        </p:nvSpPr>
        <p:spPr bwMode="auto">
          <a:xfrm flipV="1">
            <a:off x="3686175" y="1768475"/>
            <a:ext cx="469900" cy="1598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7" name="Text Box 8"/>
          <p:cNvSpPr txBox="1">
            <a:spLocks noChangeArrowheads="1"/>
          </p:cNvSpPr>
          <p:nvPr/>
        </p:nvSpPr>
        <p:spPr bwMode="auto">
          <a:xfrm rot="-4794570">
            <a:off x="1552576" y="2363787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</a:t>
            </a:r>
          </a:p>
        </p:txBody>
      </p:sp>
      <p:sp>
        <p:nvSpPr>
          <p:cNvPr id="99338" name="Text Box 9"/>
          <p:cNvSpPr txBox="1">
            <a:spLocks noChangeArrowheads="1"/>
          </p:cNvSpPr>
          <p:nvPr/>
        </p:nvSpPr>
        <p:spPr bwMode="auto">
          <a:xfrm rot="4712803">
            <a:off x="2276475" y="2357438"/>
            <a:ext cx="1292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 ACK</a:t>
            </a:r>
          </a:p>
        </p:txBody>
      </p:sp>
      <p:sp>
        <p:nvSpPr>
          <p:cNvPr id="99339" name="Text Box 10"/>
          <p:cNvSpPr txBox="1">
            <a:spLocks noChangeArrowheads="1"/>
          </p:cNvSpPr>
          <p:nvPr/>
        </p:nvSpPr>
        <p:spPr bwMode="auto">
          <a:xfrm rot="-4355001">
            <a:off x="2946400" y="2135188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99340" name="Text Box 11"/>
          <p:cNvSpPr txBox="1">
            <a:spLocks noChangeArrowheads="1"/>
          </p:cNvSpPr>
          <p:nvPr/>
        </p:nvSpPr>
        <p:spPr bwMode="auto">
          <a:xfrm rot="-4396192">
            <a:off x="3397250" y="2379663"/>
            <a:ext cx="663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Data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407025" y="1770063"/>
            <a:ext cx="465138" cy="1603375"/>
            <a:chOff x="3406" y="1115"/>
            <a:chExt cx="293" cy="1010"/>
          </a:xfrm>
        </p:grpSpPr>
        <p:sp>
          <p:nvSpPr>
            <p:cNvPr id="99367" name="Line 13"/>
            <p:cNvSpPr>
              <a:spLocks noChangeShapeType="1"/>
            </p:cNvSpPr>
            <p:nvPr/>
          </p:nvSpPr>
          <p:spPr bwMode="auto">
            <a:xfrm flipV="1">
              <a:off x="3551" y="1115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8" name="Text Box 14"/>
            <p:cNvSpPr txBox="1">
              <a:spLocks noChangeArrowheads="1"/>
            </p:cNvSpPr>
            <p:nvPr/>
          </p:nvSpPr>
          <p:spPr bwMode="auto">
            <a:xfrm rot="-4702247">
              <a:off x="3344" y="1472"/>
              <a:ext cx="37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FIN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149975" y="1768475"/>
            <a:ext cx="512763" cy="1573213"/>
            <a:chOff x="3874" y="1114"/>
            <a:chExt cx="323" cy="991"/>
          </a:xfrm>
        </p:grpSpPr>
        <p:sp>
          <p:nvSpPr>
            <p:cNvPr id="99365" name="Line 16"/>
            <p:cNvSpPr>
              <a:spLocks noChangeShapeType="1"/>
            </p:cNvSpPr>
            <p:nvPr/>
          </p:nvSpPr>
          <p:spPr bwMode="auto">
            <a:xfrm>
              <a:off x="3874" y="1114"/>
              <a:ext cx="175" cy="9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6" name="Text Box 17"/>
            <p:cNvSpPr txBox="1">
              <a:spLocks noChangeArrowheads="1"/>
            </p:cNvSpPr>
            <p:nvPr/>
          </p:nvSpPr>
          <p:spPr bwMode="auto">
            <a:xfrm rot="4688575">
              <a:off x="3631" y="1466"/>
              <a:ext cx="8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FIN + ACK</a:t>
              </a:r>
            </a:p>
          </p:txBody>
        </p:sp>
      </p:grpSp>
      <p:sp>
        <p:nvSpPr>
          <p:cNvPr id="99343" name="Line 18"/>
          <p:cNvSpPr>
            <a:spLocks noChangeShapeType="1"/>
          </p:cNvSpPr>
          <p:nvPr/>
        </p:nvSpPr>
        <p:spPr bwMode="auto">
          <a:xfrm>
            <a:off x="4279900" y="1770063"/>
            <a:ext cx="379413" cy="1584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4" name="Line 19"/>
          <p:cNvSpPr>
            <a:spLocks noChangeShapeType="1"/>
          </p:cNvSpPr>
          <p:nvPr/>
        </p:nvSpPr>
        <p:spPr bwMode="auto">
          <a:xfrm flipV="1">
            <a:off x="1836738" y="1739900"/>
            <a:ext cx="6421437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5" name="Line 20"/>
          <p:cNvSpPr>
            <a:spLocks noChangeShapeType="1"/>
          </p:cNvSpPr>
          <p:nvPr/>
        </p:nvSpPr>
        <p:spPr bwMode="auto">
          <a:xfrm flipV="1">
            <a:off x="1852613" y="3352800"/>
            <a:ext cx="64452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6" name="Text Box 21"/>
          <p:cNvSpPr txBox="1">
            <a:spLocks noChangeArrowheads="1"/>
          </p:cNvSpPr>
          <p:nvPr/>
        </p:nvSpPr>
        <p:spPr bwMode="auto">
          <a:xfrm rot="4676639">
            <a:off x="4297363" y="236855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99347" name="Line 22"/>
          <p:cNvSpPr>
            <a:spLocks noChangeShapeType="1"/>
          </p:cNvSpPr>
          <p:nvPr/>
        </p:nvSpPr>
        <p:spPr bwMode="auto">
          <a:xfrm>
            <a:off x="3127375" y="3594100"/>
            <a:ext cx="177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8" name="Text Box 23"/>
          <p:cNvSpPr txBox="1">
            <a:spLocks noChangeArrowheads="1"/>
          </p:cNvSpPr>
          <p:nvPr/>
        </p:nvSpPr>
        <p:spPr bwMode="auto">
          <a:xfrm>
            <a:off x="2524125" y="3395663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b="0">
                <a:latin typeface="Times New Roman" charset="0"/>
              </a:rPr>
              <a:t>time</a:t>
            </a:r>
            <a:endParaRPr lang="en-US" sz="2400" b="0">
              <a:latin typeface="Times New Roman" charset="0"/>
            </a:endParaRPr>
          </a:p>
        </p:txBody>
      </p:sp>
      <p:sp>
        <p:nvSpPr>
          <p:cNvPr id="99349" name="Text Box 24"/>
          <p:cNvSpPr txBox="1">
            <a:spLocks noChangeArrowheads="1"/>
          </p:cNvSpPr>
          <p:nvPr/>
        </p:nvSpPr>
        <p:spPr bwMode="auto">
          <a:xfrm>
            <a:off x="1347788" y="31067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A</a:t>
            </a:r>
          </a:p>
        </p:txBody>
      </p:sp>
      <p:sp>
        <p:nvSpPr>
          <p:cNvPr id="99350" name="Text Box 25"/>
          <p:cNvSpPr txBox="1">
            <a:spLocks noChangeArrowheads="1"/>
          </p:cNvSpPr>
          <p:nvPr/>
        </p:nvSpPr>
        <p:spPr bwMode="auto">
          <a:xfrm>
            <a:off x="1304925" y="15684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B</a:t>
            </a:r>
          </a:p>
        </p:txBody>
      </p:sp>
      <p:sp>
        <p:nvSpPr>
          <p:cNvPr id="99351" name="Oval 26"/>
          <p:cNvSpPr>
            <a:spLocks noChangeArrowheads="1"/>
          </p:cNvSpPr>
          <p:nvPr/>
        </p:nvSpPr>
        <p:spPr bwMode="auto">
          <a:xfrm>
            <a:off x="4819650" y="3105150"/>
            <a:ext cx="82550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52" name="Oval 27"/>
          <p:cNvSpPr>
            <a:spLocks noChangeArrowheads="1"/>
          </p:cNvSpPr>
          <p:nvPr/>
        </p:nvSpPr>
        <p:spPr bwMode="auto">
          <a:xfrm>
            <a:off x="5026025" y="3113088"/>
            <a:ext cx="80963" cy="841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53" name="Oval 28"/>
          <p:cNvSpPr>
            <a:spLocks noChangeArrowheads="1"/>
          </p:cNvSpPr>
          <p:nvPr/>
        </p:nvSpPr>
        <p:spPr bwMode="auto">
          <a:xfrm>
            <a:off x="5241925" y="3105150"/>
            <a:ext cx="80963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629400" y="1752600"/>
            <a:ext cx="466725" cy="1603375"/>
            <a:chOff x="4643" y="1096"/>
            <a:chExt cx="294" cy="1010"/>
          </a:xfrm>
        </p:grpSpPr>
        <p:sp>
          <p:nvSpPr>
            <p:cNvPr id="99363" name="Line 30"/>
            <p:cNvSpPr>
              <a:spLocks noChangeShapeType="1"/>
            </p:cNvSpPr>
            <p:nvPr/>
          </p:nvSpPr>
          <p:spPr bwMode="auto">
            <a:xfrm flipV="1">
              <a:off x="4789" y="1096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4" name="Text Box 31"/>
            <p:cNvSpPr txBox="1">
              <a:spLocks noChangeArrowheads="1"/>
            </p:cNvSpPr>
            <p:nvPr/>
          </p:nvSpPr>
          <p:spPr bwMode="auto">
            <a:xfrm rot="-4702247">
              <a:off x="4541" y="1450"/>
              <a:ext cx="4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ACK</a:t>
              </a: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7467600" y="3124200"/>
            <a:ext cx="1212850" cy="2105025"/>
            <a:chOff x="4704" y="1968"/>
            <a:chExt cx="764" cy="1326"/>
          </a:xfrm>
        </p:grpSpPr>
        <p:cxnSp>
          <p:nvCxnSpPr>
            <p:cNvPr id="99360" name="AutoShape 33"/>
            <p:cNvCxnSpPr>
              <a:cxnSpLocks noChangeShapeType="1"/>
              <a:stCxn id="99362" idx="0"/>
              <a:endCxn id="99361" idx="4"/>
            </p:cNvCxnSpPr>
            <p:nvPr/>
          </p:nvCxnSpPr>
          <p:spPr bwMode="auto">
            <a:xfrm flipV="1">
              <a:off x="5086" y="2360"/>
              <a:ext cx="146" cy="568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9361" name="Oval 34"/>
            <p:cNvSpPr>
              <a:spLocks noChangeArrowheads="1"/>
            </p:cNvSpPr>
            <p:nvPr/>
          </p:nvSpPr>
          <p:spPr bwMode="auto">
            <a:xfrm>
              <a:off x="5136" y="1968"/>
              <a:ext cx="192" cy="38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9362" name="Text Box 35"/>
            <p:cNvSpPr txBox="1">
              <a:spLocks noChangeArrowheads="1"/>
            </p:cNvSpPr>
            <p:nvPr/>
          </p:nvSpPr>
          <p:spPr bwMode="auto">
            <a:xfrm>
              <a:off x="4704" y="2928"/>
              <a:ext cx="76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6600"/>
                  </a:solidFill>
                  <a:latin typeface="Arial" charset="0"/>
                </a:rPr>
                <a:t>Connection</a:t>
              </a:r>
              <a:br>
                <a:rPr lang="en-US" sz="1600" b="0">
                  <a:solidFill>
                    <a:srgbClr val="FF6600"/>
                  </a:solidFill>
                  <a:latin typeface="Arial" charset="0"/>
                </a:rPr>
              </a:br>
              <a:r>
                <a:rPr lang="en-US" sz="1600" b="0">
                  <a:solidFill>
                    <a:srgbClr val="FF6600"/>
                  </a:solidFill>
                  <a:latin typeface="Arial" charset="0"/>
                </a:rPr>
                <a:t>now closed</a:t>
              </a:r>
            </a:p>
          </p:txBody>
        </p:sp>
      </p:grp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5257800" y="3200400"/>
            <a:ext cx="3124200" cy="1735138"/>
            <a:chOff x="3312" y="2016"/>
            <a:chExt cx="1968" cy="1093"/>
          </a:xfrm>
        </p:grpSpPr>
        <p:cxnSp>
          <p:nvCxnSpPr>
            <p:cNvPr id="99357" name="AutoShape 37"/>
            <p:cNvCxnSpPr>
              <a:cxnSpLocks noChangeShapeType="1"/>
              <a:stCxn id="99359" idx="0"/>
              <a:endCxn id="99358" idx="4"/>
            </p:cNvCxnSpPr>
            <p:nvPr/>
          </p:nvCxnSpPr>
          <p:spPr bwMode="auto">
            <a:xfrm rot="5400000" flipH="1" flipV="1">
              <a:off x="4274" y="1871"/>
              <a:ext cx="189" cy="86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9358" name="Oval 38"/>
            <p:cNvSpPr>
              <a:spLocks noChangeArrowheads="1"/>
            </p:cNvSpPr>
            <p:nvPr/>
          </p:nvSpPr>
          <p:spPr bwMode="auto">
            <a:xfrm>
              <a:off x="4320" y="2016"/>
              <a:ext cx="960" cy="19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9359" name="Text Box 39"/>
            <p:cNvSpPr txBox="1">
              <a:spLocks noChangeArrowheads="1"/>
            </p:cNvSpPr>
            <p:nvPr/>
          </p:nvSpPr>
          <p:spPr bwMode="auto">
            <a:xfrm>
              <a:off x="3312" y="2397"/>
              <a:ext cx="1251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sz="1600" dirty="0">
                  <a:solidFill>
                    <a:srgbClr val="FF6600"/>
                  </a:solidFill>
                  <a:latin typeface="Arial" charset="0"/>
                </a:rPr>
                <a:t>TIME_WAIT</a:t>
              </a: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:</a:t>
              </a:r>
            </a:p>
            <a:p>
              <a:pPr algn="l" eaLnBrk="1" hangingPunct="1">
                <a:lnSpc>
                  <a:spcPct val="40000"/>
                </a:lnSpc>
                <a:spcBef>
                  <a:spcPct val="50000"/>
                </a:spcBef>
              </a:pP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Avoid reincarnation</a:t>
              </a:r>
            </a:p>
            <a:p>
              <a:pPr algn="l"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Can retransmit</a:t>
              </a:r>
              <a:br>
                <a:rPr lang="en-US" sz="1600" b="0" dirty="0">
                  <a:solidFill>
                    <a:srgbClr val="FF6600"/>
                  </a:solidFill>
                  <a:latin typeface="Arial" charset="0"/>
                </a:rPr>
              </a:br>
              <a:r>
                <a:rPr lang="en-US" sz="1600" b="0" dirty="0">
                  <a:solidFill>
                    <a:srgbClr val="FF6600"/>
                  </a:solidFill>
                  <a:latin typeface="Arial" charset="0"/>
                </a:rPr>
                <a:t>FIN ACK if ACK lost</a:t>
              </a:r>
            </a:p>
          </p:txBody>
        </p:sp>
      </p:grpSp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24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Abrupt Termination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4191000"/>
            <a:ext cx="8458200" cy="2438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Arial" charset="0"/>
                <a:cs typeface="Arial" charset="0"/>
              </a:rPr>
              <a:t>A sends a RESET (</a:t>
            </a:r>
            <a:r>
              <a:rPr lang="en-US" sz="2000" b="1" dirty="0">
                <a:latin typeface="Arial" charset="0"/>
                <a:cs typeface="Arial" charset="0"/>
              </a:rPr>
              <a:t>RST</a:t>
            </a:r>
            <a:r>
              <a:rPr lang="en-US" sz="2000" dirty="0">
                <a:latin typeface="Arial" charset="0"/>
                <a:cs typeface="Arial" charset="0"/>
              </a:rPr>
              <a:t>) to B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E.g., because application process on A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crashed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sz="2000" dirty="0">
                <a:solidFill>
                  <a:srgbClr val="0000FF"/>
                </a:solidFill>
                <a:latin typeface="Arial" charset="0"/>
                <a:cs typeface="Arial" charset="0"/>
              </a:rPr>
              <a:t>That’s it</a:t>
            </a:r>
            <a:endParaRPr lang="en-US" sz="2000" dirty="0">
              <a:latin typeface="Arial" charset="0"/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B does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err="1">
                <a:latin typeface="Arial" charset="0"/>
                <a:ea typeface="Arial" charset="0"/>
                <a:cs typeface="Arial" charset="0"/>
              </a:rPr>
              <a:t>ack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RST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Thus, </a:t>
            </a:r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RST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is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delivered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reliably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And: any data in flight is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lost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But: if B sends anything more, will elicit </a:t>
            </a:r>
            <a:r>
              <a:rPr lang="en-US" sz="18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another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RST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3429" name="Line 4"/>
          <p:cNvSpPr>
            <a:spLocks noChangeShapeType="1"/>
          </p:cNvSpPr>
          <p:nvPr/>
        </p:nvSpPr>
        <p:spPr bwMode="auto">
          <a:xfrm flipV="1">
            <a:off x="2044700" y="1758950"/>
            <a:ext cx="287338" cy="160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Line 5"/>
          <p:cNvSpPr>
            <a:spLocks noChangeShapeType="1"/>
          </p:cNvSpPr>
          <p:nvPr/>
        </p:nvSpPr>
        <p:spPr bwMode="auto">
          <a:xfrm>
            <a:off x="2562225" y="1776413"/>
            <a:ext cx="300038" cy="157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1" name="Line 6"/>
          <p:cNvSpPr>
            <a:spLocks noChangeShapeType="1"/>
          </p:cNvSpPr>
          <p:nvPr/>
        </p:nvSpPr>
        <p:spPr bwMode="auto">
          <a:xfrm flipV="1">
            <a:off x="3154363" y="1773238"/>
            <a:ext cx="457200" cy="160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2" name="Line 7"/>
          <p:cNvSpPr>
            <a:spLocks noChangeShapeType="1"/>
          </p:cNvSpPr>
          <p:nvPr/>
        </p:nvSpPr>
        <p:spPr bwMode="auto">
          <a:xfrm flipV="1">
            <a:off x="3686175" y="1768475"/>
            <a:ext cx="469900" cy="1598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3" name="Text Box 8"/>
          <p:cNvSpPr txBox="1">
            <a:spLocks noChangeArrowheads="1"/>
          </p:cNvSpPr>
          <p:nvPr/>
        </p:nvSpPr>
        <p:spPr bwMode="auto">
          <a:xfrm rot="-4794570">
            <a:off x="1552576" y="2363787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</a:t>
            </a:r>
          </a:p>
        </p:txBody>
      </p:sp>
      <p:sp>
        <p:nvSpPr>
          <p:cNvPr id="103434" name="Text Box 9"/>
          <p:cNvSpPr txBox="1">
            <a:spLocks noChangeArrowheads="1"/>
          </p:cNvSpPr>
          <p:nvPr/>
        </p:nvSpPr>
        <p:spPr bwMode="auto">
          <a:xfrm rot="4712803">
            <a:off x="2276475" y="2357438"/>
            <a:ext cx="1292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SYN ACK</a:t>
            </a:r>
          </a:p>
        </p:txBody>
      </p:sp>
      <p:sp>
        <p:nvSpPr>
          <p:cNvPr id="103435" name="Text Box 10"/>
          <p:cNvSpPr txBox="1">
            <a:spLocks noChangeArrowheads="1"/>
          </p:cNvSpPr>
          <p:nvPr/>
        </p:nvSpPr>
        <p:spPr bwMode="auto">
          <a:xfrm rot="-4355001">
            <a:off x="2946400" y="2135188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103436" name="Text Box 11"/>
          <p:cNvSpPr txBox="1">
            <a:spLocks noChangeArrowheads="1"/>
          </p:cNvSpPr>
          <p:nvPr/>
        </p:nvSpPr>
        <p:spPr bwMode="auto">
          <a:xfrm rot="-4396192">
            <a:off x="3397250" y="2379663"/>
            <a:ext cx="663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Data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407025" y="1770063"/>
            <a:ext cx="465138" cy="1603375"/>
            <a:chOff x="3406" y="1115"/>
            <a:chExt cx="293" cy="1010"/>
          </a:xfrm>
        </p:grpSpPr>
        <p:sp>
          <p:nvSpPr>
            <p:cNvPr id="103455" name="Line 13"/>
            <p:cNvSpPr>
              <a:spLocks noChangeShapeType="1"/>
            </p:cNvSpPr>
            <p:nvPr/>
          </p:nvSpPr>
          <p:spPr bwMode="auto">
            <a:xfrm flipV="1">
              <a:off x="3551" y="1115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56" name="Text Box 14"/>
            <p:cNvSpPr txBox="1">
              <a:spLocks noChangeArrowheads="1"/>
            </p:cNvSpPr>
            <p:nvPr/>
          </p:nvSpPr>
          <p:spPr bwMode="auto">
            <a:xfrm rot="-4702247">
              <a:off x="3326" y="1470"/>
              <a:ext cx="4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RST</a:t>
              </a:r>
            </a:p>
          </p:txBody>
        </p:sp>
      </p:grpSp>
      <p:sp>
        <p:nvSpPr>
          <p:cNvPr id="103438" name="Line 15"/>
          <p:cNvSpPr>
            <a:spLocks noChangeShapeType="1"/>
          </p:cNvSpPr>
          <p:nvPr/>
        </p:nvSpPr>
        <p:spPr bwMode="auto">
          <a:xfrm>
            <a:off x="4279900" y="1770063"/>
            <a:ext cx="379413" cy="1584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9" name="Line 16"/>
          <p:cNvSpPr>
            <a:spLocks noChangeShapeType="1"/>
          </p:cNvSpPr>
          <p:nvPr/>
        </p:nvSpPr>
        <p:spPr bwMode="auto">
          <a:xfrm flipV="1">
            <a:off x="1836738" y="1739900"/>
            <a:ext cx="6421437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0" name="Line 17"/>
          <p:cNvSpPr>
            <a:spLocks noChangeShapeType="1"/>
          </p:cNvSpPr>
          <p:nvPr/>
        </p:nvSpPr>
        <p:spPr bwMode="auto">
          <a:xfrm flipV="1">
            <a:off x="1852613" y="3352800"/>
            <a:ext cx="64452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1" name="Text Box 18"/>
          <p:cNvSpPr txBox="1">
            <a:spLocks noChangeArrowheads="1"/>
          </p:cNvSpPr>
          <p:nvPr/>
        </p:nvSpPr>
        <p:spPr bwMode="auto">
          <a:xfrm rot="4676639">
            <a:off x="4297363" y="236855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b="0">
                <a:latin typeface="Times New Roman" charset="0"/>
              </a:rPr>
              <a:t>ACK</a:t>
            </a:r>
          </a:p>
        </p:txBody>
      </p:sp>
      <p:sp>
        <p:nvSpPr>
          <p:cNvPr id="103442" name="Line 19"/>
          <p:cNvSpPr>
            <a:spLocks noChangeShapeType="1"/>
          </p:cNvSpPr>
          <p:nvPr/>
        </p:nvSpPr>
        <p:spPr bwMode="auto">
          <a:xfrm>
            <a:off x="3127375" y="3594100"/>
            <a:ext cx="177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3" name="Text Box 20"/>
          <p:cNvSpPr txBox="1">
            <a:spLocks noChangeArrowheads="1"/>
          </p:cNvSpPr>
          <p:nvPr/>
        </p:nvSpPr>
        <p:spPr bwMode="auto">
          <a:xfrm>
            <a:off x="2524125" y="3395663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b="0">
                <a:latin typeface="Times New Roman" charset="0"/>
              </a:rPr>
              <a:t>time</a:t>
            </a:r>
            <a:endParaRPr lang="en-US" sz="2400" b="0">
              <a:latin typeface="Times New Roman" charset="0"/>
            </a:endParaRPr>
          </a:p>
        </p:txBody>
      </p:sp>
      <p:sp>
        <p:nvSpPr>
          <p:cNvPr id="103444" name="Text Box 21"/>
          <p:cNvSpPr txBox="1">
            <a:spLocks noChangeArrowheads="1"/>
          </p:cNvSpPr>
          <p:nvPr/>
        </p:nvSpPr>
        <p:spPr bwMode="auto">
          <a:xfrm>
            <a:off x="1347788" y="31067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A</a:t>
            </a:r>
          </a:p>
        </p:txBody>
      </p:sp>
      <p:sp>
        <p:nvSpPr>
          <p:cNvPr id="103445" name="Text Box 22"/>
          <p:cNvSpPr txBox="1">
            <a:spLocks noChangeArrowheads="1"/>
          </p:cNvSpPr>
          <p:nvPr/>
        </p:nvSpPr>
        <p:spPr bwMode="auto">
          <a:xfrm>
            <a:off x="1304925" y="15684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400" b="0">
                <a:latin typeface="Times New Roman" charset="0"/>
              </a:rPr>
              <a:t>B</a:t>
            </a:r>
          </a:p>
        </p:txBody>
      </p:sp>
      <p:sp>
        <p:nvSpPr>
          <p:cNvPr id="103446" name="Oval 23"/>
          <p:cNvSpPr>
            <a:spLocks noChangeArrowheads="1"/>
          </p:cNvSpPr>
          <p:nvPr/>
        </p:nvSpPr>
        <p:spPr bwMode="auto">
          <a:xfrm>
            <a:off x="4819650" y="3105150"/>
            <a:ext cx="82550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447" name="Oval 24"/>
          <p:cNvSpPr>
            <a:spLocks noChangeArrowheads="1"/>
          </p:cNvSpPr>
          <p:nvPr/>
        </p:nvSpPr>
        <p:spPr bwMode="auto">
          <a:xfrm>
            <a:off x="5026025" y="3113088"/>
            <a:ext cx="80963" cy="841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448" name="Oval 25"/>
          <p:cNvSpPr>
            <a:spLocks noChangeArrowheads="1"/>
          </p:cNvSpPr>
          <p:nvPr/>
        </p:nvSpPr>
        <p:spPr bwMode="auto">
          <a:xfrm>
            <a:off x="5241925" y="3105150"/>
            <a:ext cx="80963" cy="841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373813" y="1773238"/>
            <a:ext cx="574675" cy="1584325"/>
            <a:chOff x="4015" y="1117"/>
            <a:chExt cx="362" cy="998"/>
          </a:xfrm>
        </p:grpSpPr>
        <p:sp>
          <p:nvSpPr>
            <p:cNvPr id="103453" name="Line 27"/>
            <p:cNvSpPr>
              <a:spLocks noChangeShapeType="1"/>
            </p:cNvSpPr>
            <p:nvPr/>
          </p:nvSpPr>
          <p:spPr bwMode="auto">
            <a:xfrm>
              <a:off x="4015" y="1117"/>
              <a:ext cx="239" cy="9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54" name="Text Box 28"/>
            <p:cNvSpPr txBox="1">
              <a:spLocks noChangeArrowheads="1"/>
            </p:cNvSpPr>
            <p:nvPr/>
          </p:nvSpPr>
          <p:spPr bwMode="auto">
            <a:xfrm rot="4676639">
              <a:off x="4043" y="1494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>
                  <a:latin typeface="Times New Roman" charset="0"/>
                </a:rPr>
                <a:t>Data</a:t>
              </a:r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858000" y="1773238"/>
            <a:ext cx="465138" cy="1603375"/>
            <a:chOff x="4320" y="1117"/>
            <a:chExt cx="293" cy="1010"/>
          </a:xfrm>
        </p:grpSpPr>
        <p:sp>
          <p:nvSpPr>
            <p:cNvPr id="103451" name="Line 30"/>
            <p:cNvSpPr>
              <a:spLocks noChangeShapeType="1"/>
            </p:cNvSpPr>
            <p:nvPr/>
          </p:nvSpPr>
          <p:spPr bwMode="auto">
            <a:xfrm flipV="1">
              <a:off x="4465" y="1117"/>
              <a:ext cx="148" cy="1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52" name="Text Box 31"/>
            <p:cNvSpPr txBox="1">
              <a:spLocks noChangeArrowheads="1"/>
            </p:cNvSpPr>
            <p:nvPr/>
          </p:nvSpPr>
          <p:spPr bwMode="auto">
            <a:xfrm rot="-4702247">
              <a:off x="4240" y="1472"/>
              <a:ext cx="4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0" dirty="0">
                  <a:latin typeface="Times New Roman" charset="0"/>
                </a:rPr>
                <a:t>RST</a:t>
              </a:r>
            </a:p>
          </p:txBody>
        </p:sp>
      </p:grpSp>
      <p:sp>
        <p:nvSpPr>
          <p:cNvPr id="3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1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067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sz="3500"/>
              <a:t>TCP State Transitions</a:t>
            </a:r>
          </a:p>
        </p:txBody>
      </p:sp>
      <p:pic>
        <p:nvPicPr>
          <p:cNvPr id="6148" name="Picture 4" descr="W:\Editorial\KARYN\Booksold\PD3e\final figures\Metafiles\05x07.WM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752600"/>
            <a:ext cx="4519613" cy="4114800"/>
          </a:xfr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248400" y="3505200"/>
            <a:ext cx="1752600" cy="1015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0" dirty="0">
                <a:latin typeface="+mn-lt"/>
              </a:rPr>
              <a:t>Data, ACK 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exchanges 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are in here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3505200" y="4038600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2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/>
              <a:t>An Simpler View of the Client Side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3429000" y="2057400"/>
            <a:ext cx="2057400" cy="762000"/>
          </a:xfrm>
          <a:prstGeom prst="ellipse">
            <a:avLst/>
          </a:prstGeom>
          <a:solidFill>
            <a:srgbClr val="FF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500" b="1">
                <a:latin typeface="+mn-lt"/>
              </a:rPr>
              <a:t>CLOSED</a:t>
            </a:r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>
            <a:off x="685800" y="2590800"/>
            <a:ext cx="2057400" cy="762000"/>
          </a:xfrm>
          <a:prstGeom prst="ellipse">
            <a:avLst/>
          </a:prstGeom>
          <a:solidFill>
            <a:srgbClr val="FF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500" b="1">
                <a:latin typeface="+mn-lt"/>
              </a:rPr>
              <a:t>TIME_WAIT</a:t>
            </a:r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838200" y="4495800"/>
            <a:ext cx="2057400" cy="762000"/>
          </a:xfrm>
          <a:prstGeom prst="ellipse">
            <a:avLst/>
          </a:prstGeom>
          <a:solidFill>
            <a:srgbClr val="E6E6E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500" b="1">
                <a:latin typeface="+mn-lt"/>
              </a:rPr>
              <a:t>FIN_WAIT2</a:t>
            </a:r>
          </a:p>
        </p:txBody>
      </p: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3276600" y="5257800"/>
            <a:ext cx="20574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500" b="1">
                <a:latin typeface="+mn-lt"/>
              </a:rPr>
              <a:t>FIN_WAIT1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5867400" y="4343400"/>
            <a:ext cx="2057400" cy="762000"/>
          </a:xfrm>
          <a:prstGeom prst="ellipse">
            <a:avLst/>
          </a:prstGeom>
          <a:solidFill>
            <a:srgbClr val="00FF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500" b="1">
                <a:latin typeface="+mn-lt"/>
              </a:rPr>
              <a:t>ESTABLISHED</a:t>
            </a: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5791200" y="2819400"/>
            <a:ext cx="2057400" cy="7620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>
                <a:latin typeface="+mn-lt"/>
              </a:rPr>
              <a:t>SYN_SENT</a:t>
            </a:r>
          </a:p>
        </p:txBody>
      </p:sp>
      <p:sp>
        <p:nvSpPr>
          <p:cNvPr id="7178" name="Freeform 10"/>
          <p:cNvSpPr>
            <a:spLocks/>
          </p:cNvSpPr>
          <p:nvPr/>
        </p:nvSpPr>
        <p:spPr bwMode="auto">
          <a:xfrm>
            <a:off x="5486400" y="2362200"/>
            <a:ext cx="1066800" cy="457200"/>
          </a:xfrm>
          <a:custGeom>
            <a:avLst/>
            <a:gdLst>
              <a:gd name="T0" fmla="*/ 0 w 672"/>
              <a:gd name="T1" fmla="*/ 0 h 288"/>
              <a:gd name="T2" fmla="*/ 528 w 672"/>
              <a:gd name="T3" fmla="*/ 48 h 288"/>
              <a:gd name="T4" fmla="*/ 672 w 672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288">
                <a:moveTo>
                  <a:pt x="0" y="0"/>
                </a:moveTo>
                <a:cubicBezTo>
                  <a:pt x="208" y="0"/>
                  <a:pt x="416" y="0"/>
                  <a:pt x="528" y="48"/>
                </a:cubicBezTo>
                <a:cubicBezTo>
                  <a:pt x="640" y="96"/>
                  <a:pt x="656" y="192"/>
                  <a:pt x="672" y="28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79" name="Freeform 11"/>
          <p:cNvSpPr>
            <a:spLocks/>
          </p:cNvSpPr>
          <p:nvPr/>
        </p:nvSpPr>
        <p:spPr bwMode="auto">
          <a:xfrm>
            <a:off x="6781800" y="3581400"/>
            <a:ext cx="254000" cy="685800"/>
          </a:xfrm>
          <a:custGeom>
            <a:avLst/>
            <a:gdLst>
              <a:gd name="T0" fmla="*/ 0 w 160"/>
              <a:gd name="T1" fmla="*/ 0 h 432"/>
              <a:gd name="T2" fmla="*/ 144 w 160"/>
              <a:gd name="T3" fmla="*/ 192 h 432"/>
              <a:gd name="T4" fmla="*/ 96 w 160"/>
              <a:gd name="T5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432">
                <a:moveTo>
                  <a:pt x="0" y="0"/>
                </a:moveTo>
                <a:cubicBezTo>
                  <a:pt x="64" y="60"/>
                  <a:pt x="128" y="120"/>
                  <a:pt x="144" y="192"/>
                </a:cubicBezTo>
                <a:cubicBezTo>
                  <a:pt x="160" y="264"/>
                  <a:pt x="128" y="348"/>
                  <a:pt x="96" y="4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80" name="Freeform 12"/>
          <p:cNvSpPr>
            <a:spLocks/>
          </p:cNvSpPr>
          <p:nvPr/>
        </p:nvSpPr>
        <p:spPr bwMode="auto">
          <a:xfrm>
            <a:off x="5334000" y="5105400"/>
            <a:ext cx="1219200" cy="457200"/>
          </a:xfrm>
          <a:custGeom>
            <a:avLst/>
            <a:gdLst>
              <a:gd name="T0" fmla="*/ 720 w 720"/>
              <a:gd name="T1" fmla="*/ 0 h 384"/>
              <a:gd name="T2" fmla="*/ 480 w 720"/>
              <a:gd name="T3" fmla="*/ 288 h 384"/>
              <a:gd name="T4" fmla="*/ 0 w 720"/>
              <a:gd name="T5" fmla="*/ 38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0" h="384">
                <a:moveTo>
                  <a:pt x="720" y="0"/>
                </a:moveTo>
                <a:cubicBezTo>
                  <a:pt x="660" y="112"/>
                  <a:pt x="600" y="224"/>
                  <a:pt x="480" y="288"/>
                </a:cubicBezTo>
                <a:cubicBezTo>
                  <a:pt x="360" y="352"/>
                  <a:pt x="180" y="368"/>
                  <a:pt x="0" y="3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81" name="Freeform 13"/>
          <p:cNvSpPr>
            <a:spLocks/>
          </p:cNvSpPr>
          <p:nvPr/>
        </p:nvSpPr>
        <p:spPr bwMode="auto">
          <a:xfrm>
            <a:off x="2438400" y="5181600"/>
            <a:ext cx="838200" cy="444500"/>
          </a:xfrm>
          <a:custGeom>
            <a:avLst/>
            <a:gdLst>
              <a:gd name="T0" fmla="*/ 528 w 528"/>
              <a:gd name="T1" fmla="*/ 240 h 280"/>
              <a:gd name="T2" fmla="*/ 192 w 528"/>
              <a:gd name="T3" fmla="*/ 240 h 280"/>
              <a:gd name="T4" fmla="*/ 0 w 528"/>
              <a:gd name="T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8" h="280">
                <a:moveTo>
                  <a:pt x="528" y="240"/>
                </a:moveTo>
                <a:cubicBezTo>
                  <a:pt x="404" y="260"/>
                  <a:pt x="280" y="280"/>
                  <a:pt x="192" y="240"/>
                </a:cubicBezTo>
                <a:cubicBezTo>
                  <a:pt x="104" y="200"/>
                  <a:pt x="52" y="10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82" name="Freeform 14"/>
          <p:cNvSpPr>
            <a:spLocks/>
          </p:cNvSpPr>
          <p:nvPr/>
        </p:nvSpPr>
        <p:spPr bwMode="auto">
          <a:xfrm>
            <a:off x="393700" y="3124200"/>
            <a:ext cx="825500" cy="1447800"/>
          </a:xfrm>
          <a:custGeom>
            <a:avLst/>
            <a:gdLst>
              <a:gd name="T0" fmla="*/ 520 w 520"/>
              <a:gd name="T1" fmla="*/ 912 h 912"/>
              <a:gd name="T2" fmla="*/ 40 w 520"/>
              <a:gd name="T3" fmla="*/ 480 h 912"/>
              <a:gd name="T4" fmla="*/ 280 w 520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0" h="912">
                <a:moveTo>
                  <a:pt x="520" y="912"/>
                </a:moveTo>
                <a:cubicBezTo>
                  <a:pt x="300" y="772"/>
                  <a:pt x="80" y="632"/>
                  <a:pt x="40" y="480"/>
                </a:cubicBezTo>
                <a:cubicBezTo>
                  <a:pt x="0" y="328"/>
                  <a:pt x="140" y="164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83" name="Freeform 15"/>
          <p:cNvSpPr>
            <a:spLocks/>
          </p:cNvSpPr>
          <p:nvPr/>
        </p:nvSpPr>
        <p:spPr bwMode="auto">
          <a:xfrm>
            <a:off x="2209800" y="2324100"/>
            <a:ext cx="1219200" cy="266700"/>
          </a:xfrm>
          <a:custGeom>
            <a:avLst/>
            <a:gdLst>
              <a:gd name="T0" fmla="*/ 0 w 768"/>
              <a:gd name="T1" fmla="*/ 168 h 168"/>
              <a:gd name="T2" fmla="*/ 288 w 768"/>
              <a:gd name="T3" fmla="*/ 24 h 168"/>
              <a:gd name="T4" fmla="*/ 768 w 768"/>
              <a:gd name="T5" fmla="*/ 2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8" h="168">
                <a:moveTo>
                  <a:pt x="0" y="168"/>
                </a:moveTo>
                <a:cubicBezTo>
                  <a:pt x="80" y="108"/>
                  <a:pt x="160" y="48"/>
                  <a:pt x="288" y="24"/>
                </a:cubicBezTo>
                <a:cubicBezTo>
                  <a:pt x="416" y="0"/>
                  <a:pt x="592" y="12"/>
                  <a:pt x="768" y="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5791200" y="1981200"/>
            <a:ext cx="14478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>
                <a:latin typeface="+mn-lt"/>
              </a:rPr>
              <a:t>SYN (Send)</a:t>
            </a: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7162800" y="3713202"/>
            <a:ext cx="1676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b="1" dirty="0" err="1">
                <a:latin typeface="+mn-lt"/>
              </a:rPr>
              <a:t>Rcv</a:t>
            </a:r>
            <a:r>
              <a:rPr lang="en-US" sz="1500" b="1" dirty="0">
                <a:latin typeface="+mn-lt"/>
              </a:rPr>
              <a:t>. SYN+ACK,</a:t>
            </a:r>
            <a:br>
              <a:rPr lang="en-US" sz="1500" b="1" dirty="0">
                <a:latin typeface="+mn-lt"/>
              </a:rPr>
            </a:br>
            <a:r>
              <a:rPr lang="en-US" sz="1500" b="1" dirty="0">
                <a:latin typeface="+mn-lt"/>
              </a:rPr>
              <a:t> Send ACK</a:t>
            </a:r>
          </a:p>
        </p:txBody>
      </p:sp>
      <p:sp>
        <p:nvSpPr>
          <p:cNvPr id="7186" name="Text Box 18"/>
          <p:cNvSpPr txBox="1">
            <a:spLocks noChangeArrowheads="1"/>
          </p:cNvSpPr>
          <p:nvPr/>
        </p:nvSpPr>
        <p:spPr bwMode="auto">
          <a:xfrm>
            <a:off x="5257800" y="5410200"/>
            <a:ext cx="21336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+mn-lt"/>
              </a:rPr>
              <a:t>Send FIN</a:t>
            </a:r>
          </a:p>
        </p:txBody>
      </p:sp>
      <p:sp>
        <p:nvSpPr>
          <p:cNvPr id="7187" name="Text Box 19"/>
          <p:cNvSpPr txBox="1">
            <a:spLocks noChangeArrowheads="1"/>
          </p:cNvSpPr>
          <p:nvPr/>
        </p:nvSpPr>
        <p:spPr bwMode="auto">
          <a:xfrm>
            <a:off x="1524000" y="5410200"/>
            <a:ext cx="2286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b="1" dirty="0" err="1">
                <a:latin typeface="+mn-lt"/>
              </a:rPr>
              <a:t>Rcv</a:t>
            </a:r>
            <a:r>
              <a:rPr lang="en-US" sz="1500" b="1" dirty="0">
                <a:latin typeface="+mn-lt"/>
              </a:rPr>
              <a:t>. ACK,</a:t>
            </a:r>
            <a:br>
              <a:rPr lang="en-US" sz="1500" b="1" dirty="0">
                <a:latin typeface="+mn-lt"/>
              </a:rPr>
            </a:br>
            <a:r>
              <a:rPr lang="en-US" sz="1500" b="1" dirty="0">
                <a:latin typeface="+mn-lt"/>
              </a:rPr>
              <a:t> Send Nothing</a:t>
            </a:r>
          </a:p>
        </p:txBody>
      </p:sp>
      <p:sp>
        <p:nvSpPr>
          <p:cNvPr id="7188" name="Text Box 20"/>
          <p:cNvSpPr txBox="1">
            <a:spLocks noChangeArrowheads="1"/>
          </p:cNvSpPr>
          <p:nvPr/>
        </p:nvSpPr>
        <p:spPr bwMode="auto">
          <a:xfrm>
            <a:off x="533400" y="3505200"/>
            <a:ext cx="1905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b="1" dirty="0" err="1">
                <a:latin typeface="+mn-lt"/>
              </a:rPr>
              <a:t>Rcv</a:t>
            </a:r>
            <a:r>
              <a:rPr lang="en-US" sz="1500" b="1" dirty="0">
                <a:latin typeface="+mn-lt"/>
              </a:rPr>
              <a:t>. FIN, </a:t>
            </a:r>
            <a:br>
              <a:rPr lang="en-US" sz="1500" b="1" dirty="0">
                <a:latin typeface="+mn-lt"/>
              </a:rPr>
            </a:br>
            <a:r>
              <a:rPr lang="en-US" sz="1500" b="1" dirty="0">
                <a:latin typeface="+mn-lt"/>
              </a:rPr>
              <a:t>Send ACK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061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ChangeArrowheads="1"/>
          </p:cNvSpPr>
          <p:nvPr/>
        </p:nvSpPr>
        <p:spPr bwMode="auto">
          <a:xfrm>
            <a:off x="609600" y="1524000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77831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77833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878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77835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5064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77837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9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77840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HdrLen</a:t>
            </a:r>
          </a:p>
        </p:txBody>
      </p:sp>
      <p:sp>
        <p:nvSpPr>
          <p:cNvPr id="77841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2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3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Flags</a:t>
            </a:r>
          </a:p>
        </p:txBody>
      </p:sp>
      <p:sp>
        <p:nvSpPr>
          <p:cNvPr id="77844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0</a:t>
            </a:r>
          </a:p>
        </p:txBody>
      </p:sp>
      <p:sp>
        <p:nvSpPr>
          <p:cNvPr id="77845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6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7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77848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813317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77849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50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77851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77854" name="Oval 29"/>
          <p:cNvSpPr>
            <a:spLocks noChangeArrowheads="1"/>
          </p:cNvSpPr>
          <p:nvPr/>
        </p:nvSpPr>
        <p:spPr bwMode="auto">
          <a:xfrm>
            <a:off x="5791200" y="3276600"/>
            <a:ext cx="2514600" cy="5334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451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  <a:p>
            <a:pPr lvl="1"/>
            <a:r>
              <a:rPr lang="en-US" dirty="0"/>
              <a:t>ARQ windowing, set-up, tear-down</a:t>
            </a:r>
          </a:p>
          <a:p>
            <a:r>
              <a:rPr lang="en-US" dirty="0"/>
              <a:t>Flow Control in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28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Recap: Sliding Window (so far)</a:t>
            </a:r>
          </a:p>
        </p:txBody>
      </p:sp>
      <p:sp>
        <p:nvSpPr>
          <p:cNvPr id="95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</a:rPr>
              <a:t>Both sender &amp; receiver maintain a 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window</a:t>
            </a:r>
            <a:r>
              <a:rPr lang="en-US" dirty="0">
                <a:latin typeface="Arial" charset="0"/>
              </a:rPr>
              <a:t> 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dirty="0">
              <a:solidFill>
                <a:srgbClr val="0000FF"/>
              </a:solidFill>
              <a:latin typeface="Arial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dirty="0">
                <a:solidFill>
                  <a:srgbClr val="0000FF"/>
                </a:solidFill>
                <a:latin typeface="Arial" charset="0"/>
              </a:rPr>
              <a:t>Left edge</a:t>
            </a:r>
            <a:r>
              <a:rPr lang="en-US" dirty="0">
                <a:latin typeface="Arial" charset="0"/>
              </a:rPr>
              <a:t> of window: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Sender: beginning of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unacknowledged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Receiver: beginning of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undelivered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data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Right edge: Left edge + 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constant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constant only limited by buffer size in the transport layer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endParaRPr lang="en-US" dirty="0">
              <a:latin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803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47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Sliding Window at Sender (so far)</a:t>
            </a:r>
          </a:p>
        </p:txBody>
      </p:sp>
      <p:sp>
        <p:nvSpPr>
          <p:cNvPr id="307204" name="Oval 4"/>
          <p:cNvSpPr>
            <a:spLocks noChangeArrowheads="1"/>
          </p:cNvSpPr>
          <p:nvPr/>
        </p:nvSpPr>
        <p:spPr bwMode="auto">
          <a:xfrm>
            <a:off x="2709863" y="2057400"/>
            <a:ext cx="2879725" cy="768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3057525" y="2211387"/>
            <a:ext cx="2230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Sending process</a:t>
            </a:r>
          </a:p>
        </p:txBody>
      </p:sp>
      <p:sp>
        <p:nvSpPr>
          <p:cNvPr id="307208" name="Line 8"/>
          <p:cNvSpPr>
            <a:spLocks noChangeShapeType="1"/>
          </p:cNvSpPr>
          <p:nvPr/>
        </p:nvSpPr>
        <p:spPr bwMode="auto">
          <a:xfrm>
            <a:off x="2247900" y="3030537"/>
            <a:ext cx="3533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10" name="Rectangle 10"/>
          <p:cNvSpPr>
            <a:spLocks noChangeArrowheads="1"/>
          </p:cNvSpPr>
          <p:nvPr/>
        </p:nvSpPr>
        <p:spPr bwMode="auto">
          <a:xfrm>
            <a:off x="2401888" y="3748087"/>
            <a:ext cx="958850" cy="4603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2" name="Rectangle 12"/>
          <p:cNvSpPr>
            <a:spLocks noChangeArrowheads="1"/>
          </p:cNvSpPr>
          <p:nvPr/>
        </p:nvSpPr>
        <p:spPr bwMode="auto">
          <a:xfrm>
            <a:off x="4322763" y="3748087"/>
            <a:ext cx="958850" cy="46037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1" name="Rectangle 11"/>
          <p:cNvSpPr>
            <a:spLocks noChangeArrowheads="1"/>
          </p:cNvSpPr>
          <p:nvPr/>
        </p:nvSpPr>
        <p:spPr bwMode="auto">
          <a:xfrm>
            <a:off x="3352800" y="3748087"/>
            <a:ext cx="1905000" cy="460375"/>
          </a:xfrm>
          <a:prstGeom prst="rect">
            <a:avLst/>
          </a:prstGeom>
          <a:solidFill>
            <a:srgbClr val="99CCFF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3" name="Rectangle 13"/>
          <p:cNvSpPr>
            <a:spLocks noChangeArrowheads="1"/>
          </p:cNvSpPr>
          <p:nvPr/>
        </p:nvSpPr>
        <p:spPr bwMode="auto">
          <a:xfrm>
            <a:off x="5281613" y="3748087"/>
            <a:ext cx="614362" cy="46037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0" name="Freeform 14"/>
          <p:cNvSpPr>
            <a:spLocks/>
          </p:cNvSpPr>
          <p:nvPr/>
        </p:nvSpPr>
        <p:spPr bwMode="auto">
          <a:xfrm>
            <a:off x="4014788" y="2825750"/>
            <a:ext cx="1243012" cy="908050"/>
          </a:xfrm>
          <a:custGeom>
            <a:avLst/>
            <a:gdLst>
              <a:gd name="T0" fmla="*/ 0 w 799"/>
              <a:gd name="T1" fmla="*/ 0 h 460"/>
              <a:gd name="T2" fmla="*/ 2147483647 w 799"/>
              <a:gd name="T3" fmla="*/ 2147483647 h 460"/>
              <a:gd name="T4" fmla="*/ 2147483647 w 799"/>
              <a:gd name="T5" fmla="*/ 2147483647 h 460"/>
              <a:gd name="T6" fmla="*/ 0 60000 65536"/>
              <a:gd name="T7" fmla="*/ 0 60000 65536"/>
              <a:gd name="T8" fmla="*/ 0 60000 65536"/>
              <a:gd name="T9" fmla="*/ 0 w 799"/>
              <a:gd name="T10" fmla="*/ 0 h 460"/>
              <a:gd name="T11" fmla="*/ 799 w 799"/>
              <a:gd name="T12" fmla="*/ 460 h 4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9" h="460">
                <a:moveTo>
                  <a:pt x="0" y="0"/>
                </a:moveTo>
                <a:cubicBezTo>
                  <a:pt x="127" y="22"/>
                  <a:pt x="254" y="44"/>
                  <a:pt x="387" y="121"/>
                </a:cubicBezTo>
                <a:cubicBezTo>
                  <a:pt x="520" y="198"/>
                  <a:pt x="659" y="329"/>
                  <a:pt x="799" y="46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1" name="Line 15"/>
          <p:cNvSpPr>
            <a:spLocks noChangeShapeType="1"/>
          </p:cNvSpPr>
          <p:nvPr/>
        </p:nvSpPr>
        <p:spPr bwMode="auto">
          <a:xfrm flipV="1">
            <a:off x="3362325" y="4324350"/>
            <a:ext cx="0" cy="538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2" name="Line 16"/>
          <p:cNvSpPr>
            <a:spLocks noChangeShapeType="1"/>
          </p:cNvSpPr>
          <p:nvPr/>
        </p:nvSpPr>
        <p:spPr bwMode="auto">
          <a:xfrm flipH="1" flipV="1">
            <a:off x="5257800" y="4219575"/>
            <a:ext cx="0" cy="1190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3" name="Text Box 17"/>
          <p:cNvSpPr txBox="1">
            <a:spLocks noChangeArrowheads="1"/>
          </p:cNvSpPr>
          <p:nvPr/>
        </p:nvSpPr>
        <p:spPr bwMode="auto">
          <a:xfrm>
            <a:off x="1961248" y="4824412"/>
            <a:ext cx="24084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First </a:t>
            </a:r>
            <a:r>
              <a:rPr lang="en-US" b="0" dirty="0" err="1">
                <a:latin typeface="Helvetica" charset="0"/>
              </a:rPr>
              <a:t>unACKed</a:t>
            </a:r>
            <a:r>
              <a:rPr lang="en-US" b="0" dirty="0">
                <a:latin typeface="Helvetica" charset="0"/>
              </a:rPr>
              <a:t> byte</a:t>
            </a:r>
          </a:p>
        </p:txBody>
      </p:sp>
      <p:sp>
        <p:nvSpPr>
          <p:cNvPr id="951314" name="Text Box 18"/>
          <p:cNvSpPr txBox="1">
            <a:spLocks noChangeArrowheads="1"/>
          </p:cNvSpPr>
          <p:nvPr/>
        </p:nvSpPr>
        <p:spPr bwMode="auto">
          <a:xfrm>
            <a:off x="4641784" y="5334000"/>
            <a:ext cx="12256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</a:t>
            </a:r>
            <a:br>
              <a:rPr lang="en-US" b="0" dirty="0">
                <a:latin typeface="Helvetica" charset="0"/>
              </a:rPr>
            </a:br>
            <a:r>
              <a:rPr lang="en-US" b="0" dirty="0">
                <a:latin typeface="Helvetica" charset="0"/>
              </a:rPr>
              <a:t>can send</a:t>
            </a:r>
          </a:p>
        </p:txBody>
      </p:sp>
      <p:sp>
        <p:nvSpPr>
          <p:cNvPr id="307219" name="Text Box 19"/>
          <p:cNvSpPr txBox="1">
            <a:spLocks noChangeArrowheads="1"/>
          </p:cNvSpPr>
          <p:nvPr/>
        </p:nvSpPr>
        <p:spPr bwMode="auto">
          <a:xfrm>
            <a:off x="2057400" y="2979737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>
                <a:latin typeface="Helvetica" charset="0"/>
              </a:rPr>
              <a:t>TCP</a:t>
            </a:r>
          </a:p>
        </p:txBody>
      </p:sp>
      <p:sp>
        <p:nvSpPr>
          <p:cNvPr id="951324" name="Text Box 28"/>
          <p:cNvSpPr txBox="1">
            <a:spLocks noChangeArrowheads="1"/>
          </p:cNvSpPr>
          <p:nvPr/>
        </p:nvSpPr>
        <p:spPr bwMode="auto">
          <a:xfrm>
            <a:off x="5257800" y="3409890"/>
            <a:ext cx="20521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written</a:t>
            </a:r>
          </a:p>
        </p:txBody>
      </p:sp>
      <p:sp>
        <p:nvSpPr>
          <p:cNvPr id="49" name="Text Box 17"/>
          <p:cNvSpPr txBox="1">
            <a:spLocks noChangeArrowheads="1"/>
          </p:cNvSpPr>
          <p:nvPr/>
        </p:nvSpPr>
        <p:spPr bwMode="auto">
          <a:xfrm>
            <a:off x="381000" y="3559314"/>
            <a:ext cx="16850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Previously</a:t>
            </a:r>
          </a:p>
          <a:p>
            <a:pPr algn="ctr" eaLnBrk="1" hangingPunct="1"/>
            <a:r>
              <a:rPr lang="en-US" b="0" dirty="0" err="1">
                <a:latin typeface="Helvetica" charset="0"/>
              </a:rPr>
              <a:t>ACKed</a:t>
            </a:r>
            <a:r>
              <a:rPr lang="en-US" b="0" dirty="0">
                <a:latin typeface="Helvetica" charset="0"/>
              </a:rPr>
              <a:t> bytes</a:t>
            </a: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>
            <a:off x="1905000" y="3886200"/>
            <a:ext cx="6858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7600" y="3124200"/>
            <a:ext cx="18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latin typeface="+mn-lt"/>
              </a:rPr>
              <a:t>Buffer size (B)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352800" y="3581400"/>
            <a:ext cx="25146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360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310" grpId="0" animBg="1"/>
      <p:bldP spid="951311" grpId="0" animBg="1"/>
      <p:bldP spid="951312" grpId="0" animBg="1"/>
      <p:bldP spid="951313" grpId="0"/>
      <p:bldP spid="951314" grpId="0"/>
      <p:bldP spid="951324" grpId="0"/>
      <p:bldP spid="49" grpId="0"/>
      <p:bldP spid="50" grpId="0" animBg="1"/>
      <p:bldP spid="6" grpId="0"/>
      <p:bldP spid="6" grpId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534400" cy="1173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Sliding Window at Receiver (so far)</a:t>
            </a: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3006725" y="1905000"/>
            <a:ext cx="2879725" cy="768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257550" y="2057400"/>
            <a:ext cx="242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Receiving process</a:t>
            </a: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>
            <a:off x="2735263" y="3151187"/>
            <a:ext cx="35337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2890838" y="3733800"/>
            <a:ext cx="614362" cy="4603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3505200" y="3733800"/>
            <a:ext cx="1304925" cy="4603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4772025" y="3733800"/>
            <a:ext cx="346075" cy="460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5462588" y="3733800"/>
            <a:ext cx="557212" cy="46037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3505200" y="2667000"/>
            <a:ext cx="1066800" cy="1066800"/>
          </a:xfrm>
          <a:custGeom>
            <a:avLst/>
            <a:gdLst>
              <a:gd name="T0" fmla="*/ 0 w 871"/>
              <a:gd name="T1" fmla="*/ 2147483647 h 556"/>
              <a:gd name="T2" fmla="*/ 2147483647 w 871"/>
              <a:gd name="T3" fmla="*/ 2147483647 h 556"/>
              <a:gd name="T4" fmla="*/ 2147483647 w 871"/>
              <a:gd name="T5" fmla="*/ 0 h 556"/>
              <a:gd name="T6" fmla="*/ 0 60000 65536"/>
              <a:gd name="T7" fmla="*/ 0 60000 65536"/>
              <a:gd name="T8" fmla="*/ 0 60000 65536"/>
              <a:gd name="T9" fmla="*/ 0 w 871"/>
              <a:gd name="T10" fmla="*/ 0 h 556"/>
              <a:gd name="T11" fmla="*/ 871 w 871"/>
              <a:gd name="T12" fmla="*/ 556 h 5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71" h="556">
                <a:moveTo>
                  <a:pt x="0" y="556"/>
                </a:moveTo>
                <a:cubicBezTo>
                  <a:pt x="278" y="421"/>
                  <a:pt x="556" y="286"/>
                  <a:pt x="701" y="193"/>
                </a:cubicBezTo>
                <a:cubicBezTo>
                  <a:pt x="846" y="100"/>
                  <a:pt x="858" y="50"/>
                  <a:pt x="871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4772025" y="4227512"/>
            <a:ext cx="0" cy="5381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2582972" y="4764087"/>
            <a:ext cx="265567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Next byte needed</a:t>
            </a:r>
            <a:br>
              <a:rPr lang="en-US" b="0" dirty="0">
                <a:latin typeface="Helvetica" charset="0"/>
              </a:rPr>
            </a:br>
            <a:r>
              <a:rPr lang="en-US" b="0" dirty="0">
                <a:latin typeface="Helvetica" charset="0"/>
              </a:rPr>
              <a:t>(1</a:t>
            </a:r>
            <a:r>
              <a:rPr lang="en-US" b="0" baseline="30000" dirty="0">
                <a:latin typeface="Helvetica" charset="0"/>
              </a:rPr>
              <a:t>st</a:t>
            </a:r>
            <a:r>
              <a:rPr lang="en-US" b="0" dirty="0">
                <a:latin typeface="Helvetica" charset="0"/>
              </a:rPr>
              <a:t> byte not received)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1905000" y="3124200"/>
            <a:ext cx="18100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read</a:t>
            </a: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5118100" y="3733800"/>
            <a:ext cx="346075" cy="4603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V="1">
            <a:off x="5410200" y="4265611"/>
            <a:ext cx="33338" cy="1525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648455" y="5772090"/>
            <a:ext cx="22661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received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24175" y="5662612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422668" y="4038600"/>
            <a:ext cx="1753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Received and </a:t>
            </a:r>
            <a:br>
              <a:rPr lang="en-US" b="0" dirty="0">
                <a:latin typeface="Helvetica" charset="0"/>
              </a:rPr>
            </a:br>
            <a:r>
              <a:rPr lang="en-US" b="0" dirty="0" err="1">
                <a:latin typeface="Helvetica" charset="0"/>
              </a:rPr>
              <a:t>ACKed</a:t>
            </a:r>
            <a:endParaRPr lang="en-US" b="0" dirty="0">
              <a:latin typeface="Helvetica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2133600" y="4038601"/>
            <a:ext cx="990600" cy="22859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flipV="1">
            <a:off x="1828800" y="4114800"/>
            <a:ext cx="2133600" cy="38100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986374" y="3257490"/>
            <a:ext cx="18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latin typeface="+mn-lt"/>
              </a:rPr>
              <a:t>Buffer size (B)</a:t>
            </a:r>
          </a:p>
        </p:txBody>
      </p:sp>
      <p:cxnSp>
        <p:nvCxnSpPr>
          <p:cNvPr id="53" name="Straight Arrow Connector 52"/>
          <p:cNvCxnSpPr/>
          <p:nvPr/>
        </p:nvCxnSpPr>
        <p:spPr bwMode="auto">
          <a:xfrm>
            <a:off x="3505200" y="3657600"/>
            <a:ext cx="25146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5334000" y="3429000"/>
            <a:ext cx="838200" cy="990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Oval Callout 12"/>
          <p:cNvSpPr/>
          <p:nvPr/>
        </p:nvSpPr>
        <p:spPr bwMode="auto">
          <a:xfrm>
            <a:off x="6324600" y="4191000"/>
            <a:ext cx="2667000" cy="1143000"/>
          </a:xfrm>
          <a:prstGeom prst="wedgeEllipseCallout">
            <a:avLst>
              <a:gd name="adj1" fmla="val -54777"/>
              <a:gd name="adj2" fmla="val -63971"/>
            </a:avLst>
          </a:prstGeom>
          <a:solidFill>
            <a:srgbClr val="F3F3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+mn-lt"/>
              </a:rPr>
              <a:t>Sender might overrun 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the receiver’s buffer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64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34" grpId="0" animBg="1"/>
      <p:bldP spid="35" grpId="0"/>
      <p:bldP spid="42" grpId="0"/>
      <p:bldP spid="52" grpId="0"/>
      <p:bldP spid="12" grpId="0" animBg="1"/>
      <p:bldP spid="1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Solution: Advertised Window (Flow Control)</a:t>
            </a:r>
          </a:p>
        </p:txBody>
      </p:sp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534400" cy="4411662"/>
          </a:xfrm>
        </p:spPr>
        <p:txBody>
          <a:bodyPr/>
          <a:lstStyle/>
          <a:p>
            <a:pPr>
              <a:buSzPct val="75000"/>
            </a:pPr>
            <a:endParaRPr lang="en-US" dirty="0">
              <a:latin typeface="Arial" charset="0"/>
              <a:cs typeface="Arial" charset="0"/>
            </a:endParaRPr>
          </a:p>
          <a:p>
            <a:pPr>
              <a:buSzPct val="75000"/>
            </a:pPr>
            <a:r>
              <a:rPr lang="en-US" dirty="0">
                <a:latin typeface="Arial" charset="0"/>
                <a:cs typeface="Arial" charset="0"/>
              </a:rPr>
              <a:t>Receiver uses an “Advertised Window” (W) to prevent sender from overflowing its window</a:t>
            </a:r>
          </a:p>
          <a:p>
            <a:pPr lvl="1">
              <a:buSzPct val="75000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Receiver indicates value of W in ACKs</a:t>
            </a:r>
          </a:p>
          <a:p>
            <a:pPr lvl="1">
              <a:buSzPct val="75000"/>
            </a:pPr>
            <a:r>
              <a:rPr lang="en-US" dirty="0">
                <a:latin typeface="Arial" charset="0"/>
                <a:cs typeface="Arial" charset="0"/>
              </a:rPr>
              <a:t>Sender limits number of bytes it can have in flight &lt;= W</a:t>
            </a:r>
          </a:p>
          <a:p>
            <a:pPr lvl="1">
              <a:buSzPct val="75000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SzPct val="75000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129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25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686800" cy="44116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Communication between processes</a:t>
            </a:r>
          </a:p>
          <a:p>
            <a:r>
              <a:rPr lang="en-US" dirty="0">
                <a:solidFill>
                  <a:srgbClr val="7F7F7F"/>
                </a:solidFill>
              </a:rPr>
              <a:t>Provide common end-to-end services for app layer [optional]</a:t>
            </a:r>
          </a:p>
          <a:p>
            <a:r>
              <a:rPr lang="en-US" dirty="0">
                <a:solidFill>
                  <a:srgbClr val="7F7F7F"/>
                </a:solidFill>
              </a:rPr>
              <a:t>TCP and UDP are the common transport protocols</a:t>
            </a:r>
          </a:p>
          <a:p>
            <a:r>
              <a:rPr lang="en-US" dirty="0">
                <a:solidFill>
                  <a:srgbClr val="7F7F7F"/>
                </a:solidFill>
              </a:rPr>
              <a:t>UDP is a minimalist, no-frills transport protocol</a:t>
            </a:r>
          </a:p>
          <a:p>
            <a:r>
              <a:rPr lang="en-US" dirty="0"/>
              <a:t>TCP is the </a:t>
            </a:r>
            <a:r>
              <a:rPr lang="en-US" i="1" dirty="0" err="1"/>
              <a:t>totus</a:t>
            </a:r>
            <a:r>
              <a:rPr lang="en-US" i="1" dirty="0"/>
              <a:t> </a:t>
            </a:r>
            <a:r>
              <a:rPr lang="en-US" i="1" dirty="0" err="1"/>
              <a:t>porcus</a:t>
            </a:r>
            <a:r>
              <a:rPr lang="en-US" i="1" dirty="0"/>
              <a:t> </a:t>
            </a:r>
            <a:r>
              <a:rPr lang="en-US" dirty="0"/>
              <a:t>protocol</a:t>
            </a:r>
          </a:p>
          <a:p>
            <a:pPr lvl="1"/>
            <a:r>
              <a:rPr lang="en-US" dirty="0"/>
              <a:t>offers apps a reliable, in-order, byte-stream abstraction</a:t>
            </a:r>
          </a:p>
          <a:p>
            <a:pPr lvl="1"/>
            <a:r>
              <a:rPr lang="en-US" dirty="0"/>
              <a:t>with congestion control </a:t>
            </a:r>
          </a:p>
          <a:p>
            <a:pPr lvl="1"/>
            <a:r>
              <a:rPr lang="en-US" dirty="0"/>
              <a:t>but </a:t>
            </a:r>
            <a:r>
              <a:rPr lang="en-US" b="1" dirty="0"/>
              <a:t>no</a:t>
            </a:r>
            <a:r>
              <a:rPr lang="en-US" dirty="0"/>
              <a:t> performance (delay, bandwidth, ...) guarantees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13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18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534400" cy="1173162"/>
          </a:xfrm>
        </p:spPr>
        <p:txBody>
          <a:bodyPr/>
          <a:lstStyle/>
          <a:p>
            <a:pPr algn="ctr"/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Sliding Window at Receiver</a:t>
            </a: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3006725" y="1905000"/>
            <a:ext cx="2879725" cy="768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257550" y="2057400"/>
            <a:ext cx="242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Receiving process</a:t>
            </a: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>
            <a:off x="2735263" y="3151187"/>
            <a:ext cx="35337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2890838" y="3733800"/>
            <a:ext cx="614362" cy="4603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3505200" y="3733800"/>
            <a:ext cx="1304925" cy="4603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4772025" y="3733800"/>
            <a:ext cx="346075" cy="460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5462588" y="3733800"/>
            <a:ext cx="557212" cy="46037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3505200" y="2667000"/>
            <a:ext cx="1066800" cy="1066800"/>
          </a:xfrm>
          <a:custGeom>
            <a:avLst/>
            <a:gdLst>
              <a:gd name="T0" fmla="*/ 0 w 871"/>
              <a:gd name="T1" fmla="*/ 2147483647 h 556"/>
              <a:gd name="T2" fmla="*/ 2147483647 w 871"/>
              <a:gd name="T3" fmla="*/ 2147483647 h 556"/>
              <a:gd name="T4" fmla="*/ 2147483647 w 871"/>
              <a:gd name="T5" fmla="*/ 0 h 556"/>
              <a:gd name="T6" fmla="*/ 0 60000 65536"/>
              <a:gd name="T7" fmla="*/ 0 60000 65536"/>
              <a:gd name="T8" fmla="*/ 0 60000 65536"/>
              <a:gd name="T9" fmla="*/ 0 w 871"/>
              <a:gd name="T10" fmla="*/ 0 h 556"/>
              <a:gd name="T11" fmla="*/ 871 w 871"/>
              <a:gd name="T12" fmla="*/ 556 h 5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71" h="556">
                <a:moveTo>
                  <a:pt x="0" y="556"/>
                </a:moveTo>
                <a:cubicBezTo>
                  <a:pt x="278" y="421"/>
                  <a:pt x="556" y="286"/>
                  <a:pt x="701" y="193"/>
                </a:cubicBezTo>
                <a:cubicBezTo>
                  <a:pt x="846" y="100"/>
                  <a:pt x="858" y="50"/>
                  <a:pt x="871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4772025" y="4227512"/>
            <a:ext cx="0" cy="5381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2582972" y="4764087"/>
            <a:ext cx="265567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Next byte needed</a:t>
            </a:r>
            <a:br>
              <a:rPr lang="en-US" b="0" dirty="0">
                <a:latin typeface="Helvetica" charset="0"/>
              </a:rPr>
            </a:br>
            <a:r>
              <a:rPr lang="en-US" b="0" dirty="0">
                <a:latin typeface="Helvetica" charset="0"/>
              </a:rPr>
              <a:t>(1</a:t>
            </a:r>
            <a:r>
              <a:rPr lang="en-US" b="0" baseline="30000" dirty="0">
                <a:latin typeface="Helvetica" charset="0"/>
              </a:rPr>
              <a:t>st</a:t>
            </a:r>
            <a:r>
              <a:rPr lang="en-US" b="0" dirty="0">
                <a:latin typeface="Helvetica" charset="0"/>
              </a:rPr>
              <a:t> byte not received)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1905000" y="3124200"/>
            <a:ext cx="18100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read</a:t>
            </a: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5118100" y="3733800"/>
            <a:ext cx="346075" cy="4603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V="1">
            <a:off x="5410200" y="4265611"/>
            <a:ext cx="33338" cy="1525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648455" y="5772090"/>
            <a:ext cx="22661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received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24175" y="5662612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986374" y="3257490"/>
            <a:ext cx="18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latin typeface="+mn-lt"/>
              </a:rPr>
              <a:t>Buffer size (B)</a:t>
            </a:r>
          </a:p>
        </p:txBody>
      </p:sp>
      <p:cxnSp>
        <p:nvCxnSpPr>
          <p:cNvPr id="53" name="Straight Arrow Connector 52"/>
          <p:cNvCxnSpPr/>
          <p:nvPr/>
        </p:nvCxnSpPr>
        <p:spPr bwMode="auto">
          <a:xfrm>
            <a:off x="3505200" y="3657600"/>
            <a:ext cx="25146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5334000" y="3429000"/>
            <a:ext cx="838200" cy="990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Oval Callout 12"/>
          <p:cNvSpPr/>
          <p:nvPr/>
        </p:nvSpPr>
        <p:spPr bwMode="auto">
          <a:xfrm>
            <a:off x="1905000" y="1751013"/>
            <a:ext cx="6019800" cy="1143000"/>
          </a:xfrm>
          <a:prstGeom prst="wedgeEllipseCallout">
            <a:avLst>
              <a:gd name="adj1" fmla="val 12084"/>
              <a:gd name="adj2" fmla="val 106232"/>
            </a:avLst>
          </a:prstGeom>
          <a:solidFill>
            <a:srgbClr val="F3F3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+mn-lt"/>
              </a:rPr>
              <a:t>W= B - (</a:t>
            </a:r>
            <a:r>
              <a:rPr lang="en-US" sz="1800" b="0" dirty="0" err="1">
                <a:latin typeface="+mn-lt"/>
              </a:rPr>
              <a:t>LastByteReceived</a:t>
            </a:r>
            <a:r>
              <a:rPr lang="en-US" sz="1800" b="0" dirty="0">
                <a:latin typeface="+mn-lt"/>
              </a:rPr>
              <a:t> - </a:t>
            </a:r>
            <a:r>
              <a:rPr lang="en-US" sz="1800" b="0" dirty="0" err="1">
                <a:latin typeface="+mn-lt"/>
              </a:rPr>
              <a:t>LastByteRead</a:t>
            </a:r>
            <a:r>
              <a:rPr lang="en-US" sz="1800" b="0" dirty="0">
                <a:latin typeface="+mn-lt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482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Sliding Window at Sender (so far)</a:t>
            </a:r>
          </a:p>
        </p:txBody>
      </p:sp>
      <p:sp>
        <p:nvSpPr>
          <p:cNvPr id="307204" name="Oval 4"/>
          <p:cNvSpPr>
            <a:spLocks noChangeArrowheads="1"/>
          </p:cNvSpPr>
          <p:nvPr/>
        </p:nvSpPr>
        <p:spPr bwMode="auto">
          <a:xfrm>
            <a:off x="2709863" y="2057400"/>
            <a:ext cx="2879725" cy="76835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3057525" y="2211387"/>
            <a:ext cx="2230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Sending process</a:t>
            </a:r>
          </a:p>
        </p:txBody>
      </p:sp>
      <p:sp>
        <p:nvSpPr>
          <p:cNvPr id="307208" name="Line 8"/>
          <p:cNvSpPr>
            <a:spLocks noChangeShapeType="1"/>
          </p:cNvSpPr>
          <p:nvPr/>
        </p:nvSpPr>
        <p:spPr bwMode="auto">
          <a:xfrm>
            <a:off x="2247900" y="3030537"/>
            <a:ext cx="3533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10" name="Rectangle 10"/>
          <p:cNvSpPr>
            <a:spLocks noChangeArrowheads="1"/>
          </p:cNvSpPr>
          <p:nvPr/>
        </p:nvSpPr>
        <p:spPr bwMode="auto">
          <a:xfrm>
            <a:off x="2401888" y="3748087"/>
            <a:ext cx="958850" cy="4603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2" name="Rectangle 12"/>
          <p:cNvSpPr>
            <a:spLocks noChangeArrowheads="1"/>
          </p:cNvSpPr>
          <p:nvPr/>
        </p:nvSpPr>
        <p:spPr bwMode="auto">
          <a:xfrm>
            <a:off x="4322763" y="3748087"/>
            <a:ext cx="958850" cy="46037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1" name="Rectangle 11"/>
          <p:cNvSpPr>
            <a:spLocks noChangeArrowheads="1"/>
          </p:cNvSpPr>
          <p:nvPr/>
        </p:nvSpPr>
        <p:spPr bwMode="auto">
          <a:xfrm>
            <a:off x="3352800" y="3748087"/>
            <a:ext cx="1905000" cy="460375"/>
          </a:xfrm>
          <a:prstGeom prst="rect">
            <a:avLst/>
          </a:prstGeom>
          <a:solidFill>
            <a:srgbClr val="99CCFF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13" name="Rectangle 13"/>
          <p:cNvSpPr>
            <a:spLocks noChangeArrowheads="1"/>
          </p:cNvSpPr>
          <p:nvPr/>
        </p:nvSpPr>
        <p:spPr bwMode="auto">
          <a:xfrm>
            <a:off x="5281613" y="3748087"/>
            <a:ext cx="614362" cy="46037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0" name="Freeform 14"/>
          <p:cNvSpPr>
            <a:spLocks/>
          </p:cNvSpPr>
          <p:nvPr/>
        </p:nvSpPr>
        <p:spPr bwMode="auto">
          <a:xfrm>
            <a:off x="4014788" y="2825750"/>
            <a:ext cx="1243012" cy="908050"/>
          </a:xfrm>
          <a:custGeom>
            <a:avLst/>
            <a:gdLst>
              <a:gd name="T0" fmla="*/ 0 w 799"/>
              <a:gd name="T1" fmla="*/ 0 h 460"/>
              <a:gd name="T2" fmla="*/ 2147483647 w 799"/>
              <a:gd name="T3" fmla="*/ 2147483647 h 460"/>
              <a:gd name="T4" fmla="*/ 2147483647 w 799"/>
              <a:gd name="T5" fmla="*/ 2147483647 h 460"/>
              <a:gd name="T6" fmla="*/ 0 60000 65536"/>
              <a:gd name="T7" fmla="*/ 0 60000 65536"/>
              <a:gd name="T8" fmla="*/ 0 60000 65536"/>
              <a:gd name="T9" fmla="*/ 0 w 799"/>
              <a:gd name="T10" fmla="*/ 0 h 460"/>
              <a:gd name="T11" fmla="*/ 799 w 799"/>
              <a:gd name="T12" fmla="*/ 460 h 4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9" h="460">
                <a:moveTo>
                  <a:pt x="0" y="0"/>
                </a:moveTo>
                <a:cubicBezTo>
                  <a:pt x="127" y="22"/>
                  <a:pt x="254" y="44"/>
                  <a:pt x="387" y="121"/>
                </a:cubicBezTo>
                <a:cubicBezTo>
                  <a:pt x="520" y="198"/>
                  <a:pt x="659" y="329"/>
                  <a:pt x="799" y="46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1" name="Line 15"/>
          <p:cNvSpPr>
            <a:spLocks noChangeShapeType="1"/>
          </p:cNvSpPr>
          <p:nvPr/>
        </p:nvSpPr>
        <p:spPr bwMode="auto">
          <a:xfrm flipV="1">
            <a:off x="3362325" y="4324350"/>
            <a:ext cx="0" cy="538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2" name="Line 16"/>
          <p:cNvSpPr>
            <a:spLocks noChangeShapeType="1"/>
          </p:cNvSpPr>
          <p:nvPr/>
        </p:nvSpPr>
        <p:spPr bwMode="auto">
          <a:xfrm flipH="1" flipV="1">
            <a:off x="5257800" y="4219575"/>
            <a:ext cx="0" cy="1190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1313" name="Text Box 17"/>
          <p:cNvSpPr txBox="1">
            <a:spLocks noChangeArrowheads="1"/>
          </p:cNvSpPr>
          <p:nvPr/>
        </p:nvSpPr>
        <p:spPr bwMode="auto">
          <a:xfrm>
            <a:off x="1961248" y="4824412"/>
            <a:ext cx="24084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First </a:t>
            </a:r>
            <a:r>
              <a:rPr lang="en-US" b="0" dirty="0" err="1">
                <a:latin typeface="Helvetica" charset="0"/>
              </a:rPr>
              <a:t>unACKed</a:t>
            </a:r>
            <a:r>
              <a:rPr lang="en-US" b="0" dirty="0">
                <a:latin typeface="Helvetica" charset="0"/>
              </a:rPr>
              <a:t> byte</a:t>
            </a:r>
          </a:p>
        </p:txBody>
      </p:sp>
      <p:sp>
        <p:nvSpPr>
          <p:cNvPr id="951314" name="Text Box 18"/>
          <p:cNvSpPr txBox="1">
            <a:spLocks noChangeArrowheads="1"/>
          </p:cNvSpPr>
          <p:nvPr/>
        </p:nvSpPr>
        <p:spPr bwMode="auto">
          <a:xfrm>
            <a:off x="4641784" y="5334000"/>
            <a:ext cx="12256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</a:t>
            </a:r>
            <a:br>
              <a:rPr lang="en-US" b="0" dirty="0">
                <a:latin typeface="Helvetica" charset="0"/>
              </a:rPr>
            </a:br>
            <a:r>
              <a:rPr lang="en-US" b="0" dirty="0">
                <a:latin typeface="Helvetica" charset="0"/>
              </a:rPr>
              <a:t>can send</a:t>
            </a:r>
          </a:p>
        </p:txBody>
      </p:sp>
      <p:sp>
        <p:nvSpPr>
          <p:cNvPr id="307219" name="Text Box 19"/>
          <p:cNvSpPr txBox="1">
            <a:spLocks noChangeArrowheads="1"/>
          </p:cNvSpPr>
          <p:nvPr/>
        </p:nvSpPr>
        <p:spPr bwMode="auto">
          <a:xfrm>
            <a:off x="2057400" y="2979737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>
                <a:latin typeface="Helvetica" charset="0"/>
              </a:rPr>
              <a:t>TCP</a:t>
            </a:r>
          </a:p>
        </p:txBody>
      </p:sp>
      <p:sp>
        <p:nvSpPr>
          <p:cNvPr id="951324" name="Text Box 28"/>
          <p:cNvSpPr txBox="1">
            <a:spLocks noChangeArrowheads="1"/>
          </p:cNvSpPr>
          <p:nvPr/>
        </p:nvSpPr>
        <p:spPr bwMode="auto">
          <a:xfrm>
            <a:off x="5257800" y="3505200"/>
            <a:ext cx="20521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Helvetica" charset="0"/>
              </a:rPr>
              <a:t>Last byte written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1400" y="318129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latin typeface="+mn-lt"/>
              </a:rPr>
              <a:t>W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352800" y="3581400"/>
            <a:ext cx="9906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298950" y="3733800"/>
            <a:ext cx="958850" cy="46037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12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996 0 " pathEditMode="relative" ptsTypes="AA">
                                      <p:cBhvr>
                                        <p:cTn id="8" dur="2000" fill="hold"/>
                                        <p:tgtEl>
                                          <p:spTgt spid="951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996 0 " pathEditMode="relative" ptsTypes="AA">
                                      <p:cBhvr>
                                        <p:cTn id="10" dur="2000" fill="hold"/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312" grpId="0" animBg="1"/>
      <p:bldP spid="951314" grpId="0"/>
      <p:bldP spid="6" grpId="0"/>
      <p:bldP spid="2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Sliding Window w/ Flow Control</a:t>
            </a:r>
          </a:p>
        </p:txBody>
      </p:sp>
      <p:sp>
        <p:nvSpPr>
          <p:cNvPr id="95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</a:rPr>
              <a:t>Sender: window 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advances</a:t>
            </a:r>
            <a:r>
              <a:rPr lang="en-US" dirty="0">
                <a:latin typeface="Arial" charset="0"/>
              </a:rPr>
              <a:t> when new data </a:t>
            </a:r>
            <a:r>
              <a:rPr lang="en-US" dirty="0" err="1">
                <a:latin typeface="Arial" charset="0"/>
              </a:rPr>
              <a:t>ack’</a:t>
            </a:r>
            <a:r>
              <a:rPr lang="en-US" altLang="ja-JP" dirty="0" err="1">
                <a:latin typeface="Arial" charset="0"/>
              </a:rPr>
              <a:t>d</a:t>
            </a:r>
            <a:endParaRPr lang="en-US" altLang="ja-JP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</a:rPr>
              <a:t>Receiver: window advances as receiving process 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consumes</a:t>
            </a:r>
            <a:r>
              <a:rPr lang="en-US" dirty="0">
                <a:latin typeface="Arial" charset="0"/>
              </a:rPr>
              <a:t> data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</a:rPr>
              <a:t>Receiver 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advertises</a:t>
            </a:r>
            <a:r>
              <a:rPr lang="en-US" dirty="0">
                <a:latin typeface="Arial" charset="0"/>
              </a:rPr>
              <a:t> to the sender where the receiver window currently ends (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 err="1">
                <a:latin typeface="Arial" charset="0"/>
              </a:rPr>
              <a:t>righthand</a:t>
            </a:r>
            <a:r>
              <a:rPr lang="en-US" altLang="ja-JP" dirty="0">
                <a:latin typeface="Arial" charset="0"/>
              </a:rPr>
              <a:t> edge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>
                <a:latin typeface="Arial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Sender agrees not to exceed this amount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57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395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Advertised Window Limits Rate</a:t>
            </a:r>
          </a:p>
        </p:txBody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Sender can send no faster than W/RTT bytes/sec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Receiver only advertises more space when it has consumed old arriving data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In original TCP design, that was the </a:t>
            </a:r>
            <a:r>
              <a:rPr lang="en-US" b="1" dirty="0">
                <a:solidFill>
                  <a:srgbClr val="0000FF"/>
                </a:solidFill>
                <a:latin typeface="Arial" charset="0"/>
                <a:cs typeface="Arial" charset="0"/>
              </a:rPr>
              <a:t>sole</a:t>
            </a:r>
            <a:r>
              <a:rPr lang="en-US" dirty="0">
                <a:latin typeface="Arial" charset="0"/>
                <a:cs typeface="Arial" charset="0"/>
              </a:rPr>
              <a:t> protocol mechanism controlling sender</a:t>
            </a:r>
            <a:r>
              <a:rPr lang="ja-JP" altLang="en-US" dirty="0">
                <a:latin typeface="Arial" charset="0"/>
                <a:cs typeface="Arial" charset="0"/>
              </a:rPr>
              <a:t>’</a:t>
            </a:r>
            <a:r>
              <a:rPr lang="en-US" dirty="0">
                <a:latin typeface="Arial" charset="0"/>
                <a:cs typeface="Arial" charset="0"/>
              </a:rPr>
              <a:t>s rate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What’s missing?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13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1059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19263"/>
            <a:ext cx="8229600" cy="4411662"/>
          </a:xfrm>
        </p:spPr>
        <p:txBody>
          <a:bodyPr/>
          <a:lstStyle/>
          <a:p>
            <a:r>
              <a:rPr lang="en-US" dirty="0"/>
              <a:t>The concepts underlying TCP are simple </a:t>
            </a:r>
          </a:p>
          <a:p>
            <a:pPr lvl="1"/>
            <a:r>
              <a:rPr lang="en-US" dirty="0"/>
              <a:t>acknowledgments (feedback)</a:t>
            </a:r>
          </a:p>
          <a:p>
            <a:pPr lvl="1"/>
            <a:r>
              <a:rPr lang="en-US" dirty="0"/>
              <a:t>timers</a:t>
            </a:r>
          </a:p>
          <a:p>
            <a:pPr lvl="1"/>
            <a:r>
              <a:rPr lang="en-US" dirty="0"/>
              <a:t>sliding windows </a:t>
            </a:r>
          </a:p>
          <a:p>
            <a:pPr lvl="1"/>
            <a:r>
              <a:rPr lang="en-US" dirty="0"/>
              <a:t>buffer management</a:t>
            </a:r>
          </a:p>
          <a:p>
            <a:pPr lvl="1"/>
            <a:r>
              <a:rPr lang="en-US" dirty="0"/>
              <a:t>sequence numbers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655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Sizing Windows for </a:t>
            </a:r>
            <a:br>
              <a:rPr lang="en-US" dirty="0"/>
            </a:br>
            <a:r>
              <a:rPr lang="en-US" dirty="0"/>
              <a:t>Congestion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problems?</a:t>
            </a:r>
          </a:p>
          <a:p>
            <a:r>
              <a:rPr lang="en-US" dirty="0"/>
              <a:t>How might we address them?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787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  <a:p>
            <a:pPr lvl="1"/>
            <a:r>
              <a:rPr lang="en-US" dirty="0"/>
              <a:t>ARQ windowing, set-up, tear-down</a:t>
            </a:r>
          </a:p>
          <a:p>
            <a:r>
              <a:rPr lang="en-US" dirty="0"/>
              <a:t>Flow Control in TCP</a:t>
            </a:r>
          </a:p>
          <a:p>
            <a:r>
              <a:rPr lang="en-US" dirty="0"/>
              <a:t>Congestion Control in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225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tx2"/>
              </a:buClr>
              <a:buNone/>
            </a:pPr>
            <a:r>
              <a:rPr lang="en-US" b="1" dirty="0">
                <a:solidFill>
                  <a:srgbClr val="000090"/>
                </a:solidFill>
                <a:latin typeface="Arial" charset="0"/>
              </a:rPr>
              <a:t>We have seen: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solidFill>
                  <a:srgbClr val="FF0000"/>
                </a:solidFill>
                <a:latin typeface="Arial" charset="0"/>
              </a:rPr>
              <a:t>Flow control</a:t>
            </a:r>
            <a:r>
              <a:rPr lang="en-US" dirty="0">
                <a:latin typeface="Arial" charset="0"/>
              </a:rPr>
              <a:t>: adjusting the sending rate to keep from overwhelming a</a:t>
            </a:r>
            <a:r>
              <a:rPr lang="en-US" i="1" dirty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slow </a:t>
            </a:r>
            <a:r>
              <a:rPr lang="en-US" i="1" dirty="0">
                <a:latin typeface="Arial" charset="0"/>
              </a:rPr>
              <a:t>receiver</a:t>
            </a:r>
          </a:p>
          <a:p>
            <a:pPr>
              <a:buClr>
                <a:schemeClr val="tx2"/>
              </a:buClr>
            </a:pPr>
            <a:endParaRPr lang="en-US" dirty="0">
              <a:solidFill>
                <a:srgbClr val="0000FF"/>
              </a:solidFill>
              <a:latin typeface="Arial" charset="0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b="1" dirty="0">
                <a:solidFill>
                  <a:srgbClr val="000090"/>
                </a:solidFill>
                <a:latin typeface="Arial" charset="0"/>
              </a:rPr>
              <a:t>Now lets attend…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solidFill>
                  <a:srgbClr val="FF0000"/>
                </a:solidFill>
                <a:latin typeface="Arial" charset="0"/>
              </a:rPr>
              <a:t>Congestion control</a:t>
            </a:r>
            <a:r>
              <a:rPr lang="en-US" dirty="0">
                <a:latin typeface="Arial" charset="0"/>
              </a:rPr>
              <a:t>: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adjusting the sending rate to keep from overloading the</a:t>
            </a:r>
            <a:r>
              <a:rPr lang="en-US" dirty="0">
                <a:latin typeface="Arial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Arial" charset="0"/>
              </a:rPr>
              <a:t>network</a:t>
            </a:r>
            <a:br>
              <a:rPr lang="en-US" i="1" dirty="0">
                <a:solidFill>
                  <a:srgbClr val="FF0000"/>
                </a:solidFill>
                <a:latin typeface="Arial" charset="0"/>
              </a:rPr>
            </a:br>
            <a:endParaRPr lang="en-US" i="1" dirty="0">
              <a:solidFill>
                <a:srgbClr val="FF0000"/>
              </a:solidFill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96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155" grpId="0" build="p" bldLvl="2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6562"/>
            <a:ext cx="8458200" cy="3170238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If two packets arrive at the same time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 router can only transmit one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… and either buffers or drops the other</a:t>
            </a:r>
          </a:p>
          <a:p>
            <a:r>
              <a:rPr lang="en-US" sz="2400" dirty="0">
                <a:latin typeface="Arial" charset="0"/>
              </a:rPr>
              <a:t>If many packets arrive in a short period of time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router cannot keep up with the arriving traffic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… </a:t>
            </a:r>
            <a:r>
              <a: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delays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traffic, and the buffer may eventually </a:t>
            </a:r>
            <a:r>
              <a: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overflow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Internet traffic is </a:t>
            </a:r>
            <a:r>
              <a:rPr lang="en-US" sz="24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bursty</a:t>
            </a:r>
            <a:endParaRPr lang="en-US" sz="24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>
                <a:ea typeface="ＭＳ Ｐゴシック" charset="0"/>
                <a:cs typeface="ＭＳ Ｐゴシック" charset="0"/>
              </a:rPr>
              <a:t>Statistical Multiplexing </a:t>
            </a:r>
            <a:r>
              <a:rPr lang="en-US" sz="3400" dirty="0">
                <a:ea typeface="ＭＳ Ｐゴシック" charset="0"/>
                <a:cs typeface="ＭＳ Ｐゴシック" charset="0"/>
                <a:sym typeface="Wingdings"/>
              </a:rPr>
              <a:t> Congestion</a:t>
            </a:r>
            <a:endParaRPr lang="en-US" sz="34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28800" y="4876800"/>
            <a:ext cx="4249738" cy="1524000"/>
            <a:chOff x="2306638" y="4630738"/>
            <a:chExt cx="4914900" cy="2151062"/>
          </a:xfrm>
        </p:grpSpPr>
        <p:grpSp>
          <p:nvGrpSpPr>
            <p:cNvPr id="62468" name="Group 4"/>
            <p:cNvGrpSpPr>
              <a:grpSpLocks/>
            </p:cNvGrpSpPr>
            <p:nvPr/>
          </p:nvGrpSpPr>
          <p:grpSpPr bwMode="auto">
            <a:xfrm>
              <a:off x="3881438" y="5130800"/>
              <a:ext cx="1735137" cy="1193800"/>
              <a:chOff x="10808" y="10250"/>
              <a:chExt cx="1018" cy="403"/>
            </a:xfrm>
          </p:grpSpPr>
          <p:sp>
            <p:nvSpPr>
              <p:cNvPr id="62473" name="Rectangle 5"/>
              <p:cNvSpPr>
                <a:spLocks noChangeArrowheads="1"/>
              </p:cNvSpPr>
              <p:nvPr/>
            </p:nvSpPr>
            <p:spPr bwMode="auto">
              <a:xfrm>
                <a:off x="10832" y="10250"/>
                <a:ext cx="994" cy="403"/>
              </a:xfrm>
              <a:prstGeom prst="rect">
                <a:avLst/>
              </a:prstGeom>
              <a:gradFill rotWithShape="1"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4" name="Freeform 6"/>
              <p:cNvSpPr>
                <a:spLocks/>
              </p:cNvSpPr>
              <p:nvPr/>
            </p:nvSpPr>
            <p:spPr bwMode="auto">
              <a:xfrm>
                <a:off x="11198" y="10272"/>
                <a:ext cx="610" cy="374"/>
              </a:xfrm>
              <a:custGeom>
                <a:avLst/>
                <a:gdLst>
                  <a:gd name="T0" fmla="*/ 0 w 855"/>
                  <a:gd name="T1" fmla="*/ 0 h 390"/>
                  <a:gd name="T2" fmla="*/ 158 w 855"/>
                  <a:gd name="T3" fmla="*/ 0 h 390"/>
                  <a:gd name="T4" fmla="*/ 158 w 855"/>
                  <a:gd name="T5" fmla="*/ 316 h 390"/>
                  <a:gd name="T6" fmla="*/ 8 w 855"/>
                  <a:gd name="T7" fmla="*/ 316 h 39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5"/>
                  <a:gd name="T13" fmla="*/ 0 h 390"/>
                  <a:gd name="T14" fmla="*/ 855 w 855"/>
                  <a:gd name="T15" fmla="*/ 390 h 39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5" h="390">
                    <a:moveTo>
                      <a:pt x="0" y="0"/>
                    </a:moveTo>
                    <a:lnTo>
                      <a:pt x="855" y="0"/>
                    </a:lnTo>
                    <a:lnTo>
                      <a:pt x="855" y="390"/>
                    </a:lnTo>
                    <a:lnTo>
                      <a:pt x="45" y="39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5" name="Line 7"/>
              <p:cNvSpPr>
                <a:spLocks noChangeShapeType="1"/>
              </p:cNvSpPr>
              <p:nvPr/>
            </p:nvSpPr>
            <p:spPr bwMode="auto">
              <a:xfrm>
                <a:off x="10808" y="10272"/>
                <a:ext cx="3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6" name="Line 8"/>
              <p:cNvSpPr>
                <a:spLocks noChangeShapeType="1"/>
              </p:cNvSpPr>
              <p:nvPr/>
            </p:nvSpPr>
            <p:spPr bwMode="auto">
              <a:xfrm>
                <a:off x="10830" y="10646"/>
                <a:ext cx="387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7" name="Line 9"/>
              <p:cNvSpPr>
                <a:spLocks noChangeShapeType="1"/>
              </p:cNvSpPr>
              <p:nvPr/>
            </p:nvSpPr>
            <p:spPr bwMode="auto">
              <a:xfrm>
                <a:off x="11744" y="10329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8" name="Line 10"/>
              <p:cNvSpPr>
                <a:spLocks noChangeShapeType="1"/>
              </p:cNvSpPr>
              <p:nvPr/>
            </p:nvSpPr>
            <p:spPr bwMode="auto">
              <a:xfrm>
                <a:off x="11679" y="10329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9" name="Line 11"/>
              <p:cNvSpPr>
                <a:spLocks noChangeShapeType="1"/>
              </p:cNvSpPr>
              <p:nvPr/>
            </p:nvSpPr>
            <p:spPr bwMode="auto">
              <a:xfrm>
                <a:off x="11614" y="10329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0" name="Line 12"/>
              <p:cNvSpPr>
                <a:spLocks noChangeShapeType="1"/>
              </p:cNvSpPr>
              <p:nvPr/>
            </p:nvSpPr>
            <p:spPr bwMode="auto">
              <a:xfrm>
                <a:off x="11549" y="10322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1" name="Line 13"/>
              <p:cNvSpPr>
                <a:spLocks noChangeShapeType="1"/>
              </p:cNvSpPr>
              <p:nvPr/>
            </p:nvSpPr>
            <p:spPr bwMode="auto">
              <a:xfrm>
                <a:off x="11484" y="10322"/>
                <a:ext cx="2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2" name="Line 14"/>
              <p:cNvSpPr>
                <a:spLocks noChangeShapeType="1"/>
              </p:cNvSpPr>
              <p:nvPr/>
            </p:nvSpPr>
            <p:spPr bwMode="auto">
              <a:xfrm>
                <a:off x="11418" y="10322"/>
                <a:ext cx="3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3" name="Line 15"/>
              <p:cNvSpPr>
                <a:spLocks noChangeShapeType="1"/>
              </p:cNvSpPr>
              <p:nvPr/>
            </p:nvSpPr>
            <p:spPr bwMode="auto">
              <a:xfrm>
                <a:off x="10909" y="10452"/>
                <a:ext cx="417" cy="0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69" name="Freeform 16"/>
            <p:cNvSpPr>
              <a:spLocks/>
            </p:cNvSpPr>
            <p:nvPr/>
          </p:nvSpPr>
          <p:spPr bwMode="auto">
            <a:xfrm>
              <a:off x="2344738" y="4630738"/>
              <a:ext cx="1574800" cy="844550"/>
            </a:xfrm>
            <a:custGeom>
              <a:avLst/>
              <a:gdLst>
                <a:gd name="T0" fmla="*/ 0 w 992"/>
                <a:gd name="T1" fmla="*/ 0 h 532"/>
                <a:gd name="T2" fmla="*/ 2147483647 w 992"/>
                <a:gd name="T3" fmla="*/ 2147483647 h 532"/>
                <a:gd name="T4" fmla="*/ 2147483647 w 992"/>
                <a:gd name="T5" fmla="*/ 2147483647 h 532"/>
                <a:gd name="T6" fmla="*/ 0 60000 65536"/>
                <a:gd name="T7" fmla="*/ 0 60000 65536"/>
                <a:gd name="T8" fmla="*/ 0 60000 65536"/>
                <a:gd name="T9" fmla="*/ 0 w 992"/>
                <a:gd name="T10" fmla="*/ 0 h 532"/>
                <a:gd name="T11" fmla="*/ 992 w 992"/>
                <a:gd name="T12" fmla="*/ 532 h 5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92" h="532">
                  <a:moveTo>
                    <a:pt x="0" y="0"/>
                  </a:moveTo>
                  <a:cubicBezTo>
                    <a:pt x="123" y="173"/>
                    <a:pt x="246" y="346"/>
                    <a:pt x="411" y="435"/>
                  </a:cubicBezTo>
                  <a:cubicBezTo>
                    <a:pt x="576" y="524"/>
                    <a:pt x="784" y="528"/>
                    <a:pt x="992" y="532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0" name="Freeform 17"/>
            <p:cNvSpPr>
              <a:spLocks/>
            </p:cNvSpPr>
            <p:nvPr/>
          </p:nvSpPr>
          <p:spPr bwMode="auto">
            <a:xfrm flipV="1">
              <a:off x="2344738" y="5937250"/>
              <a:ext cx="1574800" cy="844550"/>
            </a:xfrm>
            <a:custGeom>
              <a:avLst/>
              <a:gdLst>
                <a:gd name="T0" fmla="*/ 0 w 992"/>
                <a:gd name="T1" fmla="*/ 0 h 532"/>
                <a:gd name="T2" fmla="*/ 2147483647 w 992"/>
                <a:gd name="T3" fmla="*/ 2147483647 h 532"/>
                <a:gd name="T4" fmla="*/ 2147483647 w 992"/>
                <a:gd name="T5" fmla="*/ 2147483647 h 532"/>
                <a:gd name="T6" fmla="*/ 0 60000 65536"/>
                <a:gd name="T7" fmla="*/ 0 60000 65536"/>
                <a:gd name="T8" fmla="*/ 0 60000 65536"/>
                <a:gd name="T9" fmla="*/ 0 w 992"/>
                <a:gd name="T10" fmla="*/ 0 h 532"/>
                <a:gd name="T11" fmla="*/ 992 w 992"/>
                <a:gd name="T12" fmla="*/ 532 h 5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92" h="532">
                  <a:moveTo>
                    <a:pt x="0" y="0"/>
                  </a:moveTo>
                  <a:cubicBezTo>
                    <a:pt x="123" y="173"/>
                    <a:pt x="246" y="346"/>
                    <a:pt x="411" y="435"/>
                  </a:cubicBezTo>
                  <a:cubicBezTo>
                    <a:pt x="576" y="524"/>
                    <a:pt x="784" y="528"/>
                    <a:pt x="992" y="532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1" name="Line 18"/>
            <p:cNvSpPr>
              <a:spLocks noChangeShapeType="1"/>
            </p:cNvSpPr>
            <p:nvPr/>
          </p:nvSpPr>
          <p:spPr bwMode="auto">
            <a:xfrm>
              <a:off x="2306638" y="5707063"/>
              <a:ext cx="16129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2" name="Line 19"/>
            <p:cNvSpPr>
              <a:spLocks noChangeShapeType="1"/>
            </p:cNvSpPr>
            <p:nvPr/>
          </p:nvSpPr>
          <p:spPr bwMode="auto">
            <a:xfrm>
              <a:off x="5608638" y="5707063"/>
              <a:ext cx="1612900" cy="0"/>
            </a:xfrm>
            <a:prstGeom prst="line">
              <a:avLst/>
            </a:prstGeom>
            <a:noFill/>
            <a:ln w="63500">
              <a:solidFill>
                <a:srgbClr val="FF33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58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Congestion is undesirable</a:t>
            </a:r>
          </a:p>
        </p:txBody>
      </p:sp>
      <p:sp>
        <p:nvSpPr>
          <p:cNvPr id="64515" name="Freeform 3"/>
          <p:cNvSpPr>
            <a:spLocks/>
          </p:cNvSpPr>
          <p:nvPr/>
        </p:nvSpPr>
        <p:spPr bwMode="auto">
          <a:xfrm>
            <a:off x="949325" y="3414713"/>
            <a:ext cx="2687638" cy="1516062"/>
          </a:xfrm>
          <a:custGeom>
            <a:avLst/>
            <a:gdLst>
              <a:gd name="T0" fmla="*/ 0 w 2016"/>
              <a:gd name="T1" fmla="*/ 0 h 1344"/>
              <a:gd name="T2" fmla="*/ 0 w 2016"/>
              <a:gd name="T3" fmla="*/ 2147483647 h 1344"/>
              <a:gd name="T4" fmla="*/ 2147483647 w 2016"/>
              <a:gd name="T5" fmla="*/ 2147483647 h 1344"/>
              <a:gd name="T6" fmla="*/ 0 60000 65536"/>
              <a:gd name="T7" fmla="*/ 0 60000 65536"/>
              <a:gd name="T8" fmla="*/ 0 60000 65536"/>
              <a:gd name="T9" fmla="*/ 0 w 2016"/>
              <a:gd name="T10" fmla="*/ 0 h 1344"/>
              <a:gd name="T11" fmla="*/ 2016 w 2016"/>
              <a:gd name="T12" fmla="*/ 1344 h 1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16" h="1344">
                <a:moveTo>
                  <a:pt x="0" y="0"/>
                </a:moveTo>
                <a:lnTo>
                  <a:pt x="0" y="1344"/>
                </a:lnTo>
                <a:lnTo>
                  <a:pt x="2016" y="134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04800" y="2819400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en-US" sz="1600" b="0" dirty="0">
                <a:latin typeface="Comic Sans MS" charset="0"/>
              </a:rPr>
              <a:t>Average</a:t>
            </a:r>
          </a:p>
          <a:p>
            <a:r>
              <a:rPr lang="en-US" sz="1600" b="0" dirty="0">
                <a:latin typeface="Comic Sans MS" charset="0"/>
              </a:rPr>
              <a:t>Packet delay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2409825" y="4876800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2400" b="0" i="1">
                <a:latin typeface="Times New Roman" charset="0"/>
              </a:rPr>
              <a:t>Load</a:t>
            </a:r>
          </a:p>
        </p:txBody>
      </p:sp>
      <p:sp>
        <p:nvSpPr>
          <p:cNvPr id="64518" name="Freeform 6"/>
          <p:cNvSpPr>
            <a:spLocks/>
          </p:cNvSpPr>
          <p:nvPr/>
        </p:nvSpPr>
        <p:spPr bwMode="auto">
          <a:xfrm>
            <a:off x="949325" y="3414713"/>
            <a:ext cx="2309813" cy="1481137"/>
          </a:xfrm>
          <a:custGeom>
            <a:avLst/>
            <a:gdLst>
              <a:gd name="T0" fmla="*/ 0 w 1455"/>
              <a:gd name="T1" fmla="*/ 2147483647 h 933"/>
              <a:gd name="T2" fmla="*/ 2147483647 w 1455"/>
              <a:gd name="T3" fmla="*/ 2147483647 h 933"/>
              <a:gd name="T4" fmla="*/ 2147483647 w 1455"/>
              <a:gd name="T5" fmla="*/ 2147483647 h 933"/>
              <a:gd name="T6" fmla="*/ 2147483647 w 1455"/>
              <a:gd name="T7" fmla="*/ 2147483647 h 933"/>
              <a:gd name="T8" fmla="*/ 2147483647 w 1455"/>
              <a:gd name="T9" fmla="*/ 2147483647 h 933"/>
              <a:gd name="T10" fmla="*/ 2147483647 w 1455"/>
              <a:gd name="T11" fmla="*/ 0 h 9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55"/>
              <a:gd name="T19" fmla="*/ 0 h 933"/>
              <a:gd name="T20" fmla="*/ 1455 w 1455"/>
              <a:gd name="T21" fmla="*/ 933 h 9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55" h="933">
                <a:moveTo>
                  <a:pt x="0" y="933"/>
                </a:moveTo>
                <a:cubicBezTo>
                  <a:pt x="125" y="928"/>
                  <a:pt x="566" y="919"/>
                  <a:pt x="750" y="903"/>
                </a:cubicBezTo>
                <a:cubicBezTo>
                  <a:pt x="934" y="887"/>
                  <a:pt x="1008" y="876"/>
                  <a:pt x="1105" y="839"/>
                </a:cubicBezTo>
                <a:cubicBezTo>
                  <a:pt x="1202" y="802"/>
                  <a:pt x="1279" y="752"/>
                  <a:pt x="1334" y="682"/>
                </a:cubicBezTo>
                <a:cubicBezTo>
                  <a:pt x="1389" y="612"/>
                  <a:pt x="1415" y="535"/>
                  <a:pt x="1435" y="421"/>
                </a:cubicBezTo>
                <a:cubicBezTo>
                  <a:pt x="1455" y="307"/>
                  <a:pt x="1449" y="87"/>
                  <a:pt x="1453" y="0"/>
                </a:cubicBezTo>
              </a:path>
            </a:pathLst>
          </a:cu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19" name="Line 7"/>
          <p:cNvSpPr>
            <a:spLocks noChangeShapeType="1"/>
          </p:cNvSpPr>
          <p:nvPr/>
        </p:nvSpPr>
        <p:spPr bwMode="auto">
          <a:xfrm>
            <a:off x="3286125" y="3252788"/>
            <a:ext cx="0" cy="2057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0" name="Text Box 8"/>
          <p:cNvSpPr txBox="1">
            <a:spLocks noChangeArrowheads="1"/>
          </p:cNvSpPr>
          <p:nvPr/>
        </p:nvSpPr>
        <p:spPr bwMode="auto">
          <a:xfrm>
            <a:off x="0" y="1752600"/>
            <a:ext cx="8991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3200" b="0" dirty="0">
                <a:latin typeface="+mn-lt"/>
                <a:ea typeface="+mn-ea"/>
                <a:cs typeface="+mn-cs"/>
              </a:rPr>
              <a:t>Typical </a:t>
            </a:r>
            <a:r>
              <a:rPr lang="en-US" sz="3200" b="0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queuing system</a:t>
            </a:r>
            <a:r>
              <a:rPr lang="en-US" sz="3200" b="0" dirty="0">
                <a:latin typeface="+mn-lt"/>
                <a:ea typeface="+mn-ea"/>
                <a:cs typeface="+mn-cs"/>
              </a:rPr>
              <a:t> with </a:t>
            </a:r>
            <a:r>
              <a:rPr lang="en-US" sz="3200" b="0" dirty="0" err="1">
                <a:latin typeface="+mn-lt"/>
                <a:ea typeface="+mn-ea"/>
                <a:cs typeface="+mn-cs"/>
              </a:rPr>
              <a:t>bursty</a:t>
            </a:r>
            <a:r>
              <a:rPr lang="en-US" sz="3200" b="0" dirty="0">
                <a:latin typeface="+mn-lt"/>
                <a:ea typeface="+mn-ea"/>
                <a:cs typeface="+mn-cs"/>
              </a:rPr>
              <a:t> arrivals</a:t>
            </a:r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990600" y="5867400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rgbClr val="CC0000"/>
                </a:solidFill>
                <a:latin typeface="Helvetica" charset="0"/>
              </a:rPr>
              <a:t>Must balance utilization versus delay and loss</a:t>
            </a:r>
          </a:p>
        </p:txBody>
      </p:sp>
      <p:sp>
        <p:nvSpPr>
          <p:cNvPr id="64522" name="Freeform 3"/>
          <p:cNvSpPr>
            <a:spLocks/>
          </p:cNvSpPr>
          <p:nvPr/>
        </p:nvSpPr>
        <p:spPr bwMode="auto">
          <a:xfrm>
            <a:off x="4703763" y="3438525"/>
            <a:ext cx="2687637" cy="1516063"/>
          </a:xfrm>
          <a:custGeom>
            <a:avLst/>
            <a:gdLst>
              <a:gd name="T0" fmla="*/ 0 w 2016"/>
              <a:gd name="T1" fmla="*/ 0 h 1344"/>
              <a:gd name="T2" fmla="*/ 0 w 2016"/>
              <a:gd name="T3" fmla="*/ 2147483647 h 1344"/>
              <a:gd name="T4" fmla="*/ 2147483647 w 2016"/>
              <a:gd name="T5" fmla="*/ 2147483647 h 1344"/>
              <a:gd name="T6" fmla="*/ 0 60000 65536"/>
              <a:gd name="T7" fmla="*/ 0 60000 65536"/>
              <a:gd name="T8" fmla="*/ 0 60000 65536"/>
              <a:gd name="T9" fmla="*/ 0 w 2016"/>
              <a:gd name="T10" fmla="*/ 0 h 1344"/>
              <a:gd name="T11" fmla="*/ 2016 w 2016"/>
              <a:gd name="T12" fmla="*/ 1344 h 1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16" h="1344">
                <a:moveTo>
                  <a:pt x="0" y="0"/>
                </a:moveTo>
                <a:lnTo>
                  <a:pt x="0" y="1344"/>
                </a:lnTo>
                <a:lnTo>
                  <a:pt x="2016" y="134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3" name="Text Box 4"/>
          <p:cNvSpPr txBox="1">
            <a:spLocks noChangeArrowheads="1"/>
          </p:cNvSpPr>
          <p:nvPr/>
        </p:nvSpPr>
        <p:spPr bwMode="auto">
          <a:xfrm>
            <a:off x="4343400" y="2844800"/>
            <a:ext cx="1254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 b="0" dirty="0">
                <a:latin typeface="Comic Sans MS" charset="0"/>
              </a:rPr>
              <a:t>Average</a:t>
            </a:r>
          </a:p>
          <a:p>
            <a:pPr algn="l"/>
            <a:r>
              <a:rPr lang="en-US" sz="1600" b="0" dirty="0">
                <a:latin typeface="Comic Sans MS" charset="0"/>
              </a:rPr>
              <a:t>Packet loss</a:t>
            </a:r>
          </a:p>
        </p:txBody>
      </p:sp>
      <p:sp>
        <p:nvSpPr>
          <p:cNvPr id="64524" name="Text Box 5"/>
          <p:cNvSpPr txBox="1">
            <a:spLocks noChangeArrowheads="1"/>
          </p:cNvSpPr>
          <p:nvPr/>
        </p:nvSpPr>
        <p:spPr bwMode="auto">
          <a:xfrm>
            <a:off x="6164263" y="4900613"/>
            <a:ext cx="811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2400" b="0" i="1">
                <a:latin typeface="Times New Roman" charset="0"/>
              </a:rPr>
              <a:t>Load</a:t>
            </a:r>
          </a:p>
        </p:txBody>
      </p:sp>
      <p:sp>
        <p:nvSpPr>
          <p:cNvPr id="64525" name="Freeform 6"/>
          <p:cNvSpPr>
            <a:spLocks/>
          </p:cNvSpPr>
          <p:nvPr/>
        </p:nvSpPr>
        <p:spPr bwMode="auto">
          <a:xfrm>
            <a:off x="4703763" y="3462337"/>
            <a:ext cx="3449637" cy="1490663"/>
          </a:xfrm>
          <a:custGeom>
            <a:avLst/>
            <a:gdLst>
              <a:gd name="T0" fmla="*/ 0 w 1455"/>
              <a:gd name="T1" fmla="*/ 2147483647 h 933"/>
              <a:gd name="T2" fmla="*/ 2147483647 w 1455"/>
              <a:gd name="T3" fmla="*/ 2147483647 h 933"/>
              <a:gd name="T4" fmla="*/ 2147483647 w 1455"/>
              <a:gd name="T5" fmla="*/ 2147483647 h 933"/>
              <a:gd name="T6" fmla="*/ 2147483647 w 1455"/>
              <a:gd name="T7" fmla="*/ 2147483647 h 933"/>
              <a:gd name="T8" fmla="*/ 2147483647 w 1455"/>
              <a:gd name="T9" fmla="*/ 2147483647 h 933"/>
              <a:gd name="T10" fmla="*/ 2147483647 w 1455"/>
              <a:gd name="T11" fmla="*/ 0 h 9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55"/>
              <a:gd name="T19" fmla="*/ 0 h 933"/>
              <a:gd name="T20" fmla="*/ 1455 w 1455"/>
              <a:gd name="T21" fmla="*/ 933 h 9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55" h="933">
                <a:moveTo>
                  <a:pt x="0" y="933"/>
                </a:moveTo>
                <a:cubicBezTo>
                  <a:pt x="125" y="928"/>
                  <a:pt x="566" y="919"/>
                  <a:pt x="750" y="903"/>
                </a:cubicBezTo>
                <a:cubicBezTo>
                  <a:pt x="934" y="887"/>
                  <a:pt x="1008" y="876"/>
                  <a:pt x="1105" y="839"/>
                </a:cubicBezTo>
                <a:cubicBezTo>
                  <a:pt x="1202" y="802"/>
                  <a:pt x="1279" y="752"/>
                  <a:pt x="1334" y="682"/>
                </a:cubicBezTo>
                <a:cubicBezTo>
                  <a:pt x="1389" y="612"/>
                  <a:pt x="1415" y="535"/>
                  <a:pt x="1435" y="421"/>
                </a:cubicBezTo>
                <a:cubicBezTo>
                  <a:pt x="1455" y="307"/>
                  <a:pt x="1449" y="87"/>
                  <a:pt x="1453" y="0"/>
                </a:cubicBezTo>
              </a:path>
            </a:pathLst>
          </a:cu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6" name="Line 7"/>
          <p:cNvSpPr>
            <a:spLocks noChangeShapeType="1"/>
          </p:cNvSpPr>
          <p:nvPr/>
        </p:nvSpPr>
        <p:spPr bwMode="auto">
          <a:xfrm>
            <a:off x="7040563" y="3276600"/>
            <a:ext cx="0" cy="2057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7" name="Freeform 1"/>
          <p:cNvSpPr>
            <a:spLocks/>
          </p:cNvSpPr>
          <p:nvPr/>
        </p:nvSpPr>
        <p:spPr bwMode="auto">
          <a:xfrm>
            <a:off x="4503738" y="384175"/>
            <a:ext cx="3575050" cy="620713"/>
          </a:xfrm>
          <a:custGeom>
            <a:avLst/>
            <a:gdLst>
              <a:gd name="T0" fmla="*/ 2333068 w 3574916"/>
              <a:gd name="T1" fmla="*/ 0 h 620358"/>
              <a:gd name="T2" fmla="*/ 3470069 w 3574916"/>
              <a:gd name="T3" fmla="*/ 561193 h 620358"/>
              <a:gd name="T4" fmla="*/ 0 w 3574916"/>
              <a:gd name="T5" fmla="*/ 324901 h 6203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574916" h="620358">
                <a:moveTo>
                  <a:pt x="2333068" y="0"/>
                </a:moveTo>
                <a:cubicBezTo>
                  <a:pt x="3095991" y="253521"/>
                  <a:pt x="3858914" y="507043"/>
                  <a:pt x="3470069" y="561193"/>
                </a:cubicBezTo>
                <a:cubicBezTo>
                  <a:pt x="3081224" y="615343"/>
                  <a:pt x="1757184" y="735950"/>
                  <a:pt x="0" y="32490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139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70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686800" cy="4411662"/>
          </a:xfrm>
        </p:spPr>
        <p:txBody>
          <a:bodyPr/>
          <a:lstStyle/>
          <a:p>
            <a:r>
              <a:rPr lang="en-US" dirty="0"/>
              <a:t>Communication between processes</a:t>
            </a:r>
          </a:p>
          <a:p>
            <a:pPr lvl="1"/>
            <a:r>
              <a:rPr lang="en-US" dirty="0"/>
              <a:t>mux/</a:t>
            </a:r>
            <a:r>
              <a:rPr lang="en-US" dirty="0" err="1"/>
              <a:t>demux</a:t>
            </a:r>
            <a:r>
              <a:rPr lang="en-US" dirty="0"/>
              <a:t> from and to application processes</a:t>
            </a:r>
          </a:p>
          <a:p>
            <a:pPr lvl="1"/>
            <a:r>
              <a:rPr lang="en-US" dirty="0"/>
              <a:t>implemented using ports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14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3548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Takes Care of Congestion?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12938"/>
            <a:ext cx="8229600" cy="4411662"/>
          </a:xfrm>
        </p:spPr>
        <p:txBody>
          <a:bodyPr/>
          <a:lstStyle/>
          <a:p>
            <a:r>
              <a:rPr lang="en-US" sz="3000" dirty="0">
                <a:solidFill>
                  <a:srgbClr val="000090"/>
                </a:solidFill>
              </a:rPr>
              <a:t>Network?  End hosts? Both?</a:t>
            </a:r>
          </a:p>
          <a:p>
            <a:endParaRPr lang="en-US" sz="3000" dirty="0">
              <a:solidFill>
                <a:srgbClr val="000090"/>
              </a:solidFill>
            </a:endParaRPr>
          </a:p>
          <a:p>
            <a:r>
              <a:rPr lang="en-US" dirty="0"/>
              <a:t>TCP’s approach:</a:t>
            </a:r>
          </a:p>
          <a:p>
            <a:pPr lvl="1"/>
            <a:r>
              <a:rPr lang="en-US" b="1" dirty="0"/>
              <a:t>End hosts </a:t>
            </a:r>
            <a:r>
              <a:rPr lang="en-US" dirty="0"/>
              <a:t>adjust sending rate</a:t>
            </a:r>
          </a:p>
          <a:p>
            <a:pPr lvl="1"/>
            <a:r>
              <a:rPr lang="en-US" dirty="0"/>
              <a:t>Based on </a:t>
            </a:r>
            <a:r>
              <a:rPr lang="en-US" b="1" dirty="0"/>
              <a:t>implicit feedback </a:t>
            </a:r>
            <a:r>
              <a:rPr lang="en-US" dirty="0"/>
              <a:t>from network</a:t>
            </a:r>
          </a:p>
          <a:p>
            <a:pPr lvl="1"/>
            <a:endParaRPr lang="en-US" b="1" dirty="0"/>
          </a:p>
          <a:p>
            <a:r>
              <a:rPr lang="en-US" dirty="0"/>
              <a:t>Not the only approach</a:t>
            </a:r>
          </a:p>
          <a:p>
            <a:pPr lvl="1"/>
            <a:r>
              <a:rPr lang="en-US" dirty="0"/>
              <a:t>A consequence of history rather than planning</a:t>
            </a:r>
          </a:p>
          <a:p>
            <a:pPr lvl="2"/>
            <a:endParaRPr lang="en-US" b="1" dirty="0"/>
          </a:p>
          <a:p>
            <a:endParaRPr lang="en-US" b="1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3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History: TCP in the 1980s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6738"/>
            <a:ext cx="8229600" cy="44116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Sending rate only limited by flow control</a:t>
            </a:r>
          </a:p>
          <a:p>
            <a:pPr lvl="1"/>
            <a:r>
              <a:rPr lang="en-US" dirty="0"/>
              <a:t>Packet drops </a:t>
            </a:r>
            <a:r>
              <a:rPr lang="en-US" dirty="0">
                <a:sym typeface="Wingdings"/>
              </a:rPr>
              <a:t> s</a:t>
            </a:r>
            <a:r>
              <a:rPr lang="en-US" dirty="0"/>
              <a:t>enders (repeatedly!) retransmit a full window’s worth of packets </a:t>
            </a:r>
          </a:p>
          <a:p>
            <a:endParaRPr lang="en-US" dirty="0"/>
          </a:p>
          <a:p>
            <a:r>
              <a:rPr lang="en-US" dirty="0"/>
              <a:t>Led to “congestion collapse” starting Oct. 1986</a:t>
            </a:r>
          </a:p>
          <a:p>
            <a:pPr lvl="1"/>
            <a:r>
              <a:rPr lang="en-US" dirty="0"/>
              <a:t>Throughput on the NSF network dropped from 32Kbits/s to 40bits/sec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“Fixed” by Van Jacobson’s development of TCP’s congestion control (CC) algorithms</a:t>
            </a: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1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Jacobson’s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Extend TCP’s existing window-based protocol but adapt the window size in response to congestion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required no upgrades to routers or applications!</a:t>
            </a:r>
          </a:p>
          <a:p>
            <a:pPr lvl="1"/>
            <a:r>
              <a:rPr lang="en-US" sz="2000" dirty="0"/>
              <a:t>patch of a few lines of code to TCP implementations</a:t>
            </a:r>
          </a:p>
          <a:p>
            <a:endParaRPr lang="en-US" sz="2400" dirty="0"/>
          </a:p>
          <a:p>
            <a:r>
              <a:rPr lang="en-US" sz="2400" dirty="0"/>
              <a:t>A pragmatic and effective solution </a:t>
            </a:r>
          </a:p>
          <a:p>
            <a:pPr lvl="1"/>
            <a:r>
              <a:rPr lang="en-US" sz="2000" dirty="0"/>
              <a:t>but many other approaches exist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Extensively improved on since </a:t>
            </a:r>
          </a:p>
          <a:p>
            <a:pPr lvl="1"/>
            <a:r>
              <a:rPr lang="en-US" sz="2000" dirty="0"/>
              <a:t>topic now sees less activity in ISP contexts </a:t>
            </a:r>
          </a:p>
          <a:p>
            <a:pPr lvl="1"/>
            <a:r>
              <a:rPr lang="en-US" sz="2000" dirty="0"/>
              <a:t>but is making a comeback in datacenter environments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535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534400" cy="1173162"/>
          </a:xfrm>
        </p:spPr>
        <p:txBody>
          <a:bodyPr/>
          <a:lstStyle/>
          <a:p>
            <a:r>
              <a:rPr lang="en-US" dirty="0"/>
              <a:t>Three Issues to Consider</a:t>
            </a:r>
          </a:p>
        </p:txBody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Discovering the available (bottleneck) bandwidth</a:t>
            </a:r>
          </a:p>
          <a:p>
            <a:endParaRPr lang="en-US" dirty="0"/>
          </a:p>
          <a:p>
            <a:r>
              <a:rPr lang="en-US" dirty="0"/>
              <a:t>Adjusting to variations in bandwidth</a:t>
            </a:r>
          </a:p>
          <a:p>
            <a:endParaRPr lang="en-US" dirty="0"/>
          </a:p>
          <a:p>
            <a:r>
              <a:rPr lang="en-US" dirty="0"/>
              <a:t>Sharing bandwidth between flows</a:t>
            </a: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614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995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View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Ignore internal structure of router and model it as having a single queue for a particular input-output pair</a:t>
            </a:r>
          </a:p>
        </p:txBody>
      </p:sp>
      <p:sp>
        <p:nvSpPr>
          <p:cNvPr id="979980" name="Text Box 12"/>
          <p:cNvSpPr txBox="1">
            <a:spLocks noChangeArrowheads="1"/>
          </p:cNvSpPr>
          <p:nvPr/>
        </p:nvSpPr>
        <p:spPr bwMode="auto">
          <a:xfrm>
            <a:off x="1126935" y="3203575"/>
            <a:ext cx="1722628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Sending Host</a:t>
            </a:r>
          </a:p>
        </p:txBody>
      </p:sp>
      <p:sp>
        <p:nvSpPr>
          <p:cNvPr id="979981" name="Text Box 13"/>
          <p:cNvSpPr txBox="1">
            <a:spLocks noChangeArrowheads="1"/>
          </p:cNvSpPr>
          <p:nvPr/>
        </p:nvSpPr>
        <p:spPr bwMode="auto">
          <a:xfrm>
            <a:off x="3484481" y="3203575"/>
            <a:ext cx="1978107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>
                <a:latin typeface="+mn-lt"/>
              </a:rPr>
              <a:t>Buffer in Router</a:t>
            </a:r>
          </a:p>
        </p:txBody>
      </p:sp>
      <p:sp>
        <p:nvSpPr>
          <p:cNvPr id="979982" name="Text Box 14"/>
          <p:cNvSpPr txBox="1">
            <a:spLocks noChangeArrowheads="1"/>
          </p:cNvSpPr>
          <p:nvPr/>
        </p:nvSpPr>
        <p:spPr bwMode="auto">
          <a:xfrm>
            <a:off x="5971164" y="3200400"/>
            <a:ext cx="1907599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>
                <a:latin typeface="+mn-lt"/>
              </a:rPr>
              <a:t>Receiving Host</a:t>
            </a:r>
          </a:p>
        </p:txBody>
      </p:sp>
      <p:grpSp>
        <p:nvGrpSpPr>
          <p:cNvPr id="979986" name="Group 18"/>
          <p:cNvGrpSpPr>
            <a:grpSpLocks/>
          </p:cNvGrpSpPr>
          <p:nvPr/>
        </p:nvGrpSpPr>
        <p:grpSpPr bwMode="auto">
          <a:xfrm>
            <a:off x="1828800" y="2297113"/>
            <a:ext cx="5264150" cy="750887"/>
            <a:chOff x="1152" y="1447"/>
            <a:chExt cx="3316" cy="473"/>
          </a:xfrm>
        </p:grpSpPr>
        <p:grpSp>
          <p:nvGrpSpPr>
            <p:cNvPr id="979972" name="Group 4"/>
            <p:cNvGrpSpPr>
              <a:grpSpLocks/>
            </p:cNvGrpSpPr>
            <p:nvPr/>
          </p:nvGrpSpPr>
          <p:grpSpPr bwMode="auto">
            <a:xfrm>
              <a:off x="1152" y="1447"/>
              <a:ext cx="3316" cy="473"/>
              <a:chOff x="1248" y="672"/>
              <a:chExt cx="3648" cy="528"/>
            </a:xfrm>
          </p:grpSpPr>
          <p:sp>
            <p:nvSpPr>
              <p:cNvPr id="979973" name="Rectangle 5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A</a:t>
                </a:r>
              </a:p>
            </p:txBody>
          </p:sp>
          <p:sp>
            <p:nvSpPr>
              <p:cNvPr id="979974" name="Rectangle 6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1152" cy="3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79975" name="Rectangle 7"/>
              <p:cNvSpPr>
                <a:spLocks noChangeArrowheads="1"/>
              </p:cNvSpPr>
              <p:nvPr/>
            </p:nvSpPr>
            <p:spPr bwMode="auto">
              <a:xfrm>
                <a:off x="4560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B</a:t>
                </a:r>
              </a:p>
            </p:txBody>
          </p:sp>
          <p:sp>
            <p:nvSpPr>
              <p:cNvPr id="979976" name="Line 8"/>
              <p:cNvSpPr>
                <a:spLocks noChangeShapeType="1"/>
              </p:cNvSpPr>
              <p:nvPr/>
            </p:nvSpPr>
            <p:spPr bwMode="auto">
              <a:xfrm>
                <a:off x="1584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79977" name="Line 9"/>
              <p:cNvSpPr>
                <a:spLocks noChangeShapeType="1"/>
              </p:cNvSpPr>
              <p:nvPr/>
            </p:nvSpPr>
            <p:spPr bwMode="auto">
              <a:xfrm>
                <a:off x="3648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79978" name="Text Box 10"/>
              <p:cNvSpPr txBox="1">
                <a:spLocks noChangeArrowheads="1"/>
              </p:cNvSpPr>
              <p:nvPr/>
            </p:nvSpPr>
            <p:spPr bwMode="auto">
              <a:xfrm>
                <a:off x="3744" y="735"/>
                <a:ext cx="116" cy="2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200">
                  <a:latin typeface="Tahoma" charset="0"/>
                </a:endParaRPr>
              </a:p>
            </p:txBody>
          </p:sp>
          <p:sp>
            <p:nvSpPr>
              <p:cNvPr id="979979" name="Text Box 11"/>
              <p:cNvSpPr txBox="1">
                <a:spLocks noChangeArrowheads="1"/>
              </p:cNvSpPr>
              <p:nvPr/>
            </p:nvSpPr>
            <p:spPr bwMode="auto">
              <a:xfrm>
                <a:off x="1824" y="672"/>
                <a:ext cx="243" cy="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900">
                  <a:latin typeface="Tahoma" charset="0"/>
                </a:endParaRPr>
              </a:p>
            </p:txBody>
          </p:sp>
        </p:grpSp>
        <p:sp>
          <p:nvSpPr>
            <p:cNvPr id="979983" name="Line 15"/>
            <p:cNvSpPr>
              <a:spLocks noChangeShapeType="1"/>
            </p:cNvSpPr>
            <p:nvPr/>
          </p:nvSpPr>
          <p:spPr bwMode="auto">
            <a:xfrm>
              <a:off x="3168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79984" name="Line 16"/>
            <p:cNvSpPr>
              <a:spLocks noChangeShapeType="1"/>
            </p:cNvSpPr>
            <p:nvPr/>
          </p:nvSpPr>
          <p:spPr bwMode="auto">
            <a:xfrm>
              <a:off x="3024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79985" name="Line 17"/>
            <p:cNvSpPr>
              <a:spLocks noChangeShapeType="1"/>
            </p:cNvSpPr>
            <p:nvPr/>
          </p:nvSpPr>
          <p:spPr bwMode="auto">
            <a:xfrm>
              <a:off x="2880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</p:grpSp>
      <p:sp>
        <p:nvSpPr>
          <p:cNvPr id="1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542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available bandwidth</a:t>
            </a:r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sending rate to match bottleneck bandwidth</a:t>
            </a:r>
          </a:p>
          <a:p>
            <a:pPr lvl="1"/>
            <a:r>
              <a:rPr lang="en-US" dirty="0"/>
              <a:t>Without any </a:t>
            </a:r>
            <a:r>
              <a:rPr lang="en-US" i="1" dirty="0"/>
              <a:t>a priori</a:t>
            </a:r>
            <a:r>
              <a:rPr lang="en-US" dirty="0"/>
              <a:t> knowledge</a:t>
            </a:r>
          </a:p>
          <a:p>
            <a:pPr lvl="1"/>
            <a:r>
              <a:rPr lang="en-US" dirty="0"/>
              <a:t>Could be gigabit link, could be a modem</a:t>
            </a:r>
          </a:p>
        </p:txBody>
      </p:sp>
      <p:grpSp>
        <p:nvGrpSpPr>
          <p:cNvPr id="982020" name="Group 4"/>
          <p:cNvGrpSpPr>
            <a:grpSpLocks/>
          </p:cNvGrpSpPr>
          <p:nvPr/>
        </p:nvGrpSpPr>
        <p:grpSpPr bwMode="auto">
          <a:xfrm>
            <a:off x="1752600" y="2297113"/>
            <a:ext cx="5264150" cy="750887"/>
            <a:chOff x="1152" y="1447"/>
            <a:chExt cx="3316" cy="473"/>
          </a:xfrm>
        </p:grpSpPr>
        <p:grpSp>
          <p:nvGrpSpPr>
            <p:cNvPr id="982021" name="Group 5"/>
            <p:cNvGrpSpPr>
              <a:grpSpLocks/>
            </p:cNvGrpSpPr>
            <p:nvPr/>
          </p:nvGrpSpPr>
          <p:grpSpPr bwMode="auto">
            <a:xfrm>
              <a:off x="1152" y="1447"/>
              <a:ext cx="3316" cy="473"/>
              <a:chOff x="1248" y="672"/>
              <a:chExt cx="3648" cy="528"/>
            </a:xfrm>
          </p:grpSpPr>
          <p:sp>
            <p:nvSpPr>
              <p:cNvPr id="982022" name="Rectangle 6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A</a:t>
                </a:r>
              </a:p>
            </p:txBody>
          </p:sp>
          <p:sp>
            <p:nvSpPr>
              <p:cNvPr id="982023" name="Rectangle 7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1152" cy="3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2024" name="Rectangle 8"/>
              <p:cNvSpPr>
                <a:spLocks noChangeArrowheads="1"/>
              </p:cNvSpPr>
              <p:nvPr/>
            </p:nvSpPr>
            <p:spPr bwMode="auto">
              <a:xfrm>
                <a:off x="4560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B</a:t>
                </a:r>
              </a:p>
            </p:txBody>
          </p:sp>
          <p:sp>
            <p:nvSpPr>
              <p:cNvPr id="982025" name="Line 9"/>
              <p:cNvSpPr>
                <a:spLocks noChangeShapeType="1"/>
              </p:cNvSpPr>
              <p:nvPr/>
            </p:nvSpPr>
            <p:spPr bwMode="auto">
              <a:xfrm>
                <a:off x="1584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2026" name="Line 10"/>
              <p:cNvSpPr>
                <a:spLocks noChangeShapeType="1"/>
              </p:cNvSpPr>
              <p:nvPr/>
            </p:nvSpPr>
            <p:spPr bwMode="auto">
              <a:xfrm>
                <a:off x="3648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2027" name="Text Box 11"/>
              <p:cNvSpPr txBox="1">
                <a:spLocks noChangeArrowheads="1"/>
              </p:cNvSpPr>
              <p:nvPr/>
            </p:nvSpPr>
            <p:spPr bwMode="auto">
              <a:xfrm>
                <a:off x="3744" y="735"/>
                <a:ext cx="116" cy="2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200">
                  <a:latin typeface="Tahoma" charset="0"/>
                </a:endParaRPr>
              </a:p>
            </p:txBody>
          </p:sp>
          <p:sp>
            <p:nvSpPr>
              <p:cNvPr id="982028" name="Text Box 12"/>
              <p:cNvSpPr txBox="1">
                <a:spLocks noChangeArrowheads="1"/>
              </p:cNvSpPr>
              <p:nvPr/>
            </p:nvSpPr>
            <p:spPr bwMode="auto">
              <a:xfrm>
                <a:off x="1824" y="672"/>
                <a:ext cx="243" cy="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900">
                  <a:latin typeface="Tahoma" charset="0"/>
                </a:endParaRPr>
              </a:p>
            </p:txBody>
          </p:sp>
        </p:grpSp>
        <p:sp>
          <p:nvSpPr>
            <p:cNvPr id="982029" name="Line 13"/>
            <p:cNvSpPr>
              <a:spLocks noChangeShapeType="1"/>
            </p:cNvSpPr>
            <p:nvPr/>
          </p:nvSpPr>
          <p:spPr bwMode="auto">
            <a:xfrm>
              <a:off x="3168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82030" name="Line 14"/>
            <p:cNvSpPr>
              <a:spLocks noChangeShapeType="1"/>
            </p:cNvSpPr>
            <p:nvPr/>
          </p:nvSpPr>
          <p:spPr bwMode="auto">
            <a:xfrm>
              <a:off x="3024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82031" name="Line 15"/>
            <p:cNvSpPr>
              <a:spLocks noChangeShapeType="1"/>
            </p:cNvSpPr>
            <p:nvPr/>
          </p:nvSpPr>
          <p:spPr bwMode="auto">
            <a:xfrm>
              <a:off x="2880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</p:grpSp>
      <p:sp>
        <p:nvSpPr>
          <p:cNvPr id="982032" name="Text Box 16"/>
          <p:cNvSpPr txBox="1">
            <a:spLocks noChangeArrowheads="1"/>
          </p:cNvSpPr>
          <p:nvPr/>
        </p:nvSpPr>
        <p:spPr bwMode="auto">
          <a:xfrm>
            <a:off x="5164569" y="2483411"/>
            <a:ext cx="1083831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+mn-lt"/>
              </a:rPr>
              <a:t>100 Mbps</a:t>
            </a:r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2462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91600" cy="1173162"/>
          </a:xfrm>
        </p:spPr>
        <p:txBody>
          <a:bodyPr/>
          <a:lstStyle/>
          <a:p>
            <a:r>
              <a:rPr lang="en-US" dirty="0"/>
              <a:t>Adjusting to variations in bandwidth</a:t>
            </a:r>
          </a:p>
        </p:txBody>
      </p:sp>
      <p:sp>
        <p:nvSpPr>
          <p:cNvPr id="98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Adjust rate to match </a:t>
            </a:r>
            <a:r>
              <a:rPr lang="en-US" dirty="0">
                <a:solidFill>
                  <a:srgbClr val="FF0000"/>
                </a:solidFill>
              </a:rPr>
              <a:t>instantaneous</a:t>
            </a:r>
            <a:r>
              <a:rPr lang="en-US" dirty="0"/>
              <a:t> bandwidth</a:t>
            </a:r>
          </a:p>
          <a:p>
            <a:pPr lvl="1"/>
            <a:r>
              <a:rPr lang="en-US" dirty="0"/>
              <a:t>Assuming you have rough idea of bandwidth</a:t>
            </a:r>
          </a:p>
        </p:txBody>
      </p:sp>
      <p:grpSp>
        <p:nvGrpSpPr>
          <p:cNvPr id="983044" name="Group 4"/>
          <p:cNvGrpSpPr>
            <a:grpSpLocks/>
          </p:cNvGrpSpPr>
          <p:nvPr/>
        </p:nvGrpSpPr>
        <p:grpSpPr bwMode="auto">
          <a:xfrm>
            <a:off x="1828800" y="2297113"/>
            <a:ext cx="5264150" cy="750887"/>
            <a:chOff x="1152" y="1447"/>
            <a:chExt cx="3316" cy="473"/>
          </a:xfrm>
        </p:grpSpPr>
        <p:grpSp>
          <p:nvGrpSpPr>
            <p:cNvPr id="983045" name="Group 5"/>
            <p:cNvGrpSpPr>
              <a:grpSpLocks/>
            </p:cNvGrpSpPr>
            <p:nvPr/>
          </p:nvGrpSpPr>
          <p:grpSpPr bwMode="auto">
            <a:xfrm>
              <a:off x="1152" y="1447"/>
              <a:ext cx="3316" cy="473"/>
              <a:chOff x="1248" y="672"/>
              <a:chExt cx="3648" cy="528"/>
            </a:xfrm>
          </p:grpSpPr>
          <p:sp>
            <p:nvSpPr>
              <p:cNvPr id="983046" name="Rectangle 6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A</a:t>
                </a:r>
              </a:p>
            </p:txBody>
          </p:sp>
          <p:sp>
            <p:nvSpPr>
              <p:cNvPr id="983047" name="Rectangle 7"/>
              <p:cNvSpPr>
                <a:spLocks noChangeArrowheads="1"/>
              </p:cNvSpPr>
              <p:nvPr/>
            </p:nvSpPr>
            <p:spPr bwMode="auto">
              <a:xfrm>
                <a:off x="2496" y="864"/>
                <a:ext cx="1152" cy="3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3048" name="Rectangle 8"/>
              <p:cNvSpPr>
                <a:spLocks noChangeArrowheads="1"/>
              </p:cNvSpPr>
              <p:nvPr/>
            </p:nvSpPr>
            <p:spPr bwMode="auto">
              <a:xfrm>
                <a:off x="4560" y="864"/>
                <a:ext cx="336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r>
                  <a:rPr lang="en-US" sz="3200">
                    <a:latin typeface="Tahoma" charset="0"/>
                  </a:rPr>
                  <a:t>B</a:t>
                </a:r>
              </a:p>
            </p:txBody>
          </p:sp>
          <p:sp>
            <p:nvSpPr>
              <p:cNvPr id="983049" name="Line 9"/>
              <p:cNvSpPr>
                <a:spLocks noChangeShapeType="1"/>
              </p:cNvSpPr>
              <p:nvPr/>
            </p:nvSpPr>
            <p:spPr bwMode="auto">
              <a:xfrm>
                <a:off x="1584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3050" name="Line 10"/>
              <p:cNvSpPr>
                <a:spLocks noChangeShapeType="1"/>
              </p:cNvSpPr>
              <p:nvPr/>
            </p:nvSpPr>
            <p:spPr bwMode="auto">
              <a:xfrm>
                <a:off x="3648" y="1032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endParaRPr lang="en-US"/>
              </a:p>
            </p:txBody>
          </p:sp>
          <p:sp>
            <p:nvSpPr>
              <p:cNvPr id="983051" name="Text Box 11"/>
              <p:cNvSpPr txBox="1">
                <a:spLocks noChangeArrowheads="1"/>
              </p:cNvSpPr>
              <p:nvPr/>
            </p:nvSpPr>
            <p:spPr bwMode="auto">
              <a:xfrm>
                <a:off x="3744" y="735"/>
                <a:ext cx="116" cy="2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200">
                  <a:latin typeface="Tahoma" charset="0"/>
                </a:endParaRPr>
              </a:p>
            </p:txBody>
          </p:sp>
          <p:sp>
            <p:nvSpPr>
              <p:cNvPr id="983052" name="Text Box 12"/>
              <p:cNvSpPr txBox="1">
                <a:spLocks noChangeArrowheads="1"/>
              </p:cNvSpPr>
              <p:nvPr/>
            </p:nvSpPr>
            <p:spPr bwMode="auto">
              <a:xfrm>
                <a:off x="1824" y="672"/>
                <a:ext cx="243" cy="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59304" tIns="29651" rIns="59304" bIns="29651" anchor="ctr"/>
              <a:lstStyle/>
              <a:p>
                <a:pPr algn="ctr"/>
                <a:endParaRPr lang="en-US" sz="2900">
                  <a:latin typeface="Tahoma" charset="0"/>
                </a:endParaRPr>
              </a:p>
            </p:txBody>
          </p:sp>
        </p:grpSp>
        <p:sp>
          <p:nvSpPr>
            <p:cNvPr id="983053" name="Line 13"/>
            <p:cNvSpPr>
              <a:spLocks noChangeShapeType="1"/>
            </p:cNvSpPr>
            <p:nvPr/>
          </p:nvSpPr>
          <p:spPr bwMode="auto">
            <a:xfrm>
              <a:off x="3168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83054" name="Line 14"/>
            <p:cNvSpPr>
              <a:spLocks noChangeShapeType="1"/>
            </p:cNvSpPr>
            <p:nvPr/>
          </p:nvSpPr>
          <p:spPr bwMode="auto">
            <a:xfrm>
              <a:off x="3024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83055" name="Line 15"/>
            <p:cNvSpPr>
              <a:spLocks noChangeShapeType="1"/>
            </p:cNvSpPr>
            <p:nvPr/>
          </p:nvSpPr>
          <p:spPr bwMode="auto">
            <a:xfrm>
              <a:off x="2880" y="1612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</p:grpSp>
      <p:sp>
        <p:nvSpPr>
          <p:cNvPr id="983056" name="Text Box 16"/>
          <p:cNvSpPr txBox="1">
            <a:spLocks noChangeArrowheads="1"/>
          </p:cNvSpPr>
          <p:nvPr/>
        </p:nvSpPr>
        <p:spPr bwMode="auto">
          <a:xfrm>
            <a:off x="5464365" y="2409825"/>
            <a:ext cx="952310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BW(t)</a:t>
            </a:r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127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448800" cy="1173162"/>
          </a:xfrm>
        </p:spPr>
        <p:txBody>
          <a:bodyPr/>
          <a:lstStyle/>
          <a:p>
            <a:r>
              <a:rPr lang="en-US" dirty="0"/>
              <a:t>Multiple flows and sharing bandwidth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Two Issues:</a:t>
            </a:r>
          </a:p>
          <a:p>
            <a:r>
              <a:rPr lang="en-US" dirty="0"/>
              <a:t>Adjust total sending rate to match bandwidth</a:t>
            </a:r>
          </a:p>
          <a:p>
            <a:r>
              <a:rPr lang="en-US" dirty="0"/>
              <a:t>Allocation of bandwidth between flows</a:t>
            </a:r>
          </a:p>
        </p:txBody>
      </p:sp>
      <p:sp>
        <p:nvSpPr>
          <p:cNvPr id="984088" name="Rectangle 24"/>
          <p:cNvSpPr>
            <a:spLocks noChangeArrowheads="1"/>
          </p:cNvSpPr>
          <p:nvPr/>
        </p:nvSpPr>
        <p:spPr bwMode="auto">
          <a:xfrm>
            <a:off x="1143000" y="1828800"/>
            <a:ext cx="71628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79" tIns="44446" rIns="90479" bIns="44446"/>
          <a:lstStyle/>
          <a:p>
            <a:pPr marL="285750" indent="-285750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charset="0"/>
              <a:buChar char="§"/>
            </a:pPr>
            <a:endParaRPr lang="en-US" sz="2400"/>
          </a:p>
        </p:txBody>
      </p:sp>
      <p:sp>
        <p:nvSpPr>
          <p:cNvPr id="984089" name="Rectangle 25"/>
          <p:cNvSpPr>
            <a:spLocks noChangeArrowheads="1"/>
          </p:cNvSpPr>
          <p:nvPr/>
        </p:nvSpPr>
        <p:spPr bwMode="auto">
          <a:xfrm>
            <a:off x="1143000" y="1828800"/>
            <a:ext cx="71628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79" tIns="44446" rIns="90479" bIns="44446"/>
          <a:lstStyle/>
          <a:p>
            <a:pPr marL="285750" indent="-285750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charset="0"/>
              <a:buChar char="§"/>
            </a:pPr>
            <a:endParaRPr lang="en-US" sz="2400"/>
          </a:p>
        </p:txBody>
      </p:sp>
      <p:grpSp>
        <p:nvGrpSpPr>
          <p:cNvPr id="984105" name="Group 41"/>
          <p:cNvGrpSpPr>
            <a:grpSpLocks/>
          </p:cNvGrpSpPr>
          <p:nvPr/>
        </p:nvGrpSpPr>
        <p:grpSpPr bwMode="auto">
          <a:xfrm>
            <a:off x="1600200" y="3733800"/>
            <a:ext cx="6324600" cy="2286000"/>
            <a:chOff x="1152" y="1728"/>
            <a:chExt cx="3984" cy="1440"/>
          </a:xfrm>
        </p:grpSpPr>
        <p:sp>
          <p:nvSpPr>
            <p:cNvPr id="984070" name="Rectangle 6"/>
            <p:cNvSpPr>
              <a:spLocks noChangeArrowheads="1"/>
            </p:cNvSpPr>
            <p:nvPr/>
          </p:nvSpPr>
          <p:spPr bwMode="auto">
            <a:xfrm>
              <a:off x="1152" y="2291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A2</a:t>
              </a:r>
            </a:p>
          </p:txBody>
        </p:sp>
        <p:sp>
          <p:nvSpPr>
            <p:cNvPr id="984071" name="Rectangle 7"/>
            <p:cNvSpPr>
              <a:spLocks noChangeArrowheads="1"/>
            </p:cNvSpPr>
            <p:nvPr/>
          </p:nvSpPr>
          <p:spPr bwMode="auto">
            <a:xfrm>
              <a:off x="2286" y="2291"/>
              <a:ext cx="1048" cy="3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072" name="Rectangle 8"/>
            <p:cNvSpPr>
              <a:spLocks noChangeArrowheads="1"/>
            </p:cNvSpPr>
            <p:nvPr/>
          </p:nvSpPr>
          <p:spPr bwMode="auto">
            <a:xfrm>
              <a:off x="4831" y="2291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B2</a:t>
              </a:r>
            </a:p>
          </p:txBody>
        </p:sp>
        <p:sp>
          <p:nvSpPr>
            <p:cNvPr id="984073" name="Line 9"/>
            <p:cNvSpPr>
              <a:spLocks noChangeShapeType="1"/>
            </p:cNvSpPr>
            <p:nvPr/>
          </p:nvSpPr>
          <p:spPr bwMode="auto">
            <a:xfrm>
              <a:off x="1457" y="2442"/>
              <a:ext cx="8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074" name="Line 10"/>
            <p:cNvSpPr>
              <a:spLocks noChangeShapeType="1"/>
            </p:cNvSpPr>
            <p:nvPr/>
          </p:nvSpPr>
          <p:spPr bwMode="auto">
            <a:xfrm>
              <a:off x="3334" y="2442"/>
              <a:ext cx="8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075" name="Text Box 11"/>
            <p:cNvSpPr txBox="1">
              <a:spLocks noChangeArrowheads="1"/>
            </p:cNvSpPr>
            <p:nvPr/>
          </p:nvSpPr>
          <p:spPr bwMode="auto">
            <a:xfrm>
              <a:off x="3421" y="2175"/>
              <a:ext cx="105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endParaRPr lang="en-US" b="0">
                <a:latin typeface="Tahoma" charset="0"/>
              </a:endParaRPr>
            </a:p>
          </p:txBody>
        </p:sp>
        <p:sp>
          <p:nvSpPr>
            <p:cNvPr id="984077" name="Line 13"/>
            <p:cNvSpPr>
              <a:spLocks noChangeShapeType="1"/>
            </p:cNvSpPr>
            <p:nvPr/>
          </p:nvSpPr>
          <p:spPr bwMode="auto">
            <a:xfrm>
              <a:off x="3168" y="2284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  <p:sp>
          <p:nvSpPr>
            <p:cNvPr id="984078" name="Line 14"/>
            <p:cNvSpPr>
              <a:spLocks noChangeShapeType="1"/>
            </p:cNvSpPr>
            <p:nvPr/>
          </p:nvSpPr>
          <p:spPr bwMode="auto">
            <a:xfrm>
              <a:off x="3024" y="2284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  <p:sp>
          <p:nvSpPr>
            <p:cNvPr id="984079" name="Line 15"/>
            <p:cNvSpPr>
              <a:spLocks noChangeShapeType="1"/>
            </p:cNvSpPr>
            <p:nvPr/>
          </p:nvSpPr>
          <p:spPr bwMode="auto">
            <a:xfrm>
              <a:off x="2880" y="2284"/>
              <a:ext cx="0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  <p:sp>
          <p:nvSpPr>
            <p:cNvPr id="984080" name="Text Box 16"/>
            <p:cNvSpPr txBox="1">
              <a:spLocks noChangeArrowheads="1"/>
            </p:cNvSpPr>
            <p:nvPr/>
          </p:nvSpPr>
          <p:spPr bwMode="auto">
            <a:xfrm>
              <a:off x="3347" y="2236"/>
              <a:ext cx="4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0" dirty="0">
                  <a:latin typeface="+mn-lt"/>
                </a:rPr>
                <a:t>BW(t)</a:t>
              </a:r>
            </a:p>
          </p:txBody>
        </p:sp>
        <p:sp>
          <p:nvSpPr>
            <p:cNvPr id="984082" name="Rectangle 18"/>
            <p:cNvSpPr>
              <a:spLocks noChangeArrowheads="1"/>
            </p:cNvSpPr>
            <p:nvPr/>
          </p:nvSpPr>
          <p:spPr bwMode="auto">
            <a:xfrm>
              <a:off x="1152" y="1728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A1</a:t>
              </a:r>
            </a:p>
          </p:txBody>
        </p:sp>
        <p:sp>
          <p:nvSpPr>
            <p:cNvPr id="984083" name="Rectangle 19"/>
            <p:cNvSpPr>
              <a:spLocks noChangeArrowheads="1"/>
            </p:cNvSpPr>
            <p:nvPr/>
          </p:nvSpPr>
          <p:spPr bwMode="auto">
            <a:xfrm>
              <a:off x="1152" y="2819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A3</a:t>
              </a:r>
            </a:p>
          </p:txBody>
        </p:sp>
        <p:sp>
          <p:nvSpPr>
            <p:cNvPr id="984086" name="Rectangle 22"/>
            <p:cNvSpPr>
              <a:spLocks noChangeArrowheads="1"/>
            </p:cNvSpPr>
            <p:nvPr/>
          </p:nvSpPr>
          <p:spPr bwMode="auto">
            <a:xfrm>
              <a:off x="4831" y="2867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B3</a:t>
              </a:r>
            </a:p>
          </p:txBody>
        </p:sp>
        <p:sp>
          <p:nvSpPr>
            <p:cNvPr id="984095" name="Rectangle 31"/>
            <p:cNvSpPr>
              <a:spLocks noChangeArrowheads="1"/>
            </p:cNvSpPr>
            <p:nvPr/>
          </p:nvSpPr>
          <p:spPr bwMode="auto">
            <a:xfrm>
              <a:off x="4831" y="1728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B1</a:t>
              </a:r>
            </a:p>
          </p:txBody>
        </p:sp>
        <p:sp>
          <p:nvSpPr>
            <p:cNvPr id="984096" name="Line 32"/>
            <p:cNvSpPr>
              <a:spLocks noChangeShapeType="1"/>
            </p:cNvSpPr>
            <p:nvPr/>
          </p:nvSpPr>
          <p:spPr bwMode="auto">
            <a:xfrm>
              <a:off x="1457" y="1824"/>
              <a:ext cx="829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097" name="Line 33"/>
            <p:cNvSpPr>
              <a:spLocks noChangeShapeType="1"/>
            </p:cNvSpPr>
            <p:nvPr/>
          </p:nvSpPr>
          <p:spPr bwMode="auto">
            <a:xfrm flipV="1">
              <a:off x="1457" y="2442"/>
              <a:ext cx="829" cy="5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101" name="Rectangle 37"/>
            <p:cNvSpPr>
              <a:spLocks noChangeArrowheads="1"/>
            </p:cNvSpPr>
            <p:nvPr/>
          </p:nvSpPr>
          <p:spPr bwMode="auto">
            <a:xfrm>
              <a:off x="4184" y="2304"/>
              <a:ext cx="280" cy="3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984102" name="Line 38"/>
            <p:cNvSpPr>
              <a:spLocks noChangeShapeType="1"/>
            </p:cNvSpPr>
            <p:nvPr/>
          </p:nvSpPr>
          <p:spPr bwMode="auto">
            <a:xfrm flipV="1">
              <a:off x="4464" y="1824"/>
              <a:ext cx="367" cy="6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  <p:sp>
          <p:nvSpPr>
            <p:cNvPr id="984103" name="Line 39"/>
            <p:cNvSpPr>
              <a:spLocks noChangeShapeType="1"/>
            </p:cNvSpPr>
            <p:nvPr/>
          </p:nvSpPr>
          <p:spPr bwMode="auto">
            <a:xfrm>
              <a:off x="4464" y="2442"/>
              <a:ext cx="367" cy="5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  <p:sp>
          <p:nvSpPr>
            <p:cNvPr id="984104" name="Line 40"/>
            <p:cNvSpPr>
              <a:spLocks noChangeShapeType="1"/>
            </p:cNvSpPr>
            <p:nvPr/>
          </p:nvSpPr>
          <p:spPr bwMode="auto">
            <a:xfrm>
              <a:off x="4464" y="2442"/>
              <a:ext cx="3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</p:grpSp>
      <p:sp>
        <p:nvSpPr>
          <p:cNvPr id="2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64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</a:t>
            </a:r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2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3149600"/>
            <a:ext cx="77152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2746375"/>
            <a:ext cx="77152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3957638"/>
            <a:ext cx="76993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2276475"/>
            <a:ext cx="76993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4159250"/>
            <a:ext cx="771525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3419475"/>
            <a:ext cx="76993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3351213"/>
            <a:ext cx="769937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7" name="Picture 1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81313"/>
            <a:ext cx="827088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8" name="Picture 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4159250"/>
            <a:ext cx="825500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69" name="Picture 1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4697413"/>
            <a:ext cx="825500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70" name="Picture 1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2141538"/>
            <a:ext cx="827087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71" name="Picture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4764088"/>
            <a:ext cx="827088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72" name="Picture 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5" y="1738313"/>
            <a:ext cx="827088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92273" name="Picture 1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351213"/>
            <a:ext cx="827087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92274" name="Line 18"/>
          <p:cNvSpPr>
            <a:spLocks noChangeShapeType="1"/>
          </p:cNvSpPr>
          <p:nvPr/>
        </p:nvSpPr>
        <p:spPr bwMode="auto">
          <a:xfrm flipV="1">
            <a:off x="2874963" y="3082925"/>
            <a:ext cx="830262" cy="2682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75" name="Line 19"/>
          <p:cNvSpPr>
            <a:spLocks noChangeShapeType="1"/>
          </p:cNvSpPr>
          <p:nvPr/>
        </p:nvSpPr>
        <p:spPr bwMode="auto">
          <a:xfrm flipV="1">
            <a:off x="4397375" y="2544763"/>
            <a:ext cx="831850" cy="2698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76" name="Line 20"/>
          <p:cNvSpPr>
            <a:spLocks noChangeShapeType="1"/>
          </p:cNvSpPr>
          <p:nvPr/>
        </p:nvSpPr>
        <p:spPr bwMode="auto">
          <a:xfrm>
            <a:off x="1905000" y="3419475"/>
            <a:ext cx="346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77" name="Line 21"/>
          <p:cNvSpPr>
            <a:spLocks noChangeShapeType="1"/>
          </p:cNvSpPr>
          <p:nvPr/>
        </p:nvSpPr>
        <p:spPr bwMode="auto">
          <a:xfrm flipV="1">
            <a:off x="2043113" y="3554413"/>
            <a:ext cx="346075" cy="604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78" name="Line 22"/>
          <p:cNvSpPr>
            <a:spLocks noChangeShapeType="1"/>
          </p:cNvSpPr>
          <p:nvPr/>
        </p:nvSpPr>
        <p:spPr bwMode="auto">
          <a:xfrm>
            <a:off x="3567113" y="2679700"/>
            <a:ext cx="207962" cy="1349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79" name="Line 23"/>
          <p:cNvSpPr>
            <a:spLocks noChangeShapeType="1"/>
          </p:cNvSpPr>
          <p:nvPr/>
        </p:nvSpPr>
        <p:spPr bwMode="auto">
          <a:xfrm>
            <a:off x="2874963" y="3486150"/>
            <a:ext cx="484187" cy="4714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0" name="Line 24"/>
          <p:cNvSpPr>
            <a:spLocks noChangeShapeType="1"/>
          </p:cNvSpPr>
          <p:nvPr/>
        </p:nvSpPr>
        <p:spPr bwMode="auto">
          <a:xfrm flipV="1">
            <a:off x="3843338" y="3756025"/>
            <a:ext cx="554037" cy="2682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1" name="Line 25"/>
          <p:cNvSpPr>
            <a:spLocks noChangeShapeType="1"/>
          </p:cNvSpPr>
          <p:nvPr/>
        </p:nvSpPr>
        <p:spPr bwMode="auto">
          <a:xfrm>
            <a:off x="4329113" y="3082925"/>
            <a:ext cx="276225" cy="336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2" name="Line 26"/>
          <p:cNvSpPr>
            <a:spLocks noChangeShapeType="1"/>
          </p:cNvSpPr>
          <p:nvPr/>
        </p:nvSpPr>
        <p:spPr bwMode="auto">
          <a:xfrm>
            <a:off x="4951413" y="3486150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3" name="Line 27"/>
          <p:cNvSpPr>
            <a:spLocks noChangeShapeType="1"/>
          </p:cNvSpPr>
          <p:nvPr/>
        </p:nvSpPr>
        <p:spPr bwMode="auto">
          <a:xfrm>
            <a:off x="5713413" y="2613025"/>
            <a:ext cx="415925" cy="7381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4" name="Line 28"/>
          <p:cNvSpPr>
            <a:spLocks noChangeShapeType="1"/>
          </p:cNvSpPr>
          <p:nvPr/>
        </p:nvSpPr>
        <p:spPr bwMode="auto">
          <a:xfrm>
            <a:off x="3983038" y="4225925"/>
            <a:ext cx="830262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5" name="Line 29"/>
          <p:cNvSpPr>
            <a:spLocks noChangeShapeType="1"/>
          </p:cNvSpPr>
          <p:nvPr/>
        </p:nvSpPr>
        <p:spPr bwMode="auto">
          <a:xfrm flipV="1">
            <a:off x="5507038" y="3756025"/>
            <a:ext cx="554037" cy="469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6" name="Line 30"/>
          <p:cNvSpPr>
            <a:spLocks noChangeShapeType="1"/>
          </p:cNvSpPr>
          <p:nvPr/>
        </p:nvSpPr>
        <p:spPr bwMode="auto">
          <a:xfrm>
            <a:off x="4883150" y="3822700"/>
            <a:ext cx="207963" cy="336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7" name="Line 31"/>
          <p:cNvSpPr>
            <a:spLocks noChangeShapeType="1"/>
          </p:cNvSpPr>
          <p:nvPr/>
        </p:nvSpPr>
        <p:spPr bwMode="auto">
          <a:xfrm flipV="1">
            <a:off x="3567113" y="4360863"/>
            <a:ext cx="0" cy="336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8" name="Line 32"/>
          <p:cNvSpPr>
            <a:spLocks noChangeShapeType="1"/>
          </p:cNvSpPr>
          <p:nvPr/>
        </p:nvSpPr>
        <p:spPr bwMode="auto">
          <a:xfrm flipH="1" flipV="1">
            <a:off x="5507038" y="4562475"/>
            <a:ext cx="346075" cy="2682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89" name="Line 33"/>
          <p:cNvSpPr>
            <a:spLocks noChangeShapeType="1"/>
          </p:cNvSpPr>
          <p:nvPr/>
        </p:nvSpPr>
        <p:spPr bwMode="auto">
          <a:xfrm flipH="1" flipV="1">
            <a:off x="6545263" y="3621088"/>
            <a:ext cx="692150" cy="20161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90" name="Freeform 34"/>
          <p:cNvSpPr>
            <a:spLocks/>
          </p:cNvSpPr>
          <p:nvPr/>
        </p:nvSpPr>
        <p:spPr bwMode="auto">
          <a:xfrm>
            <a:off x="2043113" y="3419475"/>
            <a:ext cx="3856037" cy="1512888"/>
          </a:xfrm>
          <a:custGeom>
            <a:avLst/>
            <a:gdLst>
              <a:gd name="T0" fmla="*/ 0 w 2672"/>
              <a:gd name="T1" fmla="*/ 528 h 1080"/>
              <a:gd name="T2" fmla="*/ 240 w 2672"/>
              <a:gd name="T3" fmla="*/ 96 h 1080"/>
              <a:gd name="T4" fmla="*/ 576 w 2672"/>
              <a:gd name="T5" fmla="*/ 48 h 1080"/>
              <a:gd name="T6" fmla="*/ 912 w 2672"/>
              <a:gd name="T7" fmla="*/ 384 h 1080"/>
              <a:gd name="T8" fmla="*/ 1392 w 2672"/>
              <a:gd name="T9" fmla="*/ 576 h 1080"/>
              <a:gd name="T10" fmla="*/ 2160 w 2672"/>
              <a:gd name="T11" fmla="*/ 624 h 1080"/>
              <a:gd name="T12" fmla="*/ 2592 w 2672"/>
              <a:gd name="T13" fmla="*/ 1008 h 1080"/>
              <a:gd name="T14" fmla="*/ 2640 w 2672"/>
              <a:gd name="T15" fmla="*/ 1056 h 1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72" h="1080">
                <a:moveTo>
                  <a:pt x="0" y="528"/>
                </a:moveTo>
                <a:cubicBezTo>
                  <a:pt x="72" y="352"/>
                  <a:pt x="144" y="176"/>
                  <a:pt x="240" y="96"/>
                </a:cubicBezTo>
                <a:cubicBezTo>
                  <a:pt x="336" y="16"/>
                  <a:pt x="464" y="0"/>
                  <a:pt x="576" y="48"/>
                </a:cubicBezTo>
                <a:cubicBezTo>
                  <a:pt x="688" y="96"/>
                  <a:pt x="776" y="296"/>
                  <a:pt x="912" y="384"/>
                </a:cubicBezTo>
                <a:cubicBezTo>
                  <a:pt x="1048" y="472"/>
                  <a:pt x="1184" y="536"/>
                  <a:pt x="1392" y="576"/>
                </a:cubicBezTo>
                <a:cubicBezTo>
                  <a:pt x="1600" y="616"/>
                  <a:pt x="1960" y="552"/>
                  <a:pt x="2160" y="624"/>
                </a:cubicBezTo>
                <a:cubicBezTo>
                  <a:pt x="2360" y="696"/>
                  <a:pt x="2512" y="936"/>
                  <a:pt x="2592" y="1008"/>
                </a:cubicBezTo>
                <a:cubicBezTo>
                  <a:pt x="2672" y="1080"/>
                  <a:pt x="2656" y="1068"/>
                  <a:pt x="2640" y="105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91" name="Freeform 35"/>
          <p:cNvSpPr>
            <a:spLocks/>
          </p:cNvSpPr>
          <p:nvPr/>
        </p:nvSpPr>
        <p:spPr bwMode="auto">
          <a:xfrm>
            <a:off x="1905000" y="3262313"/>
            <a:ext cx="5402263" cy="750887"/>
          </a:xfrm>
          <a:custGeom>
            <a:avLst/>
            <a:gdLst>
              <a:gd name="T0" fmla="*/ 0 w 3744"/>
              <a:gd name="T1" fmla="*/ 112 h 536"/>
              <a:gd name="T2" fmla="*/ 672 w 3744"/>
              <a:gd name="T3" fmla="*/ 64 h 536"/>
              <a:gd name="T4" fmla="*/ 1104 w 3744"/>
              <a:gd name="T5" fmla="*/ 496 h 536"/>
              <a:gd name="T6" fmla="*/ 1680 w 3744"/>
              <a:gd name="T7" fmla="*/ 304 h 536"/>
              <a:gd name="T8" fmla="*/ 1968 w 3744"/>
              <a:gd name="T9" fmla="*/ 160 h 536"/>
              <a:gd name="T10" fmla="*/ 3024 w 3744"/>
              <a:gd name="T11" fmla="*/ 112 h 536"/>
              <a:gd name="T12" fmla="*/ 3744 w 3744"/>
              <a:gd name="T13" fmla="*/ 352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4" h="536">
                <a:moveTo>
                  <a:pt x="0" y="112"/>
                </a:moveTo>
                <a:cubicBezTo>
                  <a:pt x="244" y="56"/>
                  <a:pt x="488" y="0"/>
                  <a:pt x="672" y="64"/>
                </a:cubicBezTo>
                <a:cubicBezTo>
                  <a:pt x="856" y="128"/>
                  <a:pt x="936" y="456"/>
                  <a:pt x="1104" y="496"/>
                </a:cubicBezTo>
                <a:cubicBezTo>
                  <a:pt x="1272" y="536"/>
                  <a:pt x="1536" y="360"/>
                  <a:pt x="1680" y="304"/>
                </a:cubicBezTo>
                <a:cubicBezTo>
                  <a:pt x="1824" y="248"/>
                  <a:pt x="1744" y="192"/>
                  <a:pt x="1968" y="160"/>
                </a:cubicBezTo>
                <a:cubicBezTo>
                  <a:pt x="2192" y="128"/>
                  <a:pt x="2728" y="80"/>
                  <a:pt x="3024" y="112"/>
                </a:cubicBezTo>
                <a:cubicBezTo>
                  <a:pt x="3320" y="144"/>
                  <a:pt x="3532" y="248"/>
                  <a:pt x="3744" y="352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92" name="Freeform 36"/>
          <p:cNvSpPr>
            <a:spLocks/>
          </p:cNvSpPr>
          <p:nvPr/>
        </p:nvSpPr>
        <p:spPr bwMode="auto">
          <a:xfrm>
            <a:off x="3475038" y="2343150"/>
            <a:ext cx="2943225" cy="2352675"/>
          </a:xfrm>
          <a:custGeom>
            <a:avLst/>
            <a:gdLst>
              <a:gd name="T0" fmla="*/ 64 w 2040"/>
              <a:gd name="T1" fmla="*/ 1680 h 1680"/>
              <a:gd name="T2" fmla="*/ 64 w 2040"/>
              <a:gd name="T3" fmla="*/ 1440 h 1680"/>
              <a:gd name="T4" fmla="*/ 208 w 2040"/>
              <a:gd name="T5" fmla="*/ 1392 h 1680"/>
              <a:gd name="T6" fmla="*/ 1312 w 2040"/>
              <a:gd name="T7" fmla="*/ 1440 h 1680"/>
              <a:gd name="T8" fmla="*/ 1984 w 2040"/>
              <a:gd name="T9" fmla="*/ 912 h 1680"/>
              <a:gd name="T10" fmla="*/ 1648 w 2040"/>
              <a:gd name="T11" fmla="*/ 240 h 1680"/>
              <a:gd name="T12" fmla="*/ 1792 w 2040"/>
              <a:gd name="T13" fmla="*/ 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40" h="1680">
                <a:moveTo>
                  <a:pt x="64" y="1680"/>
                </a:moveTo>
                <a:cubicBezTo>
                  <a:pt x="52" y="1584"/>
                  <a:pt x="40" y="1488"/>
                  <a:pt x="64" y="1440"/>
                </a:cubicBezTo>
                <a:cubicBezTo>
                  <a:pt x="88" y="1392"/>
                  <a:pt x="0" y="1392"/>
                  <a:pt x="208" y="1392"/>
                </a:cubicBezTo>
                <a:cubicBezTo>
                  <a:pt x="416" y="1392"/>
                  <a:pt x="1016" y="1520"/>
                  <a:pt x="1312" y="1440"/>
                </a:cubicBezTo>
                <a:cubicBezTo>
                  <a:pt x="1608" y="1360"/>
                  <a:pt x="1928" y="1112"/>
                  <a:pt x="1984" y="912"/>
                </a:cubicBezTo>
                <a:cubicBezTo>
                  <a:pt x="2040" y="712"/>
                  <a:pt x="1680" y="392"/>
                  <a:pt x="1648" y="240"/>
                </a:cubicBezTo>
                <a:cubicBezTo>
                  <a:pt x="1616" y="88"/>
                  <a:pt x="1704" y="44"/>
                  <a:pt x="17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93" name="Freeform 37"/>
          <p:cNvSpPr>
            <a:spLocks/>
          </p:cNvSpPr>
          <p:nvPr/>
        </p:nvSpPr>
        <p:spPr bwMode="auto">
          <a:xfrm>
            <a:off x="3705225" y="2679700"/>
            <a:ext cx="3671888" cy="941388"/>
          </a:xfrm>
          <a:custGeom>
            <a:avLst/>
            <a:gdLst>
              <a:gd name="T0" fmla="*/ 0 w 2544"/>
              <a:gd name="T1" fmla="*/ 0 h 672"/>
              <a:gd name="T2" fmla="*/ 576 w 2544"/>
              <a:gd name="T3" fmla="*/ 288 h 672"/>
              <a:gd name="T4" fmla="*/ 672 w 2544"/>
              <a:gd name="T5" fmla="*/ 480 h 672"/>
              <a:gd name="T6" fmla="*/ 1680 w 2544"/>
              <a:gd name="T7" fmla="*/ 432 h 672"/>
              <a:gd name="T8" fmla="*/ 2544 w 2544"/>
              <a:gd name="T9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4" h="672">
                <a:moveTo>
                  <a:pt x="0" y="0"/>
                </a:moveTo>
                <a:cubicBezTo>
                  <a:pt x="232" y="104"/>
                  <a:pt x="464" y="208"/>
                  <a:pt x="576" y="288"/>
                </a:cubicBezTo>
                <a:cubicBezTo>
                  <a:pt x="688" y="368"/>
                  <a:pt x="488" y="456"/>
                  <a:pt x="672" y="480"/>
                </a:cubicBezTo>
                <a:cubicBezTo>
                  <a:pt x="856" y="504"/>
                  <a:pt x="1368" y="400"/>
                  <a:pt x="1680" y="432"/>
                </a:cubicBezTo>
                <a:cubicBezTo>
                  <a:pt x="1992" y="464"/>
                  <a:pt x="2268" y="568"/>
                  <a:pt x="2544" y="672"/>
                </a:cubicBezTo>
              </a:path>
            </a:pathLst>
          </a:custGeom>
          <a:noFill/>
          <a:ln w="38100" cap="flat" cmpd="sng">
            <a:solidFill>
              <a:srgbClr val="CC99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92296" name="Text Box 40"/>
          <p:cNvSpPr txBox="1">
            <a:spLocks noChangeArrowheads="1"/>
          </p:cNvSpPr>
          <p:nvPr/>
        </p:nvSpPr>
        <p:spPr bwMode="auto">
          <a:xfrm>
            <a:off x="762000" y="5771679"/>
            <a:ext cx="7772400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latin typeface="+mn-lt"/>
              </a:rPr>
              <a:t>Congestion control is a resource allocation problem involving many flows, many links, and complicated global dynamics</a:t>
            </a:r>
          </a:p>
        </p:txBody>
      </p:sp>
      <p:sp>
        <p:nvSpPr>
          <p:cNvPr id="3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81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9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2290" grpId="0" animBg="1"/>
      <p:bldP spid="992291" grpId="0" animBg="1"/>
      <p:bldP spid="992292" grpId="0" animBg="1"/>
      <p:bldP spid="99229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ChangeArrowheads="1"/>
          </p:cNvSpPr>
          <p:nvPr/>
        </p:nvSpPr>
        <p:spPr bwMode="auto">
          <a:xfrm>
            <a:off x="6958013" y="2209800"/>
            <a:ext cx="685800" cy="41910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458200" cy="11731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View from a single flow </a:t>
            </a:r>
          </a:p>
        </p:txBody>
      </p:sp>
      <p:sp>
        <p:nvSpPr>
          <p:cNvPr id="1034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" y="1981200"/>
            <a:ext cx="4648200" cy="4343400"/>
          </a:xfrm>
        </p:spPr>
        <p:txBody>
          <a:bodyPr/>
          <a:lstStyle/>
          <a:p>
            <a:r>
              <a:rPr lang="en-US" sz="2400" dirty="0"/>
              <a:t>Knee – point after which 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Throughput increases slowly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Delay increases fast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Cliff – point after which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Throughput starts to drop to zero (congestion collapse)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Delay approaches infinity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034245" name="Line 5"/>
          <p:cNvSpPr>
            <a:spLocks noChangeShapeType="1"/>
          </p:cNvSpPr>
          <p:nvPr/>
        </p:nvSpPr>
        <p:spPr bwMode="auto">
          <a:xfrm flipH="1" flipV="1">
            <a:off x="4824413" y="2057400"/>
            <a:ext cx="0" cy="1905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46" name="Line 6"/>
          <p:cNvSpPr>
            <a:spLocks noChangeShapeType="1"/>
          </p:cNvSpPr>
          <p:nvPr/>
        </p:nvSpPr>
        <p:spPr bwMode="auto">
          <a:xfrm>
            <a:off x="4824413" y="3945855"/>
            <a:ext cx="3124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47" name="Freeform 7"/>
          <p:cNvSpPr>
            <a:spLocks/>
          </p:cNvSpPr>
          <p:nvPr/>
        </p:nvSpPr>
        <p:spPr bwMode="auto">
          <a:xfrm>
            <a:off x="4824413" y="2209800"/>
            <a:ext cx="2514600" cy="1771650"/>
          </a:xfrm>
          <a:custGeom>
            <a:avLst/>
            <a:gdLst>
              <a:gd name="T0" fmla="*/ 0 w 1584"/>
              <a:gd name="T1" fmla="*/ 1212 h 1212"/>
              <a:gd name="T2" fmla="*/ 0 w 1584"/>
              <a:gd name="T3" fmla="*/ 1170 h 1212"/>
              <a:gd name="T4" fmla="*/ 96 w 1584"/>
              <a:gd name="T5" fmla="*/ 768 h 1212"/>
              <a:gd name="T6" fmla="*/ 240 w 1584"/>
              <a:gd name="T7" fmla="*/ 480 h 1212"/>
              <a:gd name="T8" fmla="*/ 480 w 1584"/>
              <a:gd name="T9" fmla="*/ 192 h 1212"/>
              <a:gd name="T10" fmla="*/ 816 w 1584"/>
              <a:gd name="T11" fmla="*/ 48 h 1212"/>
              <a:gd name="T12" fmla="*/ 1104 w 1584"/>
              <a:gd name="T13" fmla="*/ 0 h 1212"/>
              <a:gd name="T14" fmla="*/ 1344 w 1584"/>
              <a:gd name="T15" fmla="*/ 0 h 1212"/>
              <a:gd name="T16" fmla="*/ 1392 w 1584"/>
              <a:gd name="T17" fmla="*/ 480 h 1212"/>
              <a:gd name="T18" fmla="*/ 1488 w 1584"/>
              <a:gd name="T19" fmla="*/ 1008 h 1212"/>
              <a:gd name="T20" fmla="*/ 1536 w 1584"/>
              <a:gd name="T21" fmla="*/ 1152 h 1212"/>
              <a:gd name="T22" fmla="*/ 1584 w 1584"/>
              <a:gd name="T23" fmla="*/ 1200 h 1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84" h="1212">
                <a:moveTo>
                  <a:pt x="0" y="1212"/>
                </a:moveTo>
                <a:cubicBezTo>
                  <a:pt x="0" y="1198"/>
                  <a:pt x="0" y="1184"/>
                  <a:pt x="0" y="1170"/>
                </a:cubicBezTo>
                <a:lnTo>
                  <a:pt x="96" y="768"/>
                </a:lnTo>
                <a:lnTo>
                  <a:pt x="240" y="480"/>
                </a:lnTo>
                <a:lnTo>
                  <a:pt x="480" y="192"/>
                </a:lnTo>
                <a:lnTo>
                  <a:pt x="816" y="48"/>
                </a:lnTo>
                <a:lnTo>
                  <a:pt x="1104" y="0"/>
                </a:lnTo>
                <a:lnTo>
                  <a:pt x="1344" y="0"/>
                </a:lnTo>
                <a:lnTo>
                  <a:pt x="1392" y="480"/>
                </a:lnTo>
                <a:lnTo>
                  <a:pt x="1488" y="1008"/>
                </a:lnTo>
                <a:lnTo>
                  <a:pt x="1536" y="1152"/>
                </a:lnTo>
                <a:lnTo>
                  <a:pt x="1584" y="120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48" name="Line 8"/>
          <p:cNvSpPr>
            <a:spLocks noChangeShapeType="1"/>
          </p:cNvSpPr>
          <p:nvPr/>
        </p:nvSpPr>
        <p:spPr bwMode="auto">
          <a:xfrm>
            <a:off x="6958013" y="2057400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49" name="Line 9"/>
          <p:cNvSpPr>
            <a:spLocks noChangeShapeType="1"/>
          </p:cNvSpPr>
          <p:nvPr/>
        </p:nvSpPr>
        <p:spPr bwMode="auto">
          <a:xfrm>
            <a:off x="5586413" y="2057400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0" name="Line 10"/>
          <p:cNvSpPr>
            <a:spLocks noChangeShapeType="1"/>
          </p:cNvSpPr>
          <p:nvPr/>
        </p:nvSpPr>
        <p:spPr bwMode="auto">
          <a:xfrm flipH="1" flipV="1">
            <a:off x="4824413" y="4250655"/>
            <a:ext cx="0" cy="213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1" name="Line 11"/>
          <p:cNvSpPr>
            <a:spLocks noChangeShapeType="1"/>
          </p:cNvSpPr>
          <p:nvPr/>
        </p:nvSpPr>
        <p:spPr bwMode="auto">
          <a:xfrm>
            <a:off x="4824413" y="6384255"/>
            <a:ext cx="3124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2" name="Line 12"/>
          <p:cNvSpPr>
            <a:spLocks noChangeShapeType="1"/>
          </p:cNvSpPr>
          <p:nvPr/>
        </p:nvSpPr>
        <p:spPr bwMode="auto">
          <a:xfrm>
            <a:off x="5586413" y="4250655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3" name="Line 13"/>
          <p:cNvSpPr>
            <a:spLocks noChangeShapeType="1"/>
          </p:cNvSpPr>
          <p:nvPr/>
        </p:nvSpPr>
        <p:spPr bwMode="auto">
          <a:xfrm>
            <a:off x="6958013" y="4250655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4" name="Line 14"/>
          <p:cNvSpPr>
            <a:spLocks noChangeShapeType="1"/>
          </p:cNvSpPr>
          <p:nvPr/>
        </p:nvSpPr>
        <p:spPr bwMode="auto">
          <a:xfrm>
            <a:off x="5586413" y="2209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5" name="Freeform 15"/>
          <p:cNvSpPr>
            <a:spLocks/>
          </p:cNvSpPr>
          <p:nvPr/>
        </p:nvSpPr>
        <p:spPr bwMode="auto">
          <a:xfrm>
            <a:off x="4824413" y="4860255"/>
            <a:ext cx="2133600" cy="1371600"/>
          </a:xfrm>
          <a:custGeom>
            <a:avLst/>
            <a:gdLst>
              <a:gd name="T0" fmla="*/ 0 w 1344"/>
              <a:gd name="T1" fmla="*/ 864 h 864"/>
              <a:gd name="T2" fmla="*/ 480 w 1344"/>
              <a:gd name="T3" fmla="*/ 864 h 864"/>
              <a:gd name="T4" fmla="*/ 1344 w 1344"/>
              <a:gd name="T5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44" h="864">
                <a:moveTo>
                  <a:pt x="0" y="864"/>
                </a:moveTo>
                <a:lnTo>
                  <a:pt x="480" y="864"/>
                </a:lnTo>
                <a:lnTo>
                  <a:pt x="1344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6" name="Freeform 16"/>
          <p:cNvSpPr>
            <a:spLocks/>
          </p:cNvSpPr>
          <p:nvPr/>
        </p:nvSpPr>
        <p:spPr bwMode="auto">
          <a:xfrm>
            <a:off x="4824413" y="4250655"/>
            <a:ext cx="2209800" cy="1981200"/>
          </a:xfrm>
          <a:custGeom>
            <a:avLst/>
            <a:gdLst>
              <a:gd name="T0" fmla="*/ 0 w 1392"/>
              <a:gd name="T1" fmla="*/ 1248 h 1248"/>
              <a:gd name="T2" fmla="*/ 480 w 1392"/>
              <a:gd name="T3" fmla="*/ 1152 h 1248"/>
              <a:gd name="T4" fmla="*/ 816 w 1392"/>
              <a:gd name="T5" fmla="*/ 912 h 1248"/>
              <a:gd name="T6" fmla="*/ 1104 w 1392"/>
              <a:gd name="T7" fmla="*/ 624 h 1248"/>
              <a:gd name="T8" fmla="*/ 1296 w 1392"/>
              <a:gd name="T9" fmla="*/ 384 h 1248"/>
              <a:gd name="T10" fmla="*/ 1344 w 1392"/>
              <a:gd name="T11" fmla="*/ 288 h 1248"/>
              <a:gd name="T12" fmla="*/ 1392 w 1392"/>
              <a:gd name="T13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2" h="1248">
                <a:moveTo>
                  <a:pt x="0" y="1248"/>
                </a:moveTo>
                <a:lnTo>
                  <a:pt x="480" y="1152"/>
                </a:lnTo>
                <a:lnTo>
                  <a:pt x="816" y="912"/>
                </a:lnTo>
                <a:lnTo>
                  <a:pt x="1104" y="624"/>
                </a:lnTo>
                <a:lnTo>
                  <a:pt x="1296" y="384"/>
                </a:lnTo>
                <a:lnTo>
                  <a:pt x="1344" y="288"/>
                </a:lnTo>
                <a:lnTo>
                  <a:pt x="1392" y="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57" name="Text Box 17"/>
          <p:cNvSpPr txBox="1">
            <a:spLocks noChangeArrowheads="1"/>
          </p:cNvSpPr>
          <p:nvPr/>
        </p:nvSpPr>
        <p:spPr bwMode="auto">
          <a:xfrm>
            <a:off x="7183019" y="6384255"/>
            <a:ext cx="753312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Load</a:t>
            </a:r>
          </a:p>
        </p:txBody>
      </p:sp>
      <p:sp>
        <p:nvSpPr>
          <p:cNvPr id="1034258" name="Text Box 18"/>
          <p:cNvSpPr txBox="1">
            <a:spLocks noChangeArrowheads="1"/>
          </p:cNvSpPr>
          <p:nvPr/>
        </p:nvSpPr>
        <p:spPr bwMode="auto">
          <a:xfrm>
            <a:off x="7183019" y="3945855"/>
            <a:ext cx="753312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Load</a:t>
            </a:r>
          </a:p>
        </p:txBody>
      </p:sp>
      <p:sp>
        <p:nvSpPr>
          <p:cNvPr id="1034259" name="Text Box 19"/>
          <p:cNvSpPr txBox="1">
            <a:spLocks noChangeArrowheads="1"/>
          </p:cNvSpPr>
          <p:nvPr/>
        </p:nvSpPr>
        <p:spPr bwMode="auto">
          <a:xfrm rot="16200000">
            <a:off x="3880275" y="2522203"/>
            <a:ext cx="149457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Throughput</a:t>
            </a:r>
          </a:p>
        </p:txBody>
      </p:sp>
      <p:sp>
        <p:nvSpPr>
          <p:cNvPr id="1034260" name="Text Box 20"/>
          <p:cNvSpPr txBox="1">
            <a:spLocks noChangeArrowheads="1"/>
          </p:cNvSpPr>
          <p:nvPr/>
        </p:nvSpPr>
        <p:spPr bwMode="auto">
          <a:xfrm rot="16200000">
            <a:off x="4205152" y="4391608"/>
            <a:ext cx="838472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Delay</a:t>
            </a:r>
          </a:p>
        </p:txBody>
      </p:sp>
      <p:sp>
        <p:nvSpPr>
          <p:cNvPr id="1034261" name="Text Box 21"/>
          <p:cNvSpPr txBox="1">
            <a:spLocks noChangeArrowheads="1"/>
          </p:cNvSpPr>
          <p:nvPr/>
        </p:nvSpPr>
        <p:spPr bwMode="auto">
          <a:xfrm>
            <a:off x="5141625" y="1739900"/>
            <a:ext cx="767338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knee</a:t>
            </a:r>
          </a:p>
        </p:txBody>
      </p:sp>
      <p:sp>
        <p:nvSpPr>
          <p:cNvPr id="1034262" name="Text Box 22"/>
          <p:cNvSpPr txBox="1">
            <a:spLocks noChangeArrowheads="1"/>
          </p:cNvSpPr>
          <p:nvPr/>
        </p:nvSpPr>
        <p:spPr bwMode="auto">
          <a:xfrm>
            <a:off x="6682157" y="1739900"/>
            <a:ext cx="580288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cliff</a:t>
            </a:r>
          </a:p>
        </p:txBody>
      </p:sp>
      <p:sp>
        <p:nvSpPr>
          <p:cNvPr id="1034263" name="Text Box 23"/>
          <p:cNvSpPr txBox="1">
            <a:spLocks noChangeArrowheads="1"/>
          </p:cNvSpPr>
          <p:nvPr/>
        </p:nvSpPr>
        <p:spPr bwMode="auto">
          <a:xfrm>
            <a:off x="7622717" y="2654300"/>
            <a:ext cx="1423317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congestion</a:t>
            </a:r>
          </a:p>
          <a:p>
            <a:pPr algn="ctr"/>
            <a:r>
              <a:rPr lang="en-US" sz="2000" b="0">
                <a:latin typeface="+mn-lt"/>
              </a:rPr>
              <a:t>collapse</a:t>
            </a:r>
          </a:p>
        </p:txBody>
      </p:sp>
      <p:sp>
        <p:nvSpPr>
          <p:cNvPr id="1034264" name="AutoShape 24"/>
          <p:cNvSpPr>
            <a:spLocks/>
          </p:cNvSpPr>
          <p:nvPr/>
        </p:nvSpPr>
        <p:spPr bwMode="auto">
          <a:xfrm rot="-5400000">
            <a:off x="7200900" y="1790700"/>
            <a:ext cx="152400" cy="685800"/>
          </a:xfrm>
          <a:prstGeom prst="rightBrace">
            <a:avLst>
              <a:gd name="adj1" fmla="val 375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034265" name="Line 25"/>
          <p:cNvSpPr>
            <a:spLocks noChangeShapeType="1"/>
          </p:cNvSpPr>
          <p:nvPr/>
        </p:nvSpPr>
        <p:spPr bwMode="auto">
          <a:xfrm flipH="1">
            <a:off x="7315200" y="3276600"/>
            <a:ext cx="762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1034266" name="Text Box 26"/>
          <p:cNvSpPr txBox="1">
            <a:spLocks noChangeArrowheads="1"/>
          </p:cNvSpPr>
          <p:nvPr/>
        </p:nvSpPr>
        <p:spPr bwMode="auto">
          <a:xfrm>
            <a:off x="7829452" y="1600200"/>
            <a:ext cx="938409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packet</a:t>
            </a:r>
          </a:p>
          <a:p>
            <a:pPr algn="ctr"/>
            <a:r>
              <a:rPr lang="en-US" sz="2000" b="0">
                <a:latin typeface="+mn-lt"/>
              </a:rPr>
              <a:t>loss</a:t>
            </a:r>
          </a:p>
        </p:txBody>
      </p:sp>
      <p:sp>
        <p:nvSpPr>
          <p:cNvPr id="1034267" name="Line 27"/>
          <p:cNvSpPr>
            <a:spLocks noChangeShapeType="1"/>
          </p:cNvSpPr>
          <p:nvPr/>
        </p:nvSpPr>
        <p:spPr bwMode="auto">
          <a:xfrm flipH="1">
            <a:off x="7315200" y="1905000"/>
            <a:ext cx="533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 b="0">
              <a:latin typeface="+mn-lt"/>
            </a:endParaRPr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48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06362"/>
            <a:ext cx="8991600" cy="1173162"/>
          </a:xfrm>
        </p:spPr>
        <p:txBody>
          <a:bodyPr/>
          <a:lstStyle/>
          <a:p>
            <a:r>
              <a:rPr lang="en-US" dirty="0"/>
              <a:t>Context: Applications and 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1"/>
            <a:ext cx="8534400" cy="5181600"/>
          </a:xfrm>
        </p:spPr>
        <p:txBody>
          <a:bodyPr/>
          <a:lstStyle/>
          <a:p>
            <a:r>
              <a:rPr lang="en-US" sz="2400" dirty="0"/>
              <a:t>Socket: software abstraction by which an application process exchanges network messages with the (transport layer in the) operating system </a:t>
            </a:r>
          </a:p>
          <a:p>
            <a:pPr lvl="1"/>
            <a:r>
              <a:rPr lang="en-US" sz="2000" dirty="0" err="1">
                <a:solidFill>
                  <a:srgbClr val="000090"/>
                </a:solidFill>
              </a:rPr>
              <a:t>socketID</a:t>
            </a:r>
            <a:r>
              <a:rPr lang="en-US" sz="2000" dirty="0">
                <a:solidFill>
                  <a:srgbClr val="000090"/>
                </a:solidFill>
              </a:rPr>
              <a:t> = socket(…, </a:t>
            </a:r>
            <a:r>
              <a:rPr lang="en-US" sz="2000" dirty="0" err="1">
                <a:solidFill>
                  <a:srgbClr val="000090"/>
                </a:solidFill>
              </a:rPr>
              <a:t>socket.TYPE</a:t>
            </a:r>
            <a:r>
              <a:rPr lang="en-US" sz="2000" dirty="0">
                <a:solidFill>
                  <a:srgbClr val="000090"/>
                </a:solidFill>
              </a:rPr>
              <a:t>)</a:t>
            </a:r>
          </a:p>
          <a:p>
            <a:pPr lvl="1"/>
            <a:r>
              <a:rPr lang="en-US" sz="2000" dirty="0" err="1">
                <a:solidFill>
                  <a:srgbClr val="000090"/>
                </a:solidFill>
              </a:rPr>
              <a:t>socketID.sendto</a:t>
            </a:r>
            <a:r>
              <a:rPr lang="en-US" sz="2000" dirty="0">
                <a:solidFill>
                  <a:srgbClr val="000090"/>
                </a:solidFill>
              </a:rPr>
              <a:t>(message, …)  </a:t>
            </a:r>
          </a:p>
          <a:p>
            <a:pPr lvl="1"/>
            <a:r>
              <a:rPr lang="en-US" sz="2000" dirty="0" err="1">
                <a:solidFill>
                  <a:srgbClr val="000090"/>
                </a:solidFill>
              </a:rPr>
              <a:t>socketID.recvfrom</a:t>
            </a:r>
            <a:r>
              <a:rPr lang="en-US" sz="2000" dirty="0">
                <a:solidFill>
                  <a:srgbClr val="000090"/>
                </a:solidFill>
              </a:rPr>
              <a:t>(…)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Two important types of sockets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UDP socket: TYPE is SOCK_DGRAM 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sym typeface="Wingdings"/>
              </a:rPr>
              <a:t>TCP socket: TYPE is SOCK_STREAM</a:t>
            </a:r>
          </a:p>
          <a:p>
            <a:pPr lvl="1"/>
            <a:endParaRPr lang="en-US" sz="2000" dirty="0">
              <a:solidFill>
                <a:srgbClr val="000090"/>
              </a:solidFill>
            </a:endParaRPr>
          </a:p>
          <a:p>
            <a:pPr lvl="1"/>
            <a:endParaRPr lang="en-US" sz="20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15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13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dirty="0"/>
              <a:t>General Approaches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(0) Send without care</a:t>
            </a:r>
          </a:p>
          <a:p>
            <a:pPr lvl="1"/>
            <a:r>
              <a:rPr lang="en-US" dirty="0"/>
              <a:t>Many packet drops</a:t>
            </a:r>
          </a:p>
          <a:p>
            <a:pPr lvl="1">
              <a:buFontTx/>
              <a:buNone/>
            </a:pP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150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65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dirty="0"/>
              <a:t>General Approaches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(0) Send without care</a:t>
            </a:r>
          </a:p>
          <a:p>
            <a:pPr marL="0" indent="0">
              <a:buNone/>
            </a:pPr>
            <a:r>
              <a:rPr lang="en-US" dirty="0"/>
              <a:t>(1) Reservations</a:t>
            </a:r>
          </a:p>
          <a:p>
            <a:pPr lvl="1"/>
            <a:r>
              <a:rPr lang="en-US" dirty="0"/>
              <a:t>Pre-arrange bandwidth allocations</a:t>
            </a:r>
          </a:p>
          <a:p>
            <a:pPr lvl="1"/>
            <a:r>
              <a:rPr lang="en-US" dirty="0"/>
              <a:t>Requires negotiation before sending packets</a:t>
            </a:r>
          </a:p>
          <a:p>
            <a:pPr lvl="1"/>
            <a:r>
              <a:rPr lang="en-US" dirty="0"/>
              <a:t>Low utilization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72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dirty="0"/>
              <a:t>General Approaches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(0) Send without care</a:t>
            </a:r>
          </a:p>
          <a:p>
            <a:pPr marL="0" indent="0">
              <a:buNone/>
            </a:pPr>
            <a:r>
              <a:rPr lang="en-US" dirty="0"/>
              <a:t>(1) Reservations</a:t>
            </a:r>
          </a:p>
          <a:p>
            <a:pPr marL="0" indent="0">
              <a:buNone/>
            </a:pPr>
            <a:r>
              <a:rPr lang="en-US" dirty="0"/>
              <a:t>(2) Pricing</a:t>
            </a:r>
          </a:p>
          <a:p>
            <a:pPr lvl="1"/>
            <a:r>
              <a:rPr lang="en-US" dirty="0"/>
              <a:t>Don</a:t>
            </a:r>
            <a:r>
              <a:rPr lang="en-US" dirty="0">
                <a:latin typeface="Arial"/>
              </a:rPr>
              <a:t>’</a:t>
            </a:r>
            <a:r>
              <a:rPr lang="en-US" dirty="0"/>
              <a:t>t drop packets for the high-bidders</a:t>
            </a:r>
          </a:p>
          <a:p>
            <a:pPr lvl="1"/>
            <a:r>
              <a:rPr lang="en-US" dirty="0"/>
              <a:t>Requires payment model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48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dirty="0"/>
              <a:t>General Approaches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458200" cy="44116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(0) Send without care</a:t>
            </a:r>
          </a:p>
          <a:p>
            <a:pPr marL="0" indent="0">
              <a:buNone/>
            </a:pPr>
            <a:r>
              <a:rPr lang="en-US" dirty="0"/>
              <a:t>(1) Reservations</a:t>
            </a:r>
          </a:p>
          <a:p>
            <a:pPr marL="0" indent="0">
              <a:buNone/>
            </a:pPr>
            <a:r>
              <a:rPr lang="en-US" dirty="0"/>
              <a:t>(2) Pricing</a:t>
            </a:r>
          </a:p>
          <a:p>
            <a:pPr marL="0" indent="0">
              <a:buNone/>
            </a:pPr>
            <a:r>
              <a:rPr lang="en-US" dirty="0"/>
              <a:t>(3) Dynamic Adjustment</a:t>
            </a:r>
          </a:p>
          <a:p>
            <a:pPr lvl="1"/>
            <a:r>
              <a:rPr lang="en-US" dirty="0"/>
              <a:t>Hosts probe network; infer level of congestion; adjust </a:t>
            </a:r>
          </a:p>
          <a:p>
            <a:pPr lvl="1"/>
            <a:r>
              <a:rPr lang="en-US" dirty="0"/>
              <a:t>Network reports congestion level to hosts; hosts adjust</a:t>
            </a:r>
          </a:p>
          <a:p>
            <a:pPr lvl="1"/>
            <a:r>
              <a:rPr lang="en-US" dirty="0"/>
              <a:t>Combinations of the above</a:t>
            </a:r>
          </a:p>
          <a:p>
            <a:pPr lvl="1"/>
            <a:r>
              <a:rPr lang="en-US" dirty="0"/>
              <a:t>Simple to implement but suboptimal, messy dynamics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77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 dirty="0"/>
              <a:t>General Approaches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686800" cy="4411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(0) Send without care</a:t>
            </a:r>
          </a:p>
          <a:p>
            <a:pPr marL="0" indent="0">
              <a:buNone/>
            </a:pPr>
            <a:r>
              <a:rPr lang="en-US" dirty="0"/>
              <a:t>(1) Reservations</a:t>
            </a:r>
          </a:p>
          <a:p>
            <a:pPr marL="0" indent="0">
              <a:buNone/>
            </a:pPr>
            <a:r>
              <a:rPr lang="en-US" dirty="0"/>
              <a:t>(2) Pricing</a:t>
            </a:r>
          </a:p>
          <a:p>
            <a:pPr marL="0" indent="0">
              <a:buNone/>
            </a:pPr>
            <a:r>
              <a:rPr lang="en-US" dirty="0"/>
              <a:t>(3) Dynamic Adjustment</a:t>
            </a:r>
          </a:p>
          <a:p>
            <a:pPr marL="0" indent="0">
              <a:buClr>
                <a:schemeClr val="accent1"/>
              </a:buClr>
              <a:buNone/>
            </a:pPr>
            <a:endParaRPr lang="en-US" dirty="0">
              <a:solidFill>
                <a:srgbClr val="000090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n-US" dirty="0">
                <a:solidFill>
                  <a:srgbClr val="000090"/>
                </a:solidFill>
              </a:rPr>
              <a:t>All three techniques have their place</a:t>
            </a:r>
          </a:p>
          <a:p>
            <a:pPr>
              <a:buClr>
                <a:schemeClr val="accent1"/>
              </a:buClr>
            </a:pPr>
            <a:r>
              <a:rPr lang="en-US" sz="2400" i="1" dirty="0"/>
              <a:t>Generality</a:t>
            </a:r>
            <a:r>
              <a:rPr lang="en-US" sz="2400" dirty="0"/>
              <a:t> of dynamic adjustment has proven powerful</a:t>
            </a:r>
          </a:p>
          <a:p>
            <a:pPr>
              <a:buClr>
                <a:schemeClr val="accent1"/>
              </a:buClr>
            </a:pPr>
            <a:r>
              <a:rPr lang="en-US" sz="2400" dirty="0"/>
              <a:t>Doesn’t presume business model, traffic characteristics, application requirements; does assume good citizenship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807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TCP’s Approach in a Nutshell</a:t>
            </a:r>
          </a:p>
        </p:txBody>
      </p:sp>
      <p:sp>
        <p:nvSpPr>
          <p:cNvPr id="98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connection has window</a:t>
            </a:r>
          </a:p>
          <a:p>
            <a:pPr lvl="1"/>
            <a:r>
              <a:rPr lang="en-US" dirty="0"/>
              <a:t>Controls number of packets in flight </a:t>
            </a:r>
          </a:p>
          <a:p>
            <a:pPr lvl="1"/>
            <a:endParaRPr lang="en-US" dirty="0"/>
          </a:p>
          <a:p>
            <a:r>
              <a:rPr lang="en-US" dirty="0"/>
              <a:t>Sending rate: ~Window/RTT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Vary window size to control sending rate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155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8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5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BF169-DD96-7F4A-9C52-EFA77FE2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Windows, Buffers, and TCP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9B64E-8D36-B94A-8C5C-3F043F10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156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bra">
                <a:extLst>
                  <a:ext uri="{FF2B5EF4-FFF2-40B4-BE49-F238E27FC236}">
                    <a16:creationId xmlns:a16="http://schemas.microsoft.com/office/drawing/2014/main" id="{F590A453-7A66-0643-8E10-747D358A8D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4340760"/>
                  </p:ext>
                </p:extLst>
              </p:nvPr>
            </p:nvGraphicFramePr>
            <p:xfrm>
              <a:off x="2182291" y="1283282"/>
              <a:ext cx="4779417" cy="52074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79417" cy="5207424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582" ay="1677651" az="5195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757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bra">
                <a:extLst>
                  <a:ext uri="{FF2B5EF4-FFF2-40B4-BE49-F238E27FC236}">
                    <a16:creationId xmlns:a16="http://schemas.microsoft.com/office/drawing/2014/main" id="{F590A453-7A66-0643-8E10-747D358A8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2291" y="1283282"/>
                <a:ext cx="4779417" cy="5207424"/>
              </a:xfrm>
              <a:prstGeom prst="rect">
                <a:avLst/>
              </a:prstGeom>
            </p:spPr>
          </p:pic>
        </mc:Fallback>
      </mc:AlternateContent>
      <p:pic>
        <p:nvPicPr>
          <p:cNvPr id="154626" name="Picture 2" descr="You will see reflective studs (or &quot;Cat's... - Sean Whitelamb Driving  Instructor at System Driving School - Automatic | Facebook">
            <a:extLst>
              <a:ext uri="{FF2B5EF4-FFF2-40B4-BE49-F238E27FC236}">
                <a16:creationId xmlns:a16="http://schemas.microsoft.com/office/drawing/2014/main" id="{A115DF54-EA1F-FE40-AFA7-559D72484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" b="4975"/>
          <a:stretch/>
        </p:blipFill>
        <p:spPr bwMode="auto">
          <a:xfrm>
            <a:off x="379730" y="3667362"/>
            <a:ext cx="1553302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440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Windows, Buffers, and TCP</a:t>
            </a:r>
          </a:p>
        </p:txBody>
      </p:sp>
      <p:sp>
        <p:nvSpPr>
          <p:cNvPr id="98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connection has a window</a:t>
            </a:r>
          </a:p>
          <a:p>
            <a:pPr lvl="1"/>
            <a:r>
              <a:rPr lang="en-US" dirty="0"/>
              <a:t>Controls number of packets in flight; </a:t>
            </a:r>
          </a:p>
          <a:p>
            <a:pPr marL="457200" lvl="1" indent="0">
              <a:buNone/>
            </a:pPr>
            <a:r>
              <a:rPr lang="en-US" dirty="0"/>
              <a:t>		filling a channel to improve throughput, and</a:t>
            </a:r>
          </a:p>
          <a:p>
            <a:pPr marL="457200" lvl="1" indent="0">
              <a:buNone/>
            </a:pPr>
            <a:r>
              <a:rPr lang="en-US" dirty="0"/>
              <a:t>		vary window size to control sending rate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Buffers adapt mis-matched channels </a:t>
            </a:r>
          </a:p>
          <a:p>
            <a:pPr lvl="1"/>
            <a:r>
              <a:rPr lang="en-US" dirty="0"/>
              <a:t>Buffers smooth bursts</a:t>
            </a:r>
          </a:p>
          <a:p>
            <a:pPr lvl="1"/>
            <a:r>
              <a:rPr lang="en-US" dirty="0"/>
              <a:t>Adapt (re-time) arrivals  for multiplexing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157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29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5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D6A2-713A-BB41-A90B-6644D51F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Windows, Buffers, and TCP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F90D7-D58F-FD4A-8DDB-2A2878D09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Buffers &amp; TCP can make link utilization 100%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Buffers add delay, </a:t>
            </a:r>
            <a:r>
              <a:rPr lang="en-US" b="1" dirty="0"/>
              <a:t>variable</a:t>
            </a:r>
            <a:r>
              <a:rPr lang="en-US" dirty="0"/>
              <a:t> delay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D3829-48F5-A340-802D-B089E628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158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bra">
                <a:extLst>
                  <a:ext uri="{FF2B5EF4-FFF2-40B4-BE49-F238E27FC236}">
                    <a16:creationId xmlns:a16="http://schemas.microsoft.com/office/drawing/2014/main" id="{AE6D3792-45FD-8546-87EF-B682AAA7B1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967698"/>
                  </p:ext>
                </p:extLst>
              </p:nvPr>
            </p:nvGraphicFramePr>
            <p:xfrm>
              <a:off x="3550068" y="4494579"/>
              <a:ext cx="2043863" cy="2226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43863" cy="222689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582" ay="1677651" az="5195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396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bra">
                <a:extLst>
                  <a:ext uri="{FF2B5EF4-FFF2-40B4-BE49-F238E27FC236}">
                    <a16:creationId xmlns:a16="http://schemas.microsoft.com/office/drawing/2014/main" id="{AE6D3792-45FD-8546-87EF-B682AAA7B1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0068" y="4494579"/>
                <a:ext cx="2043863" cy="2226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6363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69D3-5228-3D45-B53B-D2DFA09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Sizing Buffers in Routers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D36BC-095C-9D4D-87CE-C282EC08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159</a:t>
            </a:fld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F58AACA-B350-764D-A95A-F5157710EC1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752600"/>
            <a:ext cx="8229600" cy="4830762"/>
          </a:xfrm>
          <a:prstGeom prst="rect">
            <a:avLst/>
          </a:prstGeom>
          <a:ln/>
        </p:spPr>
        <p:txBody>
          <a:bodyPr vert="horz" lIns="91440" tIns="45720" rIns="13208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Packet loss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Queue overload, and subsequent packet loss</a:t>
            </a:r>
          </a:p>
          <a:p>
            <a:pPr lvl="1"/>
            <a:r>
              <a:rPr lang="en-US" dirty="0"/>
              <a:t>End-to-end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Transmission, propagation, and queueing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The only variable part is queueing delay</a:t>
            </a:r>
          </a:p>
          <a:p>
            <a:pPr marL="782638" lvl="1">
              <a:buClr>
                <a:srgbClr val="000000"/>
              </a:buClr>
            </a:pPr>
            <a:r>
              <a:rPr lang="en-US" dirty="0"/>
              <a:t>Router architecture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Board space, power consumption, and cost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On chip buffers: higher density, higher capacity</a:t>
            </a:r>
          </a:p>
          <a:p>
            <a:pPr marL="39688" indent="0">
              <a:buClr>
                <a:srgbClr val="008000"/>
              </a:buClr>
              <a:buNone/>
            </a:pPr>
            <a:endParaRPr lang="en-US" dirty="0"/>
          </a:p>
          <a:p>
            <a:pPr marL="39688" indent="0">
              <a:buClr>
                <a:srgbClr val="008000"/>
              </a:buClr>
              <a:buNone/>
            </a:pP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Libra">
                <a:extLst>
                  <a:ext uri="{FF2B5EF4-FFF2-40B4-BE49-F238E27FC236}">
                    <a16:creationId xmlns:a16="http://schemas.microsoft.com/office/drawing/2014/main" id="{0980C294-7C8D-A546-BF9B-5E3E25078B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6689554"/>
                  </p:ext>
                </p:extLst>
              </p:nvPr>
            </p:nvGraphicFramePr>
            <p:xfrm>
              <a:off x="7935839" y="0"/>
              <a:ext cx="1208161" cy="13163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08161" cy="1316355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582" ay="1677651" az="5195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150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Libra">
                <a:extLst>
                  <a:ext uri="{FF2B5EF4-FFF2-40B4-BE49-F238E27FC236}">
                    <a16:creationId xmlns:a16="http://schemas.microsoft.com/office/drawing/2014/main" id="{0980C294-7C8D-A546-BF9B-5E3E25078B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5839" y="0"/>
                <a:ext cx="1208161" cy="13163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5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Ports</a:t>
            </a:r>
          </a:p>
        </p:txBody>
      </p:sp>
      <p:sp>
        <p:nvSpPr>
          <p:cNvPr id="110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915400" cy="42672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Problem: deciding which app (socket) gets which packets</a:t>
            </a:r>
          </a:p>
          <a:p>
            <a:endParaRPr lang="en-US" sz="2400" dirty="0"/>
          </a:p>
          <a:p>
            <a:pPr marL="342900" lvl="1" indent="-342900">
              <a:buClr>
                <a:schemeClr val="tx2"/>
              </a:buClr>
            </a:pPr>
            <a:r>
              <a:rPr lang="en-US" sz="2400" dirty="0"/>
              <a:t>Solution: </a:t>
            </a:r>
            <a:r>
              <a:rPr lang="en-US" b="1" i="1" dirty="0">
                <a:solidFill>
                  <a:srgbClr val="FF0000"/>
                </a:solidFill>
              </a:rPr>
              <a:t>port</a:t>
            </a:r>
            <a:r>
              <a:rPr lang="en-US" dirty="0"/>
              <a:t> as a transport layer identifier</a:t>
            </a:r>
          </a:p>
          <a:p>
            <a:pPr marL="638175" lvl="2" indent="-342900">
              <a:buClr>
                <a:schemeClr val="tx2"/>
              </a:buClr>
            </a:pPr>
            <a:r>
              <a:rPr lang="en-US" sz="2000" dirty="0"/>
              <a:t>16 bit identifier </a:t>
            </a:r>
          </a:p>
          <a:p>
            <a:pPr lvl="1"/>
            <a:r>
              <a:rPr lang="en-US" sz="2000" dirty="0"/>
              <a:t>OS stores mapping between sockets and </a:t>
            </a:r>
            <a:r>
              <a:rPr lang="en-US" sz="2000" i="1" dirty="0">
                <a:solidFill>
                  <a:srgbClr val="FF0000"/>
                </a:solidFill>
              </a:rPr>
              <a:t>ports</a:t>
            </a:r>
          </a:p>
          <a:p>
            <a:pPr lvl="1"/>
            <a:r>
              <a:rPr lang="en-US" sz="2000" dirty="0"/>
              <a:t>a packet carries a source and destination port number in its</a:t>
            </a:r>
            <a:br>
              <a:rPr lang="en-US" sz="2000" dirty="0"/>
            </a:br>
            <a:r>
              <a:rPr lang="en-US" sz="2000" dirty="0"/>
              <a:t>transport layer header </a:t>
            </a:r>
            <a:endParaRPr lang="en-US" sz="2000" i="1" dirty="0">
              <a:solidFill>
                <a:srgbClr val="FF0000"/>
              </a:solidFill>
            </a:endParaRPr>
          </a:p>
          <a:p>
            <a:pPr lvl="1"/>
            <a:endParaRPr lang="en-US" sz="2000" i="1" dirty="0">
              <a:solidFill>
                <a:srgbClr val="FF0000"/>
              </a:solidFill>
            </a:endParaRPr>
          </a:p>
          <a:p>
            <a:r>
              <a:rPr lang="en-US" sz="2400" dirty="0"/>
              <a:t>For UDP ports </a:t>
            </a:r>
            <a:r>
              <a:rPr lang="en-US" sz="2000" dirty="0"/>
              <a:t>(SOCK_DGRAM)</a:t>
            </a:r>
          </a:p>
          <a:p>
            <a:pPr lvl="1"/>
            <a:r>
              <a:rPr lang="en-US" sz="2000" dirty="0"/>
              <a:t>OS stores (local port, local IP address) </a:t>
            </a:r>
            <a:r>
              <a:rPr lang="en-US" sz="2000" dirty="0">
                <a:sym typeface="Wingdings"/>
              </a:rPr>
              <a:t> socket</a:t>
            </a:r>
            <a:br>
              <a:rPr lang="en-US" sz="2000" dirty="0">
                <a:sym typeface="Wingdings"/>
              </a:rPr>
            </a:br>
            <a:endParaRPr lang="en-US" sz="2000" dirty="0">
              <a:sym typeface="Wingdings"/>
            </a:endParaRPr>
          </a:p>
          <a:p>
            <a:r>
              <a:rPr lang="en-US" sz="2400" dirty="0"/>
              <a:t>For TCP ports </a:t>
            </a:r>
            <a:r>
              <a:rPr lang="en-US" sz="2000" dirty="0"/>
              <a:t>(SOCK_STREAM)</a:t>
            </a:r>
          </a:p>
          <a:p>
            <a:pPr lvl="1"/>
            <a:r>
              <a:rPr lang="en-US" sz="2000" dirty="0"/>
              <a:t>OS stores </a:t>
            </a:r>
            <a:r>
              <a:rPr lang="en-US" sz="2000" dirty="0">
                <a:sym typeface="Wingdings"/>
              </a:rPr>
              <a:t>(local port, local IP, remote port, remote IP)  socket</a:t>
            </a:r>
            <a:endParaRPr lang="en-US" sz="20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16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4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995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3" name="Rectangle 1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497840"/>
          <a:lstStyle/>
          <a:p>
            <a:pPr marL="222250"/>
            <a:r>
              <a:rPr lang="en-US"/>
              <a:t>Buffer Sizing Story</a:t>
            </a:r>
          </a:p>
        </p:txBody>
      </p:sp>
      <p:pic>
        <p:nvPicPr>
          <p:cNvPr id="56334" name="Picture 1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584325"/>
            <a:ext cx="8510588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40" name="Group 20"/>
          <p:cNvGrpSpPr>
            <a:grpSpLocks/>
          </p:cNvGrpSpPr>
          <p:nvPr/>
        </p:nvGrpSpPr>
        <p:grpSpPr bwMode="auto">
          <a:xfrm>
            <a:off x="1254125" y="962025"/>
            <a:ext cx="1055688" cy="1244600"/>
            <a:chOff x="0" y="0"/>
            <a:chExt cx="664" cy="783"/>
          </a:xfrm>
        </p:grpSpPr>
        <p:pic>
          <p:nvPicPr>
            <p:cNvPr id="56338" name="Picture 18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4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9" name="Picture 19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" y="17"/>
              <a:ext cx="429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465497" y="1737512"/>
          <a:ext cx="1096859" cy="39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5" name="Equation" r:id="rId7" imgW="457200" imgH="165100" progId="Equation.3">
                  <p:embed/>
                </p:oleObj>
              </mc:Choice>
              <mc:Fallback>
                <p:oleObj name="Equation" r:id="rId7" imgW="457200" imgH="165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65497" y="1737512"/>
                        <a:ext cx="1096859" cy="39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084763" y="1577791"/>
          <a:ext cx="889275" cy="77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6" name="Equation" r:id="rId9" imgW="482600" imgH="419100" progId="Equation.3">
                  <p:embed/>
                </p:oleObj>
              </mc:Choice>
              <mc:Fallback>
                <p:oleObj name="Equation" r:id="rId9" imgW="482600" imgH="4191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84763" y="1577791"/>
                        <a:ext cx="889275" cy="77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7265988" y="1719262"/>
          <a:ext cx="14605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7" name="Equation" r:id="rId11" imgW="609600" imgH="203200" progId="Equation.3">
                  <p:embed/>
                </p:oleObj>
              </mc:Choice>
              <mc:Fallback>
                <p:oleObj name="Equation" r:id="rId11" imgW="609600" imgH="2032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65988" y="1719262"/>
                        <a:ext cx="1460500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160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036F76-D0D4-1446-A0A6-2B4939C01DCE}"/>
              </a:ext>
            </a:extLst>
          </p:cNvPr>
          <p:cNvSpPr/>
          <p:nvPr/>
        </p:nvSpPr>
        <p:spPr>
          <a:xfrm>
            <a:off x="3991556" y="1518699"/>
            <a:ext cx="5073336" cy="533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234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56" name="Picture 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91440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1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CP-window-1.mov">
            <a:hlinkClick r:id="" action="ppaction://media"/>
            <a:extLst>
              <a:ext uri="{FF2B5EF4-FFF2-40B4-BE49-F238E27FC236}">
                <a16:creationId xmlns:a16="http://schemas.microsoft.com/office/drawing/2014/main" id="{8BAB59F8-9670-6C41-9777-86A5B740E8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07" y="0"/>
            <a:ext cx="9160036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195D1-B2B2-C140-923D-DD7132DC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80" name="Rectangle 1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497840"/>
          <a:lstStyle/>
          <a:p>
            <a:pPr marL="222250"/>
            <a:r>
              <a:rPr lang="en-US"/>
              <a:t>Rule-of-thumb – Intuition </a:t>
            </a:r>
          </a:p>
        </p:txBody>
      </p:sp>
      <p:grpSp>
        <p:nvGrpSpPr>
          <p:cNvPr id="58383" name="Group 15"/>
          <p:cNvGrpSpPr>
            <a:grpSpLocks/>
          </p:cNvGrpSpPr>
          <p:nvPr/>
        </p:nvGrpSpPr>
        <p:grpSpPr bwMode="auto">
          <a:xfrm>
            <a:off x="2962275" y="1371600"/>
            <a:ext cx="5715000" cy="1296988"/>
            <a:chOff x="0" y="0"/>
            <a:chExt cx="3600" cy="817"/>
          </a:xfrm>
        </p:grpSpPr>
        <p:sp>
          <p:nvSpPr>
            <p:cNvPr id="58381" name="Rectangle 13"/>
            <p:cNvSpPr>
              <a:spLocks/>
            </p:cNvSpPr>
            <p:nvPr/>
          </p:nvSpPr>
          <p:spPr bwMode="auto">
            <a:xfrm>
              <a:off x="0" y="0"/>
              <a:ext cx="3600" cy="81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382" name="Rectangle 14"/>
            <p:cNvSpPr>
              <a:spLocks/>
            </p:cNvSpPr>
            <p:nvPr/>
          </p:nvSpPr>
          <p:spPr bwMode="auto">
            <a:xfrm>
              <a:off x="0" y="0"/>
              <a:ext cx="3600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40639" bIns="0"/>
            <a:lstStyle/>
            <a:p>
              <a:pPr marL="382588" indent="-342900">
                <a:spcBef>
                  <a:spcPts val="513"/>
                </a:spcBef>
              </a:pPr>
              <a:r>
                <a:rPr lang="en-US" sz="22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Rule for adjusting </a:t>
              </a:r>
              <a:r>
                <a:rPr lang="en-US" sz="2600" dirty="0">
                  <a:solidFill>
                    <a:srgbClr val="F60000"/>
                  </a:solidFill>
                  <a:latin typeface="Arial Unicode MS" charset="0"/>
                  <a:ea typeface="ＭＳ Ｐゴシック" charset="0"/>
                  <a:cs typeface="Arial Unicode MS" charset="0"/>
                  <a:sym typeface="Arial Unicode MS" charset="0"/>
                </a:rPr>
                <a:t>W</a:t>
              </a:r>
              <a:endParaRPr lang="en-US" dirty="0">
                <a:solidFill>
                  <a:schemeClr val="tx1"/>
                </a:solidFill>
                <a:ea typeface="ＭＳ Ｐゴシック" charset="0"/>
                <a:cs typeface="Lucida Grande" charset="0"/>
              </a:endParaRPr>
            </a:p>
            <a:p>
              <a:pPr marL="382588" indent="-342900">
                <a:spcBef>
                  <a:spcPts val="450"/>
                </a:spcBef>
                <a:buClr>
                  <a:srgbClr val="3333CC"/>
                </a:buClr>
                <a:buSzPct val="60000"/>
                <a:buFont typeface="Wingdings" charset="0"/>
                <a:buChar char="q"/>
              </a:pPr>
              <a:r>
                <a:rPr lang="en-US" sz="20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If an ACK is received:</a:t>
              </a:r>
              <a:r>
                <a:rPr lang="en-US" sz="2000" dirty="0">
                  <a:solidFill>
                    <a:schemeClr val="tx1"/>
                  </a:solidFill>
                  <a:latin typeface="ＭＳ Ｐゴシック" charset="0"/>
                  <a:ea typeface="ＭＳ Ｐゴシック" charset="0"/>
                  <a:cs typeface="ＭＳ Ｐゴシック" charset="0"/>
                  <a:sym typeface="ＭＳ Ｐゴシック" charset="0"/>
                </a:rPr>
                <a:t>	</a:t>
              </a:r>
              <a:r>
                <a:rPr lang="en-US" sz="20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W ← W+1/W</a:t>
              </a:r>
            </a:p>
            <a:p>
              <a:pPr marL="382588" indent="-342900">
                <a:spcBef>
                  <a:spcPts val="450"/>
                </a:spcBef>
                <a:buClr>
                  <a:srgbClr val="3333CC"/>
                </a:buClr>
                <a:buSzPct val="60000"/>
                <a:buFont typeface="Wingdings" charset="0"/>
                <a:buChar char="q"/>
              </a:pPr>
              <a:r>
                <a:rPr lang="en-US" sz="20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If a packet is lost:</a:t>
              </a:r>
              <a:r>
                <a:rPr lang="en-US" sz="2000" dirty="0">
                  <a:solidFill>
                    <a:schemeClr val="tx1"/>
                  </a:solidFill>
                  <a:latin typeface="ＭＳ Ｐゴシック" charset="0"/>
                  <a:ea typeface="ＭＳ Ｐゴシック" charset="0"/>
                  <a:cs typeface="ＭＳ Ｐゴシック" charset="0"/>
                  <a:sym typeface="ＭＳ Ｐゴシック" charset="0"/>
                </a:rPr>
                <a:t>		</a:t>
              </a:r>
              <a:r>
                <a:rPr lang="en-US" sz="20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W ← W/2</a:t>
              </a:r>
            </a:p>
          </p:txBody>
        </p:sp>
      </p:grpSp>
      <p:sp>
        <p:nvSpPr>
          <p:cNvPr id="58384" name="Rectangle 16"/>
          <p:cNvSpPr>
            <a:spLocks/>
          </p:cNvSpPr>
          <p:nvPr/>
        </p:nvSpPr>
        <p:spPr bwMode="auto">
          <a:xfrm>
            <a:off x="675511" y="1676400"/>
            <a:ext cx="190494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1800" dirty="0">
                <a:solidFill>
                  <a:schemeClr val="tx1"/>
                </a:solidFill>
                <a:ea typeface="ＭＳ Ｐゴシック" charset="0"/>
                <a:cs typeface="Calibri"/>
              </a:rPr>
              <a:t>Only </a:t>
            </a:r>
            <a:r>
              <a:rPr lang="en-US" sz="1800" dirty="0">
                <a:solidFill>
                  <a:srgbClr val="0000CC"/>
                </a:solidFill>
                <a:latin typeface="Arial Unicode MS" charset="0"/>
                <a:ea typeface="ＭＳ Ｐゴシック" charset="0"/>
                <a:cs typeface="Arial Unicode MS" charset="0"/>
                <a:sym typeface="Arial Unicode MS" charset="0"/>
              </a:rPr>
              <a:t>W</a:t>
            </a:r>
            <a:r>
              <a:rPr lang="en-US" sz="1800" dirty="0">
                <a:solidFill>
                  <a:srgbClr val="3333CC"/>
                </a:solidFill>
                <a:ea typeface="ＭＳ Ｐゴシック" charset="0"/>
                <a:cs typeface="Calibri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ＭＳ Ｐゴシック" charset="0"/>
                <a:cs typeface="Calibri"/>
              </a:rPr>
              <a:t>packets </a:t>
            </a:r>
            <a:br>
              <a:rPr lang="en-US" sz="1800" dirty="0">
                <a:solidFill>
                  <a:schemeClr val="tx1"/>
                </a:solidFill>
                <a:latin typeface="ＭＳ Ｐゴシック" charset="0"/>
                <a:sym typeface="ＭＳ Ｐゴシック" charset="0"/>
              </a:rPr>
            </a:br>
            <a:r>
              <a:rPr lang="en-US" sz="1800" dirty="0">
                <a:solidFill>
                  <a:schemeClr val="tx1"/>
                </a:solidFill>
                <a:ea typeface="ＭＳ Ｐゴシック" charset="0"/>
                <a:cs typeface="Calibri"/>
              </a:rPr>
              <a:t>may be outstanding</a:t>
            </a:r>
          </a:p>
        </p:txBody>
      </p:sp>
      <p:grpSp>
        <p:nvGrpSpPr>
          <p:cNvPr id="58387" name="Group 19"/>
          <p:cNvGrpSpPr>
            <a:grpSpLocks/>
          </p:cNvGrpSpPr>
          <p:nvPr/>
        </p:nvGrpSpPr>
        <p:grpSpPr bwMode="auto">
          <a:xfrm>
            <a:off x="1252538" y="2857500"/>
            <a:ext cx="873125" cy="838200"/>
            <a:chOff x="0" y="0"/>
            <a:chExt cx="549" cy="528"/>
          </a:xfrm>
        </p:grpSpPr>
        <p:sp>
          <p:nvSpPr>
            <p:cNvPr id="58385" name="Oval 17"/>
            <p:cNvSpPr>
              <a:spLocks/>
            </p:cNvSpPr>
            <p:nvPr/>
          </p:nvSpPr>
          <p:spPr bwMode="auto">
            <a:xfrm>
              <a:off x="0" y="0"/>
              <a:ext cx="549" cy="52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386" name="Rectangle 18"/>
            <p:cNvSpPr>
              <a:spLocks/>
            </p:cNvSpPr>
            <p:nvPr/>
          </p:nvSpPr>
          <p:spPr bwMode="auto">
            <a:xfrm>
              <a:off x="36" y="153"/>
              <a:ext cx="477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sz="18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Source</a:t>
              </a:r>
            </a:p>
          </p:txBody>
        </p:sp>
      </p:grpSp>
      <p:grpSp>
        <p:nvGrpSpPr>
          <p:cNvPr id="58390" name="Group 22"/>
          <p:cNvGrpSpPr>
            <a:grpSpLocks/>
          </p:cNvGrpSpPr>
          <p:nvPr/>
        </p:nvGrpSpPr>
        <p:grpSpPr bwMode="auto">
          <a:xfrm>
            <a:off x="6586538" y="2857500"/>
            <a:ext cx="873125" cy="838200"/>
            <a:chOff x="0" y="0"/>
            <a:chExt cx="549" cy="528"/>
          </a:xfrm>
        </p:grpSpPr>
        <p:sp>
          <p:nvSpPr>
            <p:cNvPr id="58388" name="Oval 20"/>
            <p:cNvSpPr>
              <a:spLocks/>
            </p:cNvSpPr>
            <p:nvPr/>
          </p:nvSpPr>
          <p:spPr bwMode="auto">
            <a:xfrm>
              <a:off x="0" y="0"/>
              <a:ext cx="549" cy="52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389" name="Rectangle 21"/>
            <p:cNvSpPr>
              <a:spLocks/>
            </p:cNvSpPr>
            <p:nvPr/>
          </p:nvSpPr>
          <p:spPr bwMode="auto">
            <a:xfrm>
              <a:off x="104" y="153"/>
              <a:ext cx="341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sz="1800" dirty="0" err="1">
                  <a:solidFill>
                    <a:schemeClr val="tx1"/>
                  </a:solidFill>
                  <a:ea typeface="ＭＳ Ｐゴシック" charset="0"/>
                  <a:cs typeface="Calibri"/>
                </a:rPr>
                <a:t>Dest</a:t>
              </a:r>
              <a:endParaRPr lang="en-US" sz="1800" dirty="0">
                <a:solidFill>
                  <a:schemeClr val="tx1"/>
                </a:solidFill>
                <a:ea typeface="ＭＳ Ｐゴシック" charset="0"/>
                <a:cs typeface="Calibri"/>
              </a:endParaRPr>
            </a:p>
          </p:txBody>
        </p:sp>
      </p:grpSp>
      <p:sp>
        <p:nvSpPr>
          <p:cNvPr id="58391" name="Line 23"/>
          <p:cNvSpPr>
            <a:spLocks noChangeShapeType="1"/>
          </p:cNvSpPr>
          <p:nvPr/>
        </p:nvSpPr>
        <p:spPr bwMode="auto">
          <a:xfrm>
            <a:off x="2106613" y="3357563"/>
            <a:ext cx="1709737" cy="1587"/>
          </a:xfrm>
          <a:prstGeom prst="line">
            <a:avLst/>
          </a:prstGeom>
          <a:noFill/>
          <a:ln w="28575" cap="flat">
            <a:solidFill>
              <a:srgbClr val="DDDDDD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>
            <a:off x="4814888" y="3357563"/>
            <a:ext cx="1771650" cy="1587"/>
          </a:xfrm>
          <a:prstGeom prst="line">
            <a:avLst/>
          </a:prstGeom>
          <a:noFill/>
          <a:ln w="28575" cap="flat">
            <a:solidFill>
              <a:srgbClr val="DDDDDD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3" name="Freeform 25"/>
          <p:cNvSpPr>
            <a:spLocks/>
          </p:cNvSpPr>
          <p:nvPr/>
        </p:nvSpPr>
        <p:spPr bwMode="auto">
          <a:xfrm>
            <a:off x="2090738" y="2828925"/>
            <a:ext cx="4572000" cy="257175"/>
          </a:xfrm>
          <a:custGeom>
            <a:avLst/>
            <a:gdLst>
              <a:gd name="T0" fmla="*/ 21600 w 21600"/>
              <a:gd name="T1" fmla="+- 0 21600 771"/>
              <a:gd name="T2" fmla="*/ 21600 h 20829"/>
              <a:gd name="T3" fmla="*/ 13180 w 21600"/>
              <a:gd name="T4" fmla="+- 0 3086 771"/>
              <a:gd name="T5" fmla="*/ 3086 h 20829"/>
              <a:gd name="T6" fmla="*/ 8054 w 21600"/>
              <a:gd name="T7" fmla="+- 0 3086 771"/>
              <a:gd name="T8" fmla="*/ 3086 h 20829"/>
              <a:gd name="T9" fmla="*/ 0 w 21600"/>
              <a:gd name="T10" fmla="+- 0 21600 771"/>
              <a:gd name="T11" fmla="*/ 21600 h 2082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0829">
                <a:moveTo>
                  <a:pt x="21600" y="20829"/>
                </a:moveTo>
                <a:cubicBezTo>
                  <a:pt x="18519" y="13115"/>
                  <a:pt x="15437" y="5400"/>
                  <a:pt x="13180" y="2315"/>
                </a:cubicBezTo>
                <a:cubicBezTo>
                  <a:pt x="10922" y="-771"/>
                  <a:pt x="10251" y="-771"/>
                  <a:pt x="8054" y="2315"/>
                </a:cubicBezTo>
                <a:cubicBezTo>
                  <a:pt x="5858" y="5400"/>
                  <a:pt x="2929" y="13115"/>
                  <a:pt x="0" y="20829"/>
                </a:cubicBezTo>
              </a:path>
            </a:pathLst>
          </a:custGeom>
          <a:noFill/>
          <a:ln w="28575" cap="flat">
            <a:solidFill>
              <a:srgbClr val="DDDDDD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4" name="Rectangle 26"/>
          <p:cNvSpPr>
            <a:spLocks/>
          </p:cNvSpPr>
          <p:nvPr/>
        </p:nvSpPr>
        <p:spPr bwMode="auto">
          <a:xfrm>
            <a:off x="3824288" y="2705100"/>
            <a:ext cx="990600" cy="838200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DDDDDD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5" name="Freeform 27"/>
          <p:cNvSpPr>
            <a:spLocks/>
          </p:cNvSpPr>
          <p:nvPr/>
        </p:nvSpPr>
        <p:spPr bwMode="auto">
          <a:xfrm>
            <a:off x="3900488" y="3238500"/>
            <a:ext cx="838200" cy="2286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6" name="Rectangle 28"/>
          <p:cNvSpPr>
            <a:spLocks/>
          </p:cNvSpPr>
          <p:nvPr/>
        </p:nvSpPr>
        <p:spPr bwMode="auto">
          <a:xfrm>
            <a:off x="393858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7" name="Rectangle 29"/>
          <p:cNvSpPr>
            <a:spLocks/>
          </p:cNvSpPr>
          <p:nvPr/>
        </p:nvSpPr>
        <p:spPr bwMode="auto">
          <a:xfrm>
            <a:off x="403383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8" name="Rectangle 30"/>
          <p:cNvSpPr>
            <a:spLocks/>
          </p:cNvSpPr>
          <p:nvPr/>
        </p:nvSpPr>
        <p:spPr bwMode="auto">
          <a:xfrm>
            <a:off x="412908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399" name="Rectangle 31"/>
          <p:cNvSpPr>
            <a:spLocks/>
          </p:cNvSpPr>
          <p:nvPr/>
        </p:nvSpPr>
        <p:spPr bwMode="auto">
          <a:xfrm>
            <a:off x="422433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00" name="Rectangle 32"/>
          <p:cNvSpPr>
            <a:spLocks/>
          </p:cNvSpPr>
          <p:nvPr/>
        </p:nvSpPr>
        <p:spPr bwMode="auto">
          <a:xfrm>
            <a:off x="431958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01" name="Rectangle 33"/>
          <p:cNvSpPr>
            <a:spLocks/>
          </p:cNvSpPr>
          <p:nvPr/>
        </p:nvSpPr>
        <p:spPr bwMode="auto">
          <a:xfrm>
            <a:off x="441483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02" name="Rectangle 34"/>
          <p:cNvSpPr>
            <a:spLocks/>
          </p:cNvSpPr>
          <p:nvPr/>
        </p:nvSpPr>
        <p:spPr bwMode="auto">
          <a:xfrm>
            <a:off x="451008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03" name="Rectangle 35"/>
          <p:cNvSpPr>
            <a:spLocks/>
          </p:cNvSpPr>
          <p:nvPr/>
        </p:nvSpPr>
        <p:spPr bwMode="auto">
          <a:xfrm>
            <a:off x="4605338" y="3276600"/>
            <a:ext cx="76200" cy="152400"/>
          </a:xfrm>
          <a:prstGeom prst="rect">
            <a:avLst/>
          </a:prstGeom>
          <a:solidFill>
            <a:srgbClr val="0000CC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8425" name="Group 57"/>
          <p:cNvGrpSpPr>
            <a:grpSpLocks/>
          </p:cNvGrpSpPr>
          <p:nvPr/>
        </p:nvGrpSpPr>
        <p:grpSpPr bwMode="auto">
          <a:xfrm>
            <a:off x="914400" y="3889375"/>
            <a:ext cx="6043613" cy="1949450"/>
            <a:chOff x="0" y="0"/>
            <a:chExt cx="3807" cy="1228"/>
          </a:xfrm>
        </p:grpSpPr>
        <p:sp>
          <p:nvSpPr>
            <p:cNvPr id="58404" name="Freeform 36"/>
            <p:cNvSpPr>
              <a:spLocks/>
            </p:cNvSpPr>
            <p:nvPr/>
          </p:nvSpPr>
          <p:spPr bwMode="auto">
            <a:xfrm>
              <a:off x="399" y="76"/>
              <a:ext cx="3408" cy="11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2160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58417" name="Group 49"/>
            <p:cNvGrpSpPr>
              <a:grpSpLocks/>
            </p:cNvGrpSpPr>
            <p:nvPr/>
          </p:nvGrpSpPr>
          <p:grpSpPr bwMode="auto">
            <a:xfrm>
              <a:off x="639" y="316"/>
              <a:ext cx="2880" cy="432"/>
              <a:chOff x="0" y="0"/>
              <a:chExt cx="2880" cy="432"/>
            </a:xfrm>
          </p:grpSpPr>
          <p:grpSp>
            <p:nvGrpSpPr>
              <p:cNvPr id="58407" name="Group 39"/>
              <p:cNvGrpSpPr>
                <a:grpSpLocks/>
              </p:cNvGrpSpPr>
              <p:nvPr/>
            </p:nvGrpSpPr>
            <p:grpSpPr bwMode="auto">
              <a:xfrm>
                <a:off x="0" y="0"/>
                <a:ext cx="720" cy="432"/>
                <a:chOff x="0" y="0"/>
                <a:chExt cx="720" cy="432"/>
              </a:xfrm>
            </p:grpSpPr>
            <p:sp>
              <p:nvSpPr>
                <p:cNvPr id="58405" name="Freeform 37"/>
                <p:cNvSpPr>
                  <a:spLocks/>
                </p:cNvSpPr>
                <p:nvPr/>
              </p:nvSpPr>
              <p:spPr bwMode="auto">
                <a:xfrm>
                  <a:off x="0" y="0"/>
                  <a:ext cx="672" cy="432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8406" name="Line 38"/>
                <p:cNvSpPr>
                  <a:spLocks noChangeShapeType="1"/>
                </p:cNvSpPr>
                <p:nvPr/>
              </p:nvSpPr>
              <p:spPr bwMode="auto">
                <a:xfrm>
                  <a:off x="672" y="0"/>
                  <a:ext cx="48" cy="432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8410" name="Group 42"/>
              <p:cNvGrpSpPr>
                <a:grpSpLocks/>
              </p:cNvGrpSpPr>
              <p:nvPr/>
            </p:nvGrpSpPr>
            <p:grpSpPr bwMode="auto">
              <a:xfrm>
                <a:off x="720" y="0"/>
                <a:ext cx="720" cy="432"/>
                <a:chOff x="0" y="0"/>
                <a:chExt cx="720" cy="432"/>
              </a:xfrm>
            </p:grpSpPr>
            <p:sp>
              <p:nvSpPr>
                <p:cNvPr id="58408" name="Freeform 40"/>
                <p:cNvSpPr>
                  <a:spLocks/>
                </p:cNvSpPr>
                <p:nvPr/>
              </p:nvSpPr>
              <p:spPr bwMode="auto">
                <a:xfrm>
                  <a:off x="0" y="0"/>
                  <a:ext cx="672" cy="432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8409" name="Line 41"/>
                <p:cNvSpPr>
                  <a:spLocks noChangeShapeType="1"/>
                </p:cNvSpPr>
                <p:nvPr/>
              </p:nvSpPr>
              <p:spPr bwMode="auto">
                <a:xfrm>
                  <a:off x="672" y="0"/>
                  <a:ext cx="48" cy="432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8413" name="Group 45"/>
              <p:cNvGrpSpPr>
                <a:grpSpLocks/>
              </p:cNvGrpSpPr>
              <p:nvPr/>
            </p:nvGrpSpPr>
            <p:grpSpPr bwMode="auto">
              <a:xfrm>
                <a:off x="1440" y="0"/>
                <a:ext cx="720" cy="432"/>
                <a:chOff x="0" y="0"/>
                <a:chExt cx="720" cy="432"/>
              </a:xfrm>
            </p:grpSpPr>
            <p:sp>
              <p:nvSpPr>
                <p:cNvPr id="58411" name="Freeform 43"/>
                <p:cNvSpPr>
                  <a:spLocks/>
                </p:cNvSpPr>
                <p:nvPr/>
              </p:nvSpPr>
              <p:spPr bwMode="auto">
                <a:xfrm>
                  <a:off x="0" y="0"/>
                  <a:ext cx="672" cy="432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8412" name="Line 44"/>
                <p:cNvSpPr>
                  <a:spLocks noChangeShapeType="1"/>
                </p:cNvSpPr>
                <p:nvPr/>
              </p:nvSpPr>
              <p:spPr bwMode="auto">
                <a:xfrm>
                  <a:off x="672" y="0"/>
                  <a:ext cx="48" cy="432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8416" name="Group 48"/>
              <p:cNvGrpSpPr>
                <a:grpSpLocks/>
              </p:cNvGrpSpPr>
              <p:nvPr/>
            </p:nvGrpSpPr>
            <p:grpSpPr bwMode="auto">
              <a:xfrm>
                <a:off x="2160" y="0"/>
                <a:ext cx="720" cy="432"/>
                <a:chOff x="0" y="0"/>
                <a:chExt cx="720" cy="432"/>
              </a:xfrm>
            </p:grpSpPr>
            <p:sp>
              <p:nvSpPr>
                <p:cNvPr id="58414" name="Freeform 46"/>
                <p:cNvSpPr>
                  <a:spLocks/>
                </p:cNvSpPr>
                <p:nvPr/>
              </p:nvSpPr>
              <p:spPr bwMode="auto">
                <a:xfrm>
                  <a:off x="0" y="0"/>
                  <a:ext cx="672" cy="432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8415" name="Line 47"/>
                <p:cNvSpPr>
                  <a:spLocks noChangeShapeType="1"/>
                </p:cNvSpPr>
                <p:nvPr/>
              </p:nvSpPr>
              <p:spPr bwMode="auto">
                <a:xfrm>
                  <a:off x="672" y="0"/>
                  <a:ext cx="48" cy="432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58418" name="Line 50"/>
            <p:cNvSpPr>
              <a:spLocks noChangeShapeType="1"/>
            </p:cNvSpPr>
            <p:nvPr/>
          </p:nvSpPr>
          <p:spPr bwMode="auto">
            <a:xfrm>
              <a:off x="303" y="316"/>
              <a:ext cx="1008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419" name="Line 51"/>
            <p:cNvSpPr>
              <a:spLocks noChangeShapeType="1"/>
            </p:cNvSpPr>
            <p:nvPr/>
          </p:nvSpPr>
          <p:spPr bwMode="auto">
            <a:xfrm>
              <a:off x="303" y="748"/>
              <a:ext cx="1056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8420" name="Picture 5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1"/>
              <a:ext cx="303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21" name="Picture 5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56"/>
              <a:ext cx="30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422" name="Rectangle 54"/>
            <p:cNvSpPr>
              <a:spLocks/>
            </p:cNvSpPr>
            <p:nvPr/>
          </p:nvSpPr>
          <p:spPr bwMode="auto">
            <a:xfrm>
              <a:off x="3471" y="997"/>
              <a:ext cx="137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latin typeface="Times New Roman Italic" charset="0"/>
                  <a:ea typeface="ＭＳ Ｐゴシック" charset="0"/>
                  <a:cs typeface="Times New Roman Italic" charset="0"/>
                  <a:sym typeface="Times New Roman Italic" charset="0"/>
                </a:rPr>
                <a:t>t</a:t>
              </a:r>
            </a:p>
          </p:txBody>
        </p:sp>
        <p:sp>
          <p:nvSpPr>
            <p:cNvPr id="58423" name="Rectangle 55"/>
            <p:cNvSpPr>
              <a:spLocks/>
            </p:cNvSpPr>
            <p:nvPr/>
          </p:nvSpPr>
          <p:spPr bwMode="auto">
            <a:xfrm>
              <a:off x="599" y="0"/>
              <a:ext cx="7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 dirty="0">
                  <a:solidFill>
                    <a:srgbClr val="FF0000"/>
                  </a:solidFill>
                  <a:ea typeface="ＭＳ Ｐゴシック" charset="0"/>
                  <a:cs typeface="Calibri"/>
                </a:rPr>
                <a:t>Window size</a:t>
              </a:r>
            </a:p>
          </p:txBody>
        </p:sp>
        <p:sp>
          <p:nvSpPr>
            <p:cNvPr id="58424" name="Line 56"/>
            <p:cNvSpPr>
              <a:spLocks noChangeShapeType="1"/>
            </p:cNvSpPr>
            <p:nvPr/>
          </p:nvSpPr>
          <p:spPr bwMode="auto">
            <a:xfrm>
              <a:off x="927" y="231"/>
              <a:ext cx="384" cy="98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8426" name="Line 58"/>
          <p:cNvSpPr>
            <a:spLocks noChangeShapeType="1"/>
          </p:cNvSpPr>
          <p:nvPr/>
        </p:nvSpPr>
        <p:spPr bwMode="auto">
          <a:xfrm>
            <a:off x="1773238" y="2362200"/>
            <a:ext cx="1587" cy="3556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27" name="Line 59"/>
          <p:cNvSpPr>
            <a:spLocks noChangeShapeType="1"/>
          </p:cNvSpPr>
          <p:nvPr/>
        </p:nvSpPr>
        <p:spPr bwMode="auto">
          <a:xfrm>
            <a:off x="6548438" y="4389438"/>
            <a:ext cx="1309687" cy="1587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28" name="Line 60"/>
          <p:cNvSpPr>
            <a:spLocks noChangeShapeType="1"/>
          </p:cNvSpPr>
          <p:nvPr/>
        </p:nvSpPr>
        <p:spPr bwMode="auto">
          <a:xfrm>
            <a:off x="6557963" y="5080000"/>
            <a:ext cx="1309687" cy="1588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429" name="Line 61"/>
          <p:cNvSpPr>
            <a:spLocks noChangeShapeType="1"/>
          </p:cNvSpPr>
          <p:nvPr/>
        </p:nvSpPr>
        <p:spPr bwMode="auto">
          <a:xfrm>
            <a:off x="6802438" y="4389438"/>
            <a:ext cx="1587" cy="669925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8430" name="Picture 6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4451350"/>
            <a:ext cx="1138237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31" name="Line 63"/>
          <p:cNvSpPr>
            <a:spLocks noChangeShapeType="1"/>
          </p:cNvSpPr>
          <p:nvPr/>
        </p:nvSpPr>
        <p:spPr bwMode="auto">
          <a:xfrm>
            <a:off x="6802438" y="5114925"/>
            <a:ext cx="1587" cy="669925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8432" name="Picture 6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5176838"/>
            <a:ext cx="1138237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573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69D3-5228-3D45-B53B-D2DFA09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Buffers in Routers</a:t>
            </a:r>
            <a:br>
              <a:rPr lang="en-US" dirty="0"/>
            </a:br>
            <a:r>
              <a:rPr lang="en-US" sz="2200" dirty="0"/>
              <a:t>So how large should the buffers be?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D36BC-095C-9D4D-87CE-C282EC08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164</a:t>
            </a:fld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F58AACA-B350-764D-A95A-F5157710EC1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  <a:ln/>
        </p:spPr>
        <p:txBody>
          <a:bodyPr vert="horz" lIns="91440" tIns="45720" rIns="13208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dirty="0"/>
              <a:t>Buffer size matters</a:t>
            </a:r>
          </a:p>
          <a:p>
            <a:pPr lvl="1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Packet loss</a:t>
            </a:r>
          </a:p>
          <a:p>
            <a:pPr marL="1182688" lvl="2">
              <a:buClr>
                <a:srgbClr val="008000"/>
              </a:buClr>
            </a:pPr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Queue overload, and subsequent packet loss</a:t>
            </a:r>
          </a:p>
          <a:p>
            <a:pPr lvl="1"/>
            <a:r>
              <a:rPr lang="en-US" dirty="0"/>
              <a:t>End-to-end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Transmission, propagation, and queueing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The only variable part is queueing delay</a:t>
            </a:r>
          </a:p>
        </p:txBody>
      </p:sp>
    </p:spTree>
    <p:extLst>
      <p:ext uri="{BB962C8B-B14F-4D97-AF65-F5344CB8AC3E}">
        <p14:creationId xmlns:p14="http://schemas.microsoft.com/office/powerpoint/2010/main" val="34864000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3" name="Rectangle 1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497840"/>
          <a:lstStyle/>
          <a:p>
            <a:pPr marL="222250"/>
            <a:r>
              <a:rPr lang="en-US"/>
              <a:t>Buffer Sizing Story</a:t>
            </a:r>
          </a:p>
        </p:txBody>
      </p:sp>
      <p:pic>
        <p:nvPicPr>
          <p:cNvPr id="56334" name="Picture 1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584325"/>
            <a:ext cx="8510588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37" name="Group 17"/>
          <p:cNvGrpSpPr>
            <a:grpSpLocks/>
          </p:cNvGrpSpPr>
          <p:nvPr/>
        </p:nvGrpSpPr>
        <p:grpSpPr bwMode="auto">
          <a:xfrm>
            <a:off x="3729038" y="962025"/>
            <a:ext cx="1055687" cy="1244600"/>
            <a:chOff x="0" y="0"/>
            <a:chExt cx="664" cy="783"/>
          </a:xfrm>
        </p:grpSpPr>
        <p:pic>
          <p:nvPicPr>
            <p:cNvPr id="56335" name="Picture 1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4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6" name="Picture 1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" y="113"/>
              <a:ext cx="519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40" name="Group 20"/>
          <p:cNvGrpSpPr>
            <a:grpSpLocks/>
          </p:cNvGrpSpPr>
          <p:nvPr/>
        </p:nvGrpSpPr>
        <p:grpSpPr bwMode="auto">
          <a:xfrm>
            <a:off x="1254125" y="962025"/>
            <a:ext cx="1055688" cy="1244600"/>
            <a:chOff x="0" y="0"/>
            <a:chExt cx="664" cy="783"/>
          </a:xfrm>
        </p:grpSpPr>
        <p:pic>
          <p:nvPicPr>
            <p:cNvPr id="56338" name="Picture 18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4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9" name="Picture 1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" y="17"/>
              <a:ext cx="429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465497" y="1737512"/>
          <a:ext cx="1096859" cy="39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40" name="Equation" r:id="rId8" imgW="457200" imgH="165100" progId="Equation.3">
                  <p:embed/>
                </p:oleObj>
              </mc:Choice>
              <mc:Fallback>
                <p:oleObj name="Equation" r:id="rId8" imgW="457200" imgH="165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5497" y="1737512"/>
                        <a:ext cx="1096859" cy="39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084763" y="1577791"/>
          <a:ext cx="889275" cy="77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41" name="Equation" r:id="rId10" imgW="482600" imgH="419100" progId="Equation.3">
                  <p:embed/>
                </p:oleObj>
              </mc:Choice>
              <mc:Fallback>
                <p:oleObj name="Equation" r:id="rId10" imgW="482600" imgH="4191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84763" y="1577791"/>
                        <a:ext cx="889275" cy="77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7265988" y="1719262"/>
          <a:ext cx="14605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42" name="Equation" r:id="rId12" imgW="609600" imgH="203200" progId="Equation.3">
                  <p:embed/>
                </p:oleObj>
              </mc:Choice>
              <mc:Fallback>
                <p:oleObj name="Equation" r:id="rId12" imgW="609600" imgH="2032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65988" y="1719262"/>
                        <a:ext cx="1460500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165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036F76-D0D4-1446-A0A6-2B4939C01DCE}"/>
              </a:ext>
            </a:extLst>
          </p:cNvPr>
          <p:cNvSpPr/>
          <p:nvPr/>
        </p:nvSpPr>
        <p:spPr>
          <a:xfrm>
            <a:off x="6400800" y="1518699"/>
            <a:ext cx="2664091" cy="533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88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69D3-5228-3D45-B53B-D2DFA09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Buffers in Routers</a:t>
            </a:r>
            <a:br>
              <a:rPr lang="en-US" dirty="0"/>
            </a:br>
            <a:r>
              <a:rPr lang="en-US" sz="2200" dirty="0"/>
              <a:t>So how large should the buffers be?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D36BC-095C-9D4D-87CE-C282EC08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166</a:t>
            </a:fld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F58AACA-B350-764D-A95A-F5157710EC1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  <a:ln/>
        </p:spPr>
        <p:txBody>
          <a:bodyPr vert="horz" lIns="91440" tIns="45720" rIns="13208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dirty="0"/>
              <a:t>Buffer size matters</a:t>
            </a:r>
          </a:p>
          <a:p>
            <a:pPr lvl="1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Packet loss</a:t>
            </a:r>
          </a:p>
          <a:p>
            <a:pPr marL="1182688" lvl="2">
              <a:buClr>
                <a:srgbClr val="008000"/>
              </a:buClr>
            </a:pPr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Queue overload, and subsequent packet loss</a:t>
            </a:r>
          </a:p>
          <a:p>
            <a:pPr lvl="1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End-to-end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Transmission, propagation, and queueing delay</a:t>
            </a:r>
          </a:p>
          <a:p>
            <a:pPr marL="1182688" lvl="2">
              <a:buClr>
                <a:srgbClr val="008000"/>
              </a:buClr>
            </a:pPr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The only variable part is queueing delay</a:t>
            </a:r>
          </a:p>
          <a:p>
            <a:pPr marL="782638" lvl="1">
              <a:buClr>
                <a:srgbClr val="000000"/>
              </a:buClr>
            </a:pPr>
            <a:r>
              <a:rPr lang="en-US" dirty="0"/>
              <a:t>Router architecture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Board space, power consumption, and cost</a:t>
            </a:r>
          </a:p>
          <a:p>
            <a:pPr marL="1182688" lvl="2">
              <a:buClr>
                <a:srgbClr val="008000"/>
              </a:buClr>
            </a:pPr>
            <a:r>
              <a:rPr lang="en-US" dirty="0"/>
              <a:t>On chip buffers: higher density, higher capacity</a:t>
            </a:r>
          </a:p>
        </p:txBody>
      </p:sp>
    </p:spTree>
    <p:extLst>
      <p:ext uri="{BB962C8B-B14F-4D97-AF65-F5344CB8AC3E}">
        <p14:creationId xmlns:p14="http://schemas.microsoft.com/office/powerpoint/2010/main" val="34873387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4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4040188" cy="639763"/>
          </a:xfrm>
          <a:ln/>
        </p:spPr>
        <p:txBody>
          <a:bodyPr rIns="132080" anchor="b"/>
          <a:lstStyle/>
          <a:p>
            <a:pPr marL="39688" indent="0">
              <a:buFont typeface="Arial" charset="0"/>
              <a:buNone/>
            </a:pPr>
            <a:r>
              <a:rPr lang="en-US" sz="2400"/>
              <a:t>Synchronized Flows</a:t>
            </a:r>
          </a:p>
        </p:txBody>
      </p:sp>
      <p:sp>
        <p:nvSpPr>
          <p:cNvPr id="59405" name="Rectangle 13"/>
          <p:cNvSpPr>
            <a:spLocks/>
          </p:cNvSpPr>
          <p:nvPr/>
        </p:nvSpPr>
        <p:spPr bwMode="auto">
          <a:xfrm>
            <a:off x="4645025" y="957263"/>
            <a:ext cx="40513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b"/>
          <a:lstStyle/>
          <a:p>
            <a:pPr marL="39688">
              <a:spcBef>
                <a:spcPts val="275"/>
              </a:spcBef>
            </a:pPr>
            <a:r>
              <a:rPr lang="en-US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Many TCP Flows</a:t>
            </a:r>
          </a:p>
        </p:txBody>
      </p:sp>
      <p:sp>
        <p:nvSpPr>
          <p:cNvPr id="59406" name="Rectangle 14"/>
          <p:cNvSpPr>
            <a:spLocks/>
          </p:cNvSpPr>
          <p:nvPr/>
        </p:nvSpPr>
        <p:spPr bwMode="auto">
          <a:xfrm>
            <a:off x="457200" y="1401763"/>
            <a:ext cx="40513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Aggregate window has same dynamics</a:t>
            </a:r>
          </a:p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Therefore buffer occupancy has same dynamics</a:t>
            </a:r>
          </a:p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Rule-of-thumb still holds.</a:t>
            </a:r>
          </a:p>
        </p:txBody>
      </p:sp>
      <p:sp>
        <p:nvSpPr>
          <p:cNvPr id="59407" name="Rectangle 15"/>
          <p:cNvSpPr>
            <a:spLocks/>
          </p:cNvSpPr>
          <p:nvPr/>
        </p:nvSpPr>
        <p:spPr bwMode="auto">
          <a:xfrm>
            <a:off x="4645025" y="1401763"/>
            <a:ext cx="40513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Independent, desynchronized</a:t>
            </a:r>
            <a:endParaRPr lang="en-US">
              <a:solidFill>
                <a:schemeClr val="tx1"/>
              </a:solidFill>
              <a:ea typeface="ＭＳ Ｐゴシック" charset="0"/>
              <a:cs typeface="Lucida Grande" charset="0"/>
            </a:endParaRPr>
          </a:p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Central limit theorem says the aggregate becomes Gaussian</a:t>
            </a:r>
            <a:endParaRPr lang="en-US">
              <a:solidFill>
                <a:schemeClr val="tx1"/>
              </a:solidFill>
              <a:ea typeface="ＭＳ Ｐゴシック" charset="0"/>
              <a:cs typeface="Lucida Grande" charset="0"/>
            </a:endParaRPr>
          </a:p>
          <a:p>
            <a:pPr marL="382588" indent="-342900">
              <a:spcBef>
                <a:spcPts val="225"/>
              </a:spcBef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Variance (buffer size) decreases as </a:t>
            </a:r>
            <a:r>
              <a:rPr lang="en-US" sz="2000">
                <a:solidFill>
                  <a:srgbClr val="002060"/>
                </a:solidFill>
                <a:latin typeface="Arial Bold Italic" charset="0"/>
                <a:ea typeface="ＭＳ Ｐゴシック" charset="0"/>
                <a:cs typeface="Arial Bold Italic" charset="0"/>
                <a:sym typeface="Arial Bold Italic" charset="0"/>
              </a:rPr>
              <a:t>N</a:t>
            </a:r>
            <a:r>
              <a:rPr lang="en-US" sz="2000">
                <a:solidFill>
                  <a:srgbClr val="00206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increases</a:t>
            </a:r>
          </a:p>
        </p:txBody>
      </p:sp>
      <p:sp>
        <p:nvSpPr>
          <p:cNvPr id="59408" name="Rectangle 16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  <a:ln/>
        </p:spPr>
        <p:txBody>
          <a:bodyPr rIns="497840"/>
          <a:lstStyle/>
          <a:p>
            <a:pPr marL="222250"/>
            <a:r>
              <a:rPr lang="en-US"/>
              <a:t>Small Buffers – Intuition </a:t>
            </a:r>
          </a:p>
        </p:txBody>
      </p:sp>
      <p:sp>
        <p:nvSpPr>
          <p:cNvPr id="59409" name="Rectangle 17"/>
          <p:cNvSpPr>
            <a:spLocks/>
          </p:cNvSpPr>
          <p:nvPr/>
        </p:nvSpPr>
        <p:spPr bwMode="auto">
          <a:xfrm>
            <a:off x="8001000" y="4175125"/>
            <a:ext cx="447675" cy="549275"/>
          </a:xfrm>
          <a:prstGeom prst="rect">
            <a:avLst/>
          </a:prstGeom>
          <a:solidFill>
            <a:srgbClr val="DDDDDD"/>
          </a:solidFill>
          <a:ln w="38100" cap="flat">
            <a:solidFill>
              <a:srgbClr val="3333C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10" name="Rectangle 18"/>
          <p:cNvSpPr>
            <a:spLocks/>
          </p:cNvSpPr>
          <p:nvPr/>
        </p:nvSpPr>
        <p:spPr bwMode="auto">
          <a:xfrm>
            <a:off x="8001000" y="4175125"/>
            <a:ext cx="447675" cy="549275"/>
          </a:xfrm>
          <a:prstGeom prst="rect">
            <a:avLst/>
          </a:prstGeom>
          <a:solidFill>
            <a:srgbClr val="DDDDDD"/>
          </a:solidFill>
          <a:ln w="38100" cap="flat">
            <a:solidFill>
              <a:srgbClr val="3333C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9415" name="Group 23"/>
          <p:cNvGrpSpPr>
            <a:grpSpLocks/>
          </p:cNvGrpSpPr>
          <p:nvPr/>
        </p:nvGrpSpPr>
        <p:grpSpPr bwMode="auto">
          <a:xfrm>
            <a:off x="8001000" y="3697288"/>
            <a:ext cx="904875" cy="1924050"/>
            <a:chOff x="0" y="0"/>
            <a:chExt cx="570" cy="1212"/>
          </a:xfrm>
        </p:grpSpPr>
        <p:sp>
          <p:nvSpPr>
            <p:cNvPr id="59411" name="Freeform 19"/>
            <p:cNvSpPr>
              <a:spLocks/>
            </p:cNvSpPr>
            <p:nvPr/>
          </p:nvSpPr>
          <p:spPr bwMode="auto">
            <a:xfrm>
              <a:off x="43" y="0"/>
              <a:ext cx="409" cy="9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2160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2" name="Freeform 20"/>
            <p:cNvSpPr>
              <a:spLocks/>
            </p:cNvSpPr>
            <p:nvPr/>
          </p:nvSpPr>
          <p:spPr bwMode="auto">
            <a:xfrm>
              <a:off x="44" y="263"/>
              <a:ext cx="159" cy="368"/>
            </a:xfrm>
            <a:custGeom>
              <a:avLst/>
              <a:gdLst>
                <a:gd name="T0" fmla="+- 0 2534 1487"/>
                <a:gd name="T1" fmla="*/ T0 w 20113"/>
                <a:gd name="T2" fmla="*/ 0 h 21600"/>
                <a:gd name="T3" fmla="+- 0 13032 1487"/>
                <a:gd name="T4" fmla="*/ T3 w 20113"/>
                <a:gd name="T5" fmla="*/ 9376 h 21600"/>
                <a:gd name="T6" fmla="+- 0 18704 1487"/>
                <a:gd name="T7" fmla="*/ T6 w 20113"/>
                <a:gd name="T8" fmla="*/ 11275 h 21600"/>
                <a:gd name="T9" fmla="+- 0 21600 1487"/>
                <a:gd name="T10" fmla="*/ T9 w 20113"/>
                <a:gd name="T11" fmla="*/ 12224 h 21600"/>
                <a:gd name="T12" fmla="+- 0 12067 1487"/>
                <a:gd name="T13" fmla="*/ T12 w 20113"/>
                <a:gd name="T14" fmla="*/ 15073 h 21600"/>
                <a:gd name="T15" fmla="+- 0 4465 1487"/>
                <a:gd name="T16" fmla="*/ T15 w 20113"/>
                <a:gd name="T17" fmla="*/ 16853 h 21600"/>
                <a:gd name="T18" fmla="+- 0 1569 1487"/>
                <a:gd name="T19" fmla="*/ T18 w 20113"/>
                <a:gd name="T20" fmla="*/ 216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</a:cxnLst>
              <a:rect l="0" t="0" r="r" b="b"/>
              <a:pathLst>
                <a:path w="20113" h="21600">
                  <a:moveTo>
                    <a:pt x="1047" y="0"/>
                  </a:moveTo>
                  <a:cubicBezTo>
                    <a:pt x="-1487" y="7358"/>
                    <a:pt x="6357" y="7833"/>
                    <a:pt x="11545" y="9376"/>
                  </a:cubicBezTo>
                  <a:cubicBezTo>
                    <a:pt x="13476" y="9969"/>
                    <a:pt x="15286" y="10681"/>
                    <a:pt x="17217" y="11275"/>
                  </a:cubicBezTo>
                  <a:cubicBezTo>
                    <a:pt x="18182" y="11631"/>
                    <a:pt x="20113" y="12224"/>
                    <a:pt x="20113" y="12224"/>
                  </a:cubicBezTo>
                  <a:cubicBezTo>
                    <a:pt x="14924" y="15666"/>
                    <a:pt x="19148" y="13411"/>
                    <a:pt x="10580" y="15073"/>
                  </a:cubicBezTo>
                  <a:cubicBezTo>
                    <a:pt x="8046" y="15547"/>
                    <a:pt x="2978" y="16853"/>
                    <a:pt x="2978" y="16853"/>
                  </a:cubicBezTo>
                  <a:cubicBezTo>
                    <a:pt x="-763" y="19226"/>
                    <a:pt x="82" y="17565"/>
                    <a:pt x="82" y="2160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3" name="Line 21"/>
            <p:cNvSpPr>
              <a:spLocks noChangeShapeType="1"/>
            </p:cNvSpPr>
            <p:nvPr/>
          </p:nvSpPr>
          <p:spPr bwMode="auto">
            <a:xfrm>
              <a:off x="45" y="599"/>
              <a:ext cx="1" cy="287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4" name="Rectangle 22"/>
            <p:cNvSpPr>
              <a:spLocks/>
            </p:cNvSpPr>
            <p:nvPr/>
          </p:nvSpPr>
          <p:spPr bwMode="auto">
            <a:xfrm>
              <a:off x="0" y="941"/>
              <a:ext cx="57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4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Probability</a:t>
              </a:r>
            </a:p>
            <a:p>
              <a:pPr marL="39688"/>
              <a:r>
                <a:rPr lang="en-US" sz="14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Distribution</a:t>
              </a:r>
            </a:p>
          </p:txBody>
        </p:sp>
      </p:grpSp>
      <p:sp>
        <p:nvSpPr>
          <p:cNvPr id="59416" name="Freeform 24"/>
          <p:cNvSpPr>
            <a:spLocks/>
          </p:cNvSpPr>
          <p:nvPr/>
        </p:nvSpPr>
        <p:spPr bwMode="auto">
          <a:xfrm>
            <a:off x="5275263" y="3898900"/>
            <a:ext cx="3390900" cy="2087563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2160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17" name="Rectangle 25"/>
          <p:cNvSpPr>
            <a:spLocks/>
          </p:cNvSpPr>
          <p:nvPr/>
        </p:nvSpPr>
        <p:spPr bwMode="auto">
          <a:xfrm>
            <a:off x="8531225" y="5983288"/>
            <a:ext cx="2174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latin typeface="Times New Roman Bold Italic" charset="0"/>
                <a:ea typeface="ＭＳ Ｐゴシック" charset="0"/>
                <a:cs typeface="Times New Roman Bold Italic" charset="0"/>
                <a:sym typeface="Times New Roman Bold Italic" charset="0"/>
              </a:rPr>
              <a:t>t</a:t>
            </a:r>
          </a:p>
        </p:txBody>
      </p:sp>
      <p:pic>
        <p:nvPicPr>
          <p:cNvPr id="59418" name="Picture 2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14800"/>
            <a:ext cx="430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466" name="Group 74"/>
          <p:cNvGrpSpPr>
            <a:grpSpLocks/>
          </p:cNvGrpSpPr>
          <p:nvPr/>
        </p:nvGrpSpPr>
        <p:grpSpPr bwMode="auto">
          <a:xfrm>
            <a:off x="5302250" y="5265738"/>
            <a:ext cx="2678113" cy="476250"/>
            <a:chOff x="0" y="0"/>
            <a:chExt cx="1687" cy="300"/>
          </a:xfrm>
        </p:grpSpPr>
        <p:grpSp>
          <p:nvGrpSpPr>
            <p:cNvPr id="59421" name="Group 29"/>
            <p:cNvGrpSpPr>
              <a:grpSpLocks/>
            </p:cNvGrpSpPr>
            <p:nvPr/>
          </p:nvGrpSpPr>
          <p:grpSpPr bwMode="auto">
            <a:xfrm>
              <a:off x="1285" y="13"/>
              <a:ext cx="263" cy="135"/>
              <a:chOff x="0" y="0"/>
              <a:chExt cx="263" cy="135"/>
            </a:xfrm>
          </p:grpSpPr>
          <p:sp>
            <p:nvSpPr>
              <p:cNvPr id="59419" name="Freeform 27"/>
              <p:cNvSpPr>
                <a:spLocks/>
              </p:cNvSpPr>
              <p:nvPr/>
            </p:nvSpPr>
            <p:spPr bwMode="auto">
              <a:xfrm>
                <a:off x="0" y="0"/>
                <a:ext cx="262" cy="135"/>
              </a:xfrm>
              <a:custGeom>
                <a:avLst/>
                <a:gdLst>
                  <a:gd name="T0" fmla="*/ 0 w 21600"/>
                  <a:gd name="T1" fmla="*/ 21600 h 21600"/>
                  <a:gd name="T2" fmla="*/ 6480 w 21600"/>
                  <a:gd name="T3" fmla="*/ 11782 h 21600"/>
                  <a:gd name="T4" fmla="*/ 15120 w 21600"/>
                  <a:gd name="T5" fmla="*/ 3927 h 21600"/>
                  <a:gd name="T6" fmla="*/ 21600 w 21600"/>
                  <a:gd name="T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980" y="18164"/>
                      <a:pt x="3960" y="14727"/>
                      <a:pt x="6480" y="11782"/>
                    </a:cubicBezTo>
                    <a:cubicBezTo>
                      <a:pt x="9000" y="8836"/>
                      <a:pt x="12600" y="5891"/>
                      <a:pt x="15120" y="3927"/>
                    </a:cubicBezTo>
                    <a:cubicBezTo>
                      <a:pt x="17640" y="1964"/>
                      <a:pt x="19620" y="982"/>
                      <a:pt x="21600" y="0"/>
                    </a:cubicBez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420" name="Line 28"/>
              <p:cNvSpPr>
                <a:spLocks noChangeShapeType="1"/>
              </p:cNvSpPr>
              <p:nvPr/>
            </p:nvSpPr>
            <p:spPr bwMode="auto">
              <a:xfrm>
                <a:off x="262" y="0"/>
                <a:ext cx="1" cy="135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9424" name="Group 32"/>
            <p:cNvGrpSpPr>
              <a:grpSpLocks/>
            </p:cNvGrpSpPr>
            <p:nvPr/>
          </p:nvGrpSpPr>
          <p:grpSpPr bwMode="auto">
            <a:xfrm>
              <a:off x="0" y="81"/>
              <a:ext cx="281" cy="134"/>
              <a:chOff x="0" y="0"/>
              <a:chExt cx="281" cy="134"/>
            </a:xfrm>
          </p:grpSpPr>
          <p:sp>
            <p:nvSpPr>
              <p:cNvPr id="59422" name="Freeform 30"/>
              <p:cNvSpPr>
                <a:spLocks/>
              </p:cNvSpPr>
              <p:nvPr/>
            </p:nvSpPr>
            <p:spPr bwMode="auto">
              <a:xfrm>
                <a:off x="0" y="0"/>
                <a:ext cx="262" cy="134"/>
              </a:xfrm>
              <a:custGeom>
                <a:avLst/>
                <a:gdLst>
                  <a:gd name="T0" fmla="*/ 0 w 21600"/>
                  <a:gd name="T1" fmla="*/ 21600 h 21600"/>
                  <a:gd name="T2" fmla="*/ 6480 w 21600"/>
                  <a:gd name="T3" fmla="*/ 11782 h 21600"/>
                  <a:gd name="T4" fmla="*/ 15120 w 21600"/>
                  <a:gd name="T5" fmla="*/ 3927 h 21600"/>
                  <a:gd name="T6" fmla="*/ 21600 w 21600"/>
                  <a:gd name="T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980" y="18164"/>
                      <a:pt x="3960" y="14727"/>
                      <a:pt x="6480" y="11782"/>
                    </a:cubicBezTo>
                    <a:cubicBezTo>
                      <a:pt x="9000" y="8836"/>
                      <a:pt x="12600" y="5891"/>
                      <a:pt x="15120" y="3927"/>
                    </a:cubicBezTo>
                    <a:cubicBezTo>
                      <a:pt x="17640" y="1964"/>
                      <a:pt x="19620" y="982"/>
                      <a:pt x="21600" y="0"/>
                    </a:cubicBez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423" name="Line 31"/>
              <p:cNvSpPr>
                <a:spLocks noChangeShapeType="1"/>
              </p:cNvSpPr>
              <p:nvPr/>
            </p:nvSpPr>
            <p:spPr bwMode="auto">
              <a:xfrm>
                <a:off x="262" y="0"/>
                <a:ext cx="19" cy="134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9427" name="Group 35"/>
            <p:cNvGrpSpPr>
              <a:grpSpLocks/>
            </p:cNvGrpSpPr>
            <p:nvPr/>
          </p:nvGrpSpPr>
          <p:grpSpPr bwMode="auto">
            <a:xfrm>
              <a:off x="281" y="165"/>
              <a:ext cx="125" cy="90"/>
              <a:chOff x="0" y="0"/>
              <a:chExt cx="124" cy="90"/>
            </a:xfrm>
          </p:grpSpPr>
          <p:sp>
            <p:nvSpPr>
              <p:cNvPr id="59425" name="Freeform 33"/>
              <p:cNvSpPr>
                <a:spLocks/>
              </p:cNvSpPr>
              <p:nvPr/>
            </p:nvSpPr>
            <p:spPr bwMode="auto">
              <a:xfrm>
                <a:off x="0" y="0"/>
                <a:ext cx="116" cy="45"/>
              </a:xfrm>
              <a:custGeom>
                <a:avLst/>
                <a:gdLst>
                  <a:gd name="T0" fmla="*/ 0 w 21600"/>
                  <a:gd name="T1" fmla="*/ 21600 h 21600"/>
                  <a:gd name="T2" fmla="*/ 6480 w 21600"/>
                  <a:gd name="T3" fmla="*/ 11782 h 21600"/>
                  <a:gd name="T4" fmla="*/ 15120 w 21600"/>
                  <a:gd name="T5" fmla="*/ 3927 h 21600"/>
                  <a:gd name="T6" fmla="*/ 21600 w 21600"/>
                  <a:gd name="T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980" y="18164"/>
                      <a:pt x="3960" y="14727"/>
                      <a:pt x="6480" y="11782"/>
                    </a:cubicBezTo>
                    <a:cubicBezTo>
                      <a:pt x="9000" y="8836"/>
                      <a:pt x="12600" y="5891"/>
                      <a:pt x="15120" y="3927"/>
                    </a:cubicBezTo>
                    <a:cubicBezTo>
                      <a:pt x="17640" y="1964"/>
                      <a:pt x="19620" y="982"/>
                      <a:pt x="21600" y="0"/>
                    </a:cubicBez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426" name="Line 34"/>
              <p:cNvSpPr>
                <a:spLocks noChangeShapeType="1"/>
              </p:cNvSpPr>
              <p:nvPr/>
            </p:nvSpPr>
            <p:spPr bwMode="auto">
              <a:xfrm>
                <a:off x="116" y="0"/>
                <a:ext cx="8" cy="9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9430" name="Group 38"/>
            <p:cNvGrpSpPr>
              <a:grpSpLocks/>
            </p:cNvGrpSpPr>
            <p:nvPr/>
          </p:nvGrpSpPr>
          <p:grpSpPr bwMode="auto">
            <a:xfrm>
              <a:off x="898" y="23"/>
              <a:ext cx="387" cy="224"/>
              <a:chOff x="0" y="0"/>
              <a:chExt cx="387" cy="224"/>
            </a:xfrm>
          </p:grpSpPr>
          <p:sp>
            <p:nvSpPr>
              <p:cNvPr id="59428" name="Freeform 36"/>
              <p:cNvSpPr>
                <a:spLocks/>
              </p:cNvSpPr>
              <p:nvPr/>
            </p:nvSpPr>
            <p:spPr bwMode="auto">
              <a:xfrm>
                <a:off x="0" y="0"/>
                <a:ext cx="373" cy="224"/>
              </a:xfrm>
              <a:custGeom>
                <a:avLst/>
                <a:gdLst>
                  <a:gd name="T0" fmla="*/ 0 w 21600"/>
                  <a:gd name="T1" fmla="*/ 21600 h 21600"/>
                  <a:gd name="T2" fmla="*/ 6480 w 21600"/>
                  <a:gd name="T3" fmla="*/ 11782 h 21600"/>
                  <a:gd name="T4" fmla="*/ 15120 w 21600"/>
                  <a:gd name="T5" fmla="*/ 3927 h 21600"/>
                  <a:gd name="T6" fmla="*/ 21600 w 21600"/>
                  <a:gd name="T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980" y="18164"/>
                      <a:pt x="3960" y="14727"/>
                      <a:pt x="6480" y="11782"/>
                    </a:cubicBezTo>
                    <a:cubicBezTo>
                      <a:pt x="9000" y="8836"/>
                      <a:pt x="12600" y="5891"/>
                      <a:pt x="15120" y="3927"/>
                    </a:cubicBezTo>
                    <a:cubicBezTo>
                      <a:pt x="17640" y="1964"/>
                      <a:pt x="19620" y="982"/>
                      <a:pt x="21600" y="0"/>
                    </a:cubicBez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429" name="Line 37"/>
              <p:cNvSpPr>
                <a:spLocks noChangeShapeType="1"/>
              </p:cNvSpPr>
              <p:nvPr/>
            </p:nvSpPr>
            <p:spPr bwMode="auto">
              <a:xfrm>
                <a:off x="373" y="0"/>
                <a:ext cx="14" cy="145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9433" name="Group 41"/>
            <p:cNvGrpSpPr>
              <a:grpSpLocks/>
            </p:cNvGrpSpPr>
            <p:nvPr/>
          </p:nvGrpSpPr>
          <p:grpSpPr bwMode="auto">
            <a:xfrm>
              <a:off x="406" y="29"/>
              <a:ext cx="386" cy="226"/>
              <a:chOff x="0" y="0"/>
              <a:chExt cx="386" cy="225"/>
            </a:xfrm>
          </p:grpSpPr>
          <p:sp>
            <p:nvSpPr>
              <p:cNvPr id="59431" name="Freeform 39"/>
              <p:cNvSpPr>
                <a:spLocks/>
              </p:cNvSpPr>
              <p:nvPr/>
            </p:nvSpPr>
            <p:spPr bwMode="auto">
              <a:xfrm>
                <a:off x="0" y="0"/>
                <a:ext cx="372" cy="225"/>
              </a:xfrm>
              <a:custGeom>
                <a:avLst/>
                <a:gdLst>
                  <a:gd name="T0" fmla="*/ 0 w 21600"/>
                  <a:gd name="T1" fmla="*/ 21600 h 21600"/>
                  <a:gd name="T2" fmla="*/ 6480 w 21600"/>
                  <a:gd name="T3" fmla="*/ 11782 h 21600"/>
                  <a:gd name="T4" fmla="*/ 15120 w 21600"/>
                  <a:gd name="T5" fmla="*/ 3927 h 21600"/>
                  <a:gd name="T6" fmla="*/ 21600 w 21600"/>
                  <a:gd name="T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980" y="18164"/>
                      <a:pt x="3960" y="14727"/>
                      <a:pt x="6480" y="11782"/>
                    </a:cubicBezTo>
                    <a:cubicBezTo>
                      <a:pt x="9000" y="8836"/>
                      <a:pt x="12600" y="5891"/>
                      <a:pt x="15120" y="3927"/>
                    </a:cubicBezTo>
                    <a:cubicBezTo>
                      <a:pt x="17640" y="1964"/>
                      <a:pt x="19620" y="982"/>
                      <a:pt x="21600" y="0"/>
                    </a:cubicBez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432" name="Line 40"/>
              <p:cNvSpPr>
                <a:spLocks noChangeShapeType="1"/>
              </p:cNvSpPr>
              <p:nvPr/>
            </p:nvSpPr>
            <p:spPr bwMode="auto">
              <a:xfrm>
                <a:off x="372" y="0"/>
                <a:ext cx="14" cy="146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59449" name="Group 57"/>
            <p:cNvGrpSpPr>
              <a:grpSpLocks/>
            </p:cNvGrpSpPr>
            <p:nvPr/>
          </p:nvGrpSpPr>
          <p:grpSpPr bwMode="auto">
            <a:xfrm>
              <a:off x="791" y="30"/>
              <a:ext cx="896" cy="270"/>
              <a:chOff x="0" y="0"/>
              <a:chExt cx="896" cy="270"/>
            </a:xfrm>
          </p:grpSpPr>
          <p:grpSp>
            <p:nvGrpSpPr>
              <p:cNvPr id="59436" name="Group 44"/>
              <p:cNvGrpSpPr>
                <a:grpSpLocks/>
              </p:cNvGrpSpPr>
              <p:nvPr/>
            </p:nvGrpSpPr>
            <p:grpSpPr bwMode="auto">
              <a:xfrm>
                <a:off x="401" y="112"/>
                <a:ext cx="119" cy="135"/>
                <a:chOff x="0" y="0"/>
                <a:chExt cx="119" cy="135"/>
              </a:xfrm>
            </p:grpSpPr>
            <p:sp>
              <p:nvSpPr>
                <p:cNvPr id="59434" name="Freeform 42"/>
                <p:cNvSpPr>
                  <a:spLocks/>
                </p:cNvSpPr>
                <p:nvPr/>
              </p:nvSpPr>
              <p:spPr bwMode="auto">
                <a:xfrm>
                  <a:off x="0" y="0"/>
                  <a:ext cx="111" cy="9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35" name="Line 43"/>
                <p:cNvSpPr>
                  <a:spLocks noChangeShapeType="1"/>
                </p:cNvSpPr>
                <p:nvPr/>
              </p:nvSpPr>
              <p:spPr bwMode="auto">
                <a:xfrm>
                  <a:off x="111" y="0"/>
                  <a:ext cx="8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39" name="Group 47"/>
              <p:cNvGrpSpPr>
                <a:grpSpLocks/>
              </p:cNvGrpSpPr>
              <p:nvPr/>
            </p:nvGrpSpPr>
            <p:grpSpPr bwMode="auto">
              <a:xfrm>
                <a:off x="0" y="0"/>
                <a:ext cx="281" cy="135"/>
                <a:chOff x="0" y="0"/>
                <a:chExt cx="281" cy="135"/>
              </a:xfrm>
            </p:grpSpPr>
            <p:sp>
              <p:nvSpPr>
                <p:cNvPr id="59437" name="Freeform 45"/>
                <p:cNvSpPr>
                  <a:spLocks/>
                </p:cNvSpPr>
                <p:nvPr/>
              </p:nvSpPr>
              <p:spPr bwMode="auto">
                <a:xfrm>
                  <a:off x="0" y="0"/>
                  <a:ext cx="262" cy="135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38" name="Line 46"/>
                <p:cNvSpPr>
                  <a:spLocks noChangeShapeType="1"/>
                </p:cNvSpPr>
                <p:nvPr/>
              </p:nvSpPr>
              <p:spPr bwMode="auto">
                <a:xfrm>
                  <a:off x="262" y="0"/>
                  <a:ext cx="19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42" name="Group 50"/>
              <p:cNvGrpSpPr>
                <a:grpSpLocks/>
              </p:cNvGrpSpPr>
              <p:nvPr/>
            </p:nvGrpSpPr>
            <p:grpSpPr bwMode="auto">
              <a:xfrm>
                <a:off x="281" y="33"/>
                <a:ext cx="120" cy="180"/>
                <a:chOff x="0" y="0"/>
                <a:chExt cx="119" cy="180"/>
              </a:xfrm>
            </p:grpSpPr>
            <p:sp>
              <p:nvSpPr>
                <p:cNvPr id="59440" name="Freeform 48"/>
                <p:cNvSpPr>
                  <a:spLocks/>
                </p:cNvSpPr>
                <p:nvPr/>
              </p:nvSpPr>
              <p:spPr bwMode="auto">
                <a:xfrm>
                  <a:off x="0" y="0"/>
                  <a:ext cx="111" cy="9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41" name="Line 49"/>
                <p:cNvSpPr>
                  <a:spLocks noChangeShapeType="1"/>
                </p:cNvSpPr>
                <p:nvPr/>
              </p:nvSpPr>
              <p:spPr bwMode="auto">
                <a:xfrm>
                  <a:off x="111" y="0"/>
                  <a:ext cx="8" cy="180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45" name="Group 53"/>
              <p:cNvGrpSpPr>
                <a:grpSpLocks/>
              </p:cNvGrpSpPr>
              <p:nvPr/>
            </p:nvGrpSpPr>
            <p:grpSpPr bwMode="auto">
              <a:xfrm>
                <a:off x="520" y="180"/>
                <a:ext cx="112" cy="90"/>
                <a:chOff x="0" y="0"/>
                <a:chExt cx="111" cy="90"/>
              </a:xfrm>
            </p:grpSpPr>
            <p:sp>
              <p:nvSpPr>
                <p:cNvPr id="59443" name="Freeform 51"/>
                <p:cNvSpPr>
                  <a:spLocks/>
                </p:cNvSpPr>
                <p:nvPr/>
              </p:nvSpPr>
              <p:spPr bwMode="auto">
                <a:xfrm>
                  <a:off x="0" y="0"/>
                  <a:ext cx="103" cy="6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44" name="Line 52"/>
                <p:cNvSpPr>
                  <a:spLocks noChangeShapeType="1"/>
                </p:cNvSpPr>
                <p:nvPr/>
              </p:nvSpPr>
              <p:spPr bwMode="auto">
                <a:xfrm>
                  <a:off x="103" y="0"/>
                  <a:ext cx="8" cy="90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48" name="Group 56"/>
              <p:cNvGrpSpPr>
                <a:grpSpLocks/>
              </p:cNvGrpSpPr>
              <p:nvPr/>
            </p:nvGrpSpPr>
            <p:grpSpPr bwMode="auto">
              <a:xfrm>
                <a:off x="632" y="118"/>
                <a:ext cx="264" cy="135"/>
                <a:chOff x="0" y="0"/>
                <a:chExt cx="263" cy="135"/>
              </a:xfrm>
            </p:grpSpPr>
            <p:sp>
              <p:nvSpPr>
                <p:cNvPr id="59446" name="Freeform 54"/>
                <p:cNvSpPr>
                  <a:spLocks/>
                </p:cNvSpPr>
                <p:nvPr/>
              </p:nvSpPr>
              <p:spPr bwMode="auto">
                <a:xfrm>
                  <a:off x="0" y="0"/>
                  <a:ext cx="262" cy="135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47" name="Line 55"/>
                <p:cNvSpPr>
                  <a:spLocks noChangeShapeType="1"/>
                </p:cNvSpPr>
                <p:nvPr/>
              </p:nvSpPr>
              <p:spPr bwMode="auto">
                <a:xfrm>
                  <a:off x="262" y="0"/>
                  <a:ext cx="1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9465" name="Group 73"/>
            <p:cNvGrpSpPr>
              <a:grpSpLocks/>
            </p:cNvGrpSpPr>
            <p:nvPr/>
          </p:nvGrpSpPr>
          <p:grpSpPr bwMode="auto">
            <a:xfrm>
              <a:off x="3" y="0"/>
              <a:ext cx="896" cy="270"/>
              <a:chOff x="0" y="0"/>
              <a:chExt cx="896" cy="270"/>
            </a:xfrm>
          </p:grpSpPr>
          <p:grpSp>
            <p:nvGrpSpPr>
              <p:cNvPr id="59452" name="Group 60"/>
              <p:cNvGrpSpPr>
                <a:grpSpLocks/>
              </p:cNvGrpSpPr>
              <p:nvPr/>
            </p:nvGrpSpPr>
            <p:grpSpPr bwMode="auto">
              <a:xfrm>
                <a:off x="401" y="112"/>
                <a:ext cx="119" cy="135"/>
                <a:chOff x="0" y="0"/>
                <a:chExt cx="119" cy="135"/>
              </a:xfrm>
            </p:grpSpPr>
            <p:sp>
              <p:nvSpPr>
                <p:cNvPr id="59450" name="Freeform 58"/>
                <p:cNvSpPr>
                  <a:spLocks/>
                </p:cNvSpPr>
                <p:nvPr/>
              </p:nvSpPr>
              <p:spPr bwMode="auto">
                <a:xfrm>
                  <a:off x="0" y="0"/>
                  <a:ext cx="111" cy="9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51" name="Line 59"/>
                <p:cNvSpPr>
                  <a:spLocks noChangeShapeType="1"/>
                </p:cNvSpPr>
                <p:nvPr/>
              </p:nvSpPr>
              <p:spPr bwMode="auto">
                <a:xfrm>
                  <a:off x="111" y="0"/>
                  <a:ext cx="8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55" name="Group 63"/>
              <p:cNvGrpSpPr>
                <a:grpSpLocks/>
              </p:cNvGrpSpPr>
              <p:nvPr/>
            </p:nvGrpSpPr>
            <p:grpSpPr bwMode="auto">
              <a:xfrm>
                <a:off x="0" y="0"/>
                <a:ext cx="281" cy="135"/>
                <a:chOff x="0" y="0"/>
                <a:chExt cx="281" cy="135"/>
              </a:xfrm>
            </p:grpSpPr>
            <p:sp>
              <p:nvSpPr>
                <p:cNvPr id="59453" name="Freeform 61"/>
                <p:cNvSpPr>
                  <a:spLocks/>
                </p:cNvSpPr>
                <p:nvPr/>
              </p:nvSpPr>
              <p:spPr bwMode="auto">
                <a:xfrm>
                  <a:off x="0" y="0"/>
                  <a:ext cx="262" cy="135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54" name="Line 62"/>
                <p:cNvSpPr>
                  <a:spLocks noChangeShapeType="1"/>
                </p:cNvSpPr>
                <p:nvPr/>
              </p:nvSpPr>
              <p:spPr bwMode="auto">
                <a:xfrm>
                  <a:off x="262" y="0"/>
                  <a:ext cx="19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58" name="Group 66"/>
              <p:cNvGrpSpPr>
                <a:grpSpLocks/>
              </p:cNvGrpSpPr>
              <p:nvPr/>
            </p:nvGrpSpPr>
            <p:grpSpPr bwMode="auto">
              <a:xfrm>
                <a:off x="281" y="33"/>
                <a:ext cx="120" cy="180"/>
                <a:chOff x="0" y="0"/>
                <a:chExt cx="119" cy="180"/>
              </a:xfrm>
            </p:grpSpPr>
            <p:sp>
              <p:nvSpPr>
                <p:cNvPr id="59456" name="Freeform 64"/>
                <p:cNvSpPr>
                  <a:spLocks/>
                </p:cNvSpPr>
                <p:nvPr/>
              </p:nvSpPr>
              <p:spPr bwMode="auto">
                <a:xfrm>
                  <a:off x="0" y="0"/>
                  <a:ext cx="111" cy="9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57" name="Line 65"/>
                <p:cNvSpPr>
                  <a:spLocks noChangeShapeType="1"/>
                </p:cNvSpPr>
                <p:nvPr/>
              </p:nvSpPr>
              <p:spPr bwMode="auto">
                <a:xfrm>
                  <a:off x="111" y="0"/>
                  <a:ext cx="8" cy="180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61" name="Group 69"/>
              <p:cNvGrpSpPr>
                <a:grpSpLocks/>
              </p:cNvGrpSpPr>
              <p:nvPr/>
            </p:nvGrpSpPr>
            <p:grpSpPr bwMode="auto">
              <a:xfrm>
                <a:off x="520" y="180"/>
                <a:ext cx="112" cy="90"/>
                <a:chOff x="0" y="0"/>
                <a:chExt cx="111" cy="90"/>
              </a:xfrm>
            </p:grpSpPr>
            <p:sp>
              <p:nvSpPr>
                <p:cNvPr id="59459" name="Freeform 67"/>
                <p:cNvSpPr>
                  <a:spLocks/>
                </p:cNvSpPr>
                <p:nvPr/>
              </p:nvSpPr>
              <p:spPr bwMode="auto">
                <a:xfrm>
                  <a:off x="0" y="0"/>
                  <a:ext cx="103" cy="60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60" name="Line 68"/>
                <p:cNvSpPr>
                  <a:spLocks noChangeShapeType="1"/>
                </p:cNvSpPr>
                <p:nvPr/>
              </p:nvSpPr>
              <p:spPr bwMode="auto">
                <a:xfrm>
                  <a:off x="103" y="0"/>
                  <a:ext cx="8" cy="90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64" name="Group 72"/>
              <p:cNvGrpSpPr>
                <a:grpSpLocks/>
              </p:cNvGrpSpPr>
              <p:nvPr/>
            </p:nvGrpSpPr>
            <p:grpSpPr bwMode="auto">
              <a:xfrm>
                <a:off x="632" y="118"/>
                <a:ext cx="264" cy="135"/>
                <a:chOff x="0" y="0"/>
                <a:chExt cx="263" cy="135"/>
              </a:xfrm>
            </p:grpSpPr>
            <p:sp>
              <p:nvSpPr>
                <p:cNvPr id="59462" name="Freeform 70"/>
                <p:cNvSpPr>
                  <a:spLocks/>
                </p:cNvSpPr>
                <p:nvPr/>
              </p:nvSpPr>
              <p:spPr bwMode="auto">
                <a:xfrm>
                  <a:off x="0" y="0"/>
                  <a:ext cx="262" cy="135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63" name="Line 71"/>
                <p:cNvSpPr>
                  <a:spLocks noChangeShapeType="1"/>
                </p:cNvSpPr>
                <p:nvPr/>
              </p:nvSpPr>
              <p:spPr bwMode="auto">
                <a:xfrm>
                  <a:off x="262" y="0"/>
                  <a:ext cx="1" cy="135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9469" name="Group 77"/>
          <p:cNvGrpSpPr>
            <a:grpSpLocks/>
          </p:cNvGrpSpPr>
          <p:nvPr/>
        </p:nvGrpSpPr>
        <p:grpSpPr bwMode="auto">
          <a:xfrm>
            <a:off x="5297488" y="4265613"/>
            <a:ext cx="2624137" cy="385762"/>
            <a:chOff x="0" y="0"/>
            <a:chExt cx="1653" cy="243"/>
          </a:xfrm>
        </p:grpSpPr>
        <p:sp>
          <p:nvSpPr>
            <p:cNvPr id="59467" name="Freeform 75"/>
            <p:cNvSpPr>
              <a:spLocks/>
            </p:cNvSpPr>
            <p:nvPr/>
          </p:nvSpPr>
          <p:spPr bwMode="auto">
            <a:xfrm>
              <a:off x="0" y="6"/>
              <a:ext cx="826" cy="237"/>
            </a:xfrm>
            <a:custGeom>
              <a:avLst/>
              <a:gdLst>
                <a:gd name="T0" fmla="*/ 0 w 21573"/>
                <a:gd name="T1" fmla="*/ 13389 h 21600"/>
                <a:gd name="T2" fmla="*/ 378 w 21573"/>
                <a:gd name="T3" fmla="*/ 8137 h 21600"/>
                <a:gd name="T4" fmla="*/ 1031 w 21573"/>
                <a:gd name="T5" fmla="*/ 11688 h 21600"/>
                <a:gd name="T6" fmla="*/ 1408 w 21573"/>
                <a:gd name="T7" fmla="*/ 9321 h 21600"/>
                <a:gd name="T8" fmla="*/ 1676 w 21573"/>
                <a:gd name="T9" fmla="*/ 9912 h 21600"/>
                <a:gd name="T10" fmla="*/ 2061 w 21573"/>
                <a:gd name="T11" fmla="*/ 14573 h 21600"/>
                <a:gd name="T12" fmla="*/ 3037 w 21573"/>
                <a:gd name="T13" fmla="*/ 8137 h 21600"/>
                <a:gd name="T14" fmla="*/ 3579 w 21573"/>
                <a:gd name="T15" fmla="*/ 5252 h 21600"/>
                <a:gd name="T16" fmla="*/ 4067 w 21573"/>
                <a:gd name="T17" fmla="*/ 11688 h 21600"/>
                <a:gd name="T18" fmla="*/ 4280 w 21573"/>
                <a:gd name="T19" fmla="*/ 15164 h 21600"/>
                <a:gd name="T20" fmla="*/ 4390 w 21573"/>
                <a:gd name="T21" fmla="*/ 16940 h 21600"/>
                <a:gd name="T22" fmla="*/ 5043 w 21573"/>
                <a:gd name="T23" fmla="*/ 9321 h 21600"/>
                <a:gd name="T24" fmla="*/ 5853 w 21573"/>
                <a:gd name="T25" fmla="*/ 13981 h 21600"/>
                <a:gd name="T26" fmla="*/ 6018 w 21573"/>
                <a:gd name="T27" fmla="*/ 15756 h 21600"/>
                <a:gd name="T28" fmla="*/ 6341 w 21573"/>
                <a:gd name="T29" fmla="*/ 16940 h 21600"/>
                <a:gd name="T30" fmla="*/ 7482 w 21573"/>
                <a:gd name="T31" fmla="*/ 5844 h 21600"/>
                <a:gd name="T32" fmla="*/ 7969 w 21573"/>
                <a:gd name="T33" fmla="*/ 0 h 21600"/>
                <a:gd name="T34" fmla="*/ 8725 w 21573"/>
                <a:gd name="T35" fmla="*/ 4660 h 21600"/>
                <a:gd name="T36" fmla="*/ 9213 w 21573"/>
                <a:gd name="T37" fmla="*/ 10504 h 21600"/>
                <a:gd name="T38" fmla="*/ 9756 w 21573"/>
                <a:gd name="T39" fmla="*/ 13389 h 21600"/>
                <a:gd name="T40" fmla="*/ 10298 w 21573"/>
                <a:gd name="T41" fmla="*/ 12797 h 21600"/>
                <a:gd name="T42" fmla="*/ 10573 w 21573"/>
                <a:gd name="T43" fmla="*/ 8729 h 21600"/>
                <a:gd name="T44" fmla="*/ 11219 w 21573"/>
                <a:gd name="T45" fmla="*/ 5252 h 21600"/>
                <a:gd name="T46" fmla="*/ 11439 w 21573"/>
                <a:gd name="T47" fmla="*/ 4068 h 21600"/>
                <a:gd name="T48" fmla="*/ 12360 w 21573"/>
                <a:gd name="T49" fmla="*/ 11096 h 21600"/>
                <a:gd name="T50" fmla="*/ 12415 w 21573"/>
                <a:gd name="T51" fmla="*/ 12797 h 21600"/>
                <a:gd name="T52" fmla="*/ 12792 w 21573"/>
                <a:gd name="T53" fmla="*/ 15756 h 21600"/>
                <a:gd name="T54" fmla="*/ 13225 w 21573"/>
                <a:gd name="T55" fmla="*/ 15164 h 21600"/>
                <a:gd name="T56" fmla="*/ 13390 w 21573"/>
                <a:gd name="T57" fmla="*/ 13389 h 21600"/>
                <a:gd name="T58" fmla="*/ 14798 w 21573"/>
                <a:gd name="T59" fmla="*/ 1775 h 21600"/>
                <a:gd name="T60" fmla="*/ 15176 w 21573"/>
                <a:gd name="T61" fmla="*/ 2885 h 21600"/>
                <a:gd name="T62" fmla="*/ 15774 w 21573"/>
                <a:gd name="T63" fmla="*/ 9321 h 21600"/>
                <a:gd name="T64" fmla="*/ 16152 w 21573"/>
                <a:gd name="T65" fmla="*/ 17532 h 21600"/>
                <a:gd name="T66" fmla="*/ 16585 w 21573"/>
                <a:gd name="T67" fmla="*/ 9321 h 21600"/>
                <a:gd name="T68" fmla="*/ 16915 w 21573"/>
                <a:gd name="T69" fmla="*/ 4068 h 21600"/>
                <a:gd name="T70" fmla="*/ 17615 w 21573"/>
                <a:gd name="T71" fmla="*/ 12797 h 21600"/>
                <a:gd name="T72" fmla="*/ 18433 w 21573"/>
                <a:gd name="T73" fmla="*/ 7027 h 21600"/>
                <a:gd name="T74" fmla="*/ 18488 w 21573"/>
                <a:gd name="T75" fmla="*/ 5252 h 21600"/>
                <a:gd name="T76" fmla="*/ 18701 w 21573"/>
                <a:gd name="T77" fmla="*/ 10504 h 21600"/>
                <a:gd name="T78" fmla="*/ 19566 w 21573"/>
                <a:gd name="T79" fmla="*/ 21600 h 21600"/>
                <a:gd name="T80" fmla="*/ 19896 w 21573"/>
                <a:gd name="T81" fmla="*/ 21008 h 21600"/>
                <a:gd name="T82" fmla="*/ 20054 w 21573"/>
                <a:gd name="T83" fmla="*/ 17532 h 21600"/>
                <a:gd name="T84" fmla="*/ 20872 w 21573"/>
                <a:gd name="T85" fmla="*/ 1184 h 21600"/>
                <a:gd name="T86" fmla="*/ 21305 w 21573"/>
                <a:gd name="T87" fmla="*/ 6436 h 21600"/>
                <a:gd name="T88" fmla="*/ 21360 w 21573"/>
                <a:gd name="T89" fmla="*/ 8729 h 21600"/>
                <a:gd name="T90" fmla="*/ 21573 w 21573"/>
                <a:gd name="T91" fmla="*/ 1168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573" h="21600">
                  <a:moveTo>
                    <a:pt x="0" y="13389"/>
                  </a:moveTo>
                  <a:cubicBezTo>
                    <a:pt x="76" y="11022"/>
                    <a:pt x="247" y="10208"/>
                    <a:pt x="378" y="8137"/>
                  </a:cubicBezTo>
                  <a:cubicBezTo>
                    <a:pt x="680" y="8803"/>
                    <a:pt x="818" y="9395"/>
                    <a:pt x="1031" y="11688"/>
                  </a:cubicBezTo>
                  <a:cubicBezTo>
                    <a:pt x="1175" y="16200"/>
                    <a:pt x="1312" y="10948"/>
                    <a:pt x="1408" y="9321"/>
                  </a:cubicBezTo>
                  <a:cubicBezTo>
                    <a:pt x="1498" y="9542"/>
                    <a:pt x="1594" y="9468"/>
                    <a:pt x="1676" y="9912"/>
                  </a:cubicBezTo>
                  <a:cubicBezTo>
                    <a:pt x="1985" y="11614"/>
                    <a:pt x="1711" y="13315"/>
                    <a:pt x="2061" y="14573"/>
                  </a:cubicBezTo>
                  <a:cubicBezTo>
                    <a:pt x="2356" y="12132"/>
                    <a:pt x="2707" y="10282"/>
                    <a:pt x="3037" y="8137"/>
                  </a:cubicBezTo>
                  <a:cubicBezTo>
                    <a:pt x="3208" y="5548"/>
                    <a:pt x="3318" y="6214"/>
                    <a:pt x="3579" y="5252"/>
                  </a:cubicBezTo>
                  <a:cubicBezTo>
                    <a:pt x="3779" y="6732"/>
                    <a:pt x="3923" y="9616"/>
                    <a:pt x="4067" y="11688"/>
                  </a:cubicBezTo>
                  <a:cubicBezTo>
                    <a:pt x="4143" y="12797"/>
                    <a:pt x="4211" y="13981"/>
                    <a:pt x="4280" y="15164"/>
                  </a:cubicBezTo>
                  <a:cubicBezTo>
                    <a:pt x="4315" y="15756"/>
                    <a:pt x="4390" y="16940"/>
                    <a:pt x="4390" y="16940"/>
                  </a:cubicBezTo>
                  <a:cubicBezTo>
                    <a:pt x="4637" y="12945"/>
                    <a:pt x="4534" y="10652"/>
                    <a:pt x="5043" y="9321"/>
                  </a:cubicBezTo>
                  <a:cubicBezTo>
                    <a:pt x="5565" y="10134"/>
                    <a:pt x="5503" y="10800"/>
                    <a:pt x="5853" y="13981"/>
                  </a:cubicBezTo>
                  <a:cubicBezTo>
                    <a:pt x="5915" y="14499"/>
                    <a:pt x="5950" y="15312"/>
                    <a:pt x="6018" y="15756"/>
                  </a:cubicBezTo>
                  <a:cubicBezTo>
                    <a:pt x="6115" y="16348"/>
                    <a:pt x="6341" y="16940"/>
                    <a:pt x="6341" y="16940"/>
                  </a:cubicBezTo>
                  <a:cubicBezTo>
                    <a:pt x="6774" y="15386"/>
                    <a:pt x="7083" y="8729"/>
                    <a:pt x="7482" y="5844"/>
                  </a:cubicBezTo>
                  <a:cubicBezTo>
                    <a:pt x="7619" y="3699"/>
                    <a:pt x="7969" y="0"/>
                    <a:pt x="7969" y="0"/>
                  </a:cubicBezTo>
                  <a:cubicBezTo>
                    <a:pt x="8217" y="962"/>
                    <a:pt x="8512" y="2885"/>
                    <a:pt x="8725" y="4660"/>
                  </a:cubicBezTo>
                  <a:cubicBezTo>
                    <a:pt x="8924" y="6288"/>
                    <a:pt x="9014" y="8951"/>
                    <a:pt x="9213" y="10504"/>
                  </a:cubicBezTo>
                  <a:cubicBezTo>
                    <a:pt x="9364" y="11688"/>
                    <a:pt x="9577" y="12723"/>
                    <a:pt x="9756" y="13389"/>
                  </a:cubicBezTo>
                  <a:cubicBezTo>
                    <a:pt x="9934" y="13167"/>
                    <a:pt x="10127" y="13389"/>
                    <a:pt x="10298" y="12797"/>
                  </a:cubicBezTo>
                  <a:cubicBezTo>
                    <a:pt x="10463" y="12279"/>
                    <a:pt x="10498" y="9912"/>
                    <a:pt x="10573" y="8729"/>
                  </a:cubicBezTo>
                  <a:cubicBezTo>
                    <a:pt x="10731" y="6288"/>
                    <a:pt x="10965" y="5844"/>
                    <a:pt x="11219" y="5252"/>
                  </a:cubicBezTo>
                  <a:cubicBezTo>
                    <a:pt x="11295" y="4882"/>
                    <a:pt x="11356" y="4068"/>
                    <a:pt x="11439" y="4068"/>
                  </a:cubicBezTo>
                  <a:cubicBezTo>
                    <a:pt x="11851" y="4068"/>
                    <a:pt x="12181" y="7323"/>
                    <a:pt x="12360" y="11096"/>
                  </a:cubicBezTo>
                  <a:cubicBezTo>
                    <a:pt x="12387" y="11614"/>
                    <a:pt x="12380" y="12353"/>
                    <a:pt x="12415" y="12797"/>
                  </a:cubicBezTo>
                  <a:cubicBezTo>
                    <a:pt x="12469" y="13463"/>
                    <a:pt x="12710" y="15164"/>
                    <a:pt x="12792" y="15756"/>
                  </a:cubicBezTo>
                  <a:cubicBezTo>
                    <a:pt x="12937" y="15534"/>
                    <a:pt x="13088" y="15682"/>
                    <a:pt x="13225" y="15164"/>
                  </a:cubicBezTo>
                  <a:cubicBezTo>
                    <a:pt x="13301" y="14868"/>
                    <a:pt x="13328" y="13907"/>
                    <a:pt x="13390" y="13389"/>
                  </a:cubicBezTo>
                  <a:cubicBezTo>
                    <a:pt x="13727" y="10282"/>
                    <a:pt x="14407" y="2663"/>
                    <a:pt x="14798" y="1775"/>
                  </a:cubicBezTo>
                  <a:cubicBezTo>
                    <a:pt x="14922" y="2145"/>
                    <a:pt x="15066" y="2145"/>
                    <a:pt x="15176" y="2885"/>
                  </a:cubicBezTo>
                  <a:cubicBezTo>
                    <a:pt x="15396" y="4290"/>
                    <a:pt x="15616" y="7175"/>
                    <a:pt x="15774" y="9321"/>
                  </a:cubicBezTo>
                  <a:cubicBezTo>
                    <a:pt x="15829" y="12427"/>
                    <a:pt x="15905" y="15682"/>
                    <a:pt x="16152" y="17532"/>
                  </a:cubicBezTo>
                  <a:cubicBezTo>
                    <a:pt x="16372" y="15164"/>
                    <a:pt x="16495" y="12501"/>
                    <a:pt x="16585" y="9321"/>
                  </a:cubicBezTo>
                  <a:cubicBezTo>
                    <a:pt x="16688" y="5548"/>
                    <a:pt x="16544" y="5104"/>
                    <a:pt x="16915" y="4068"/>
                  </a:cubicBezTo>
                  <a:cubicBezTo>
                    <a:pt x="17169" y="6953"/>
                    <a:pt x="17258" y="11614"/>
                    <a:pt x="17615" y="12797"/>
                  </a:cubicBezTo>
                  <a:cubicBezTo>
                    <a:pt x="18213" y="11466"/>
                    <a:pt x="18110" y="11984"/>
                    <a:pt x="18433" y="7027"/>
                  </a:cubicBezTo>
                  <a:cubicBezTo>
                    <a:pt x="18453" y="6436"/>
                    <a:pt x="18453" y="4808"/>
                    <a:pt x="18488" y="5252"/>
                  </a:cubicBezTo>
                  <a:cubicBezTo>
                    <a:pt x="18598" y="6732"/>
                    <a:pt x="18625" y="8803"/>
                    <a:pt x="18701" y="10504"/>
                  </a:cubicBezTo>
                  <a:cubicBezTo>
                    <a:pt x="18927" y="15386"/>
                    <a:pt x="19092" y="18937"/>
                    <a:pt x="19566" y="21600"/>
                  </a:cubicBezTo>
                  <a:cubicBezTo>
                    <a:pt x="19676" y="21378"/>
                    <a:pt x="19800" y="21526"/>
                    <a:pt x="19896" y="21008"/>
                  </a:cubicBezTo>
                  <a:cubicBezTo>
                    <a:pt x="19999" y="20416"/>
                    <a:pt x="19999" y="18419"/>
                    <a:pt x="20054" y="17532"/>
                  </a:cubicBezTo>
                  <a:cubicBezTo>
                    <a:pt x="20370" y="12205"/>
                    <a:pt x="20721" y="7397"/>
                    <a:pt x="20872" y="1184"/>
                  </a:cubicBezTo>
                  <a:cubicBezTo>
                    <a:pt x="21167" y="2737"/>
                    <a:pt x="21105" y="3551"/>
                    <a:pt x="21305" y="6436"/>
                  </a:cubicBezTo>
                  <a:cubicBezTo>
                    <a:pt x="21325" y="7175"/>
                    <a:pt x="21318" y="8063"/>
                    <a:pt x="21360" y="8729"/>
                  </a:cubicBezTo>
                  <a:cubicBezTo>
                    <a:pt x="21600" y="12427"/>
                    <a:pt x="21573" y="8877"/>
                    <a:pt x="21573" y="11688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68" name="Freeform 76"/>
            <p:cNvSpPr>
              <a:spLocks/>
            </p:cNvSpPr>
            <p:nvPr/>
          </p:nvSpPr>
          <p:spPr bwMode="auto">
            <a:xfrm>
              <a:off x="827" y="0"/>
              <a:ext cx="826" cy="236"/>
            </a:xfrm>
            <a:custGeom>
              <a:avLst/>
              <a:gdLst>
                <a:gd name="T0" fmla="*/ 0 w 21573"/>
                <a:gd name="T1" fmla="*/ 13389 h 21600"/>
                <a:gd name="T2" fmla="*/ 378 w 21573"/>
                <a:gd name="T3" fmla="*/ 8137 h 21600"/>
                <a:gd name="T4" fmla="*/ 1031 w 21573"/>
                <a:gd name="T5" fmla="*/ 11688 h 21600"/>
                <a:gd name="T6" fmla="*/ 1408 w 21573"/>
                <a:gd name="T7" fmla="*/ 9321 h 21600"/>
                <a:gd name="T8" fmla="*/ 1676 w 21573"/>
                <a:gd name="T9" fmla="*/ 9912 h 21600"/>
                <a:gd name="T10" fmla="*/ 2061 w 21573"/>
                <a:gd name="T11" fmla="*/ 14573 h 21600"/>
                <a:gd name="T12" fmla="*/ 3037 w 21573"/>
                <a:gd name="T13" fmla="*/ 8137 h 21600"/>
                <a:gd name="T14" fmla="*/ 3579 w 21573"/>
                <a:gd name="T15" fmla="*/ 5252 h 21600"/>
                <a:gd name="T16" fmla="*/ 4067 w 21573"/>
                <a:gd name="T17" fmla="*/ 11688 h 21600"/>
                <a:gd name="T18" fmla="*/ 4280 w 21573"/>
                <a:gd name="T19" fmla="*/ 15164 h 21600"/>
                <a:gd name="T20" fmla="*/ 4390 w 21573"/>
                <a:gd name="T21" fmla="*/ 16940 h 21600"/>
                <a:gd name="T22" fmla="*/ 5043 w 21573"/>
                <a:gd name="T23" fmla="*/ 9321 h 21600"/>
                <a:gd name="T24" fmla="*/ 5853 w 21573"/>
                <a:gd name="T25" fmla="*/ 13981 h 21600"/>
                <a:gd name="T26" fmla="*/ 6018 w 21573"/>
                <a:gd name="T27" fmla="*/ 15756 h 21600"/>
                <a:gd name="T28" fmla="*/ 6341 w 21573"/>
                <a:gd name="T29" fmla="*/ 16940 h 21600"/>
                <a:gd name="T30" fmla="*/ 7482 w 21573"/>
                <a:gd name="T31" fmla="*/ 5844 h 21600"/>
                <a:gd name="T32" fmla="*/ 7969 w 21573"/>
                <a:gd name="T33" fmla="*/ 0 h 21600"/>
                <a:gd name="T34" fmla="*/ 8725 w 21573"/>
                <a:gd name="T35" fmla="*/ 4660 h 21600"/>
                <a:gd name="T36" fmla="*/ 9213 w 21573"/>
                <a:gd name="T37" fmla="*/ 10504 h 21600"/>
                <a:gd name="T38" fmla="*/ 9756 w 21573"/>
                <a:gd name="T39" fmla="*/ 13389 h 21600"/>
                <a:gd name="T40" fmla="*/ 10298 w 21573"/>
                <a:gd name="T41" fmla="*/ 12797 h 21600"/>
                <a:gd name="T42" fmla="*/ 10573 w 21573"/>
                <a:gd name="T43" fmla="*/ 8729 h 21600"/>
                <a:gd name="T44" fmla="*/ 11219 w 21573"/>
                <a:gd name="T45" fmla="*/ 5252 h 21600"/>
                <a:gd name="T46" fmla="*/ 11439 w 21573"/>
                <a:gd name="T47" fmla="*/ 4068 h 21600"/>
                <a:gd name="T48" fmla="*/ 12360 w 21573"/>
                <a:gd name="T49" fmla="*/ 11096 h 21600"/>
                <a:gd name="T50" fmla="*/ 12415 w 21573"/>
                <a:gd name="T51" fmla="*/ 12797 h 21600"/>
                <a:gd name="T52" fmla="*/ 12792 w 21573"/>
                <a:gd name="T53" fmla="*/ 15756 h 21600"/>
                <a:gd name="T54" fmla="*/ 13225 w 21573"/>
                <a:gd name="T55" fmla="*/ 15164 h 21600"/>
                <a:gd name="T56" fmla="*/ 13390 w 21573"/>
                <a:gd name="T57" fmla="*/ 13389 h 21600"/>
                <a:gd name="T58" fmla="*/ 14798 w 21573"/>
                <a:gd name="T59" fmla="*/ 1775 h 21600"/>
                <a:gd name="T60" fmla="*/ 15176 w 21573"/>
                <a:gd name="T61" fmla="*/ 2885 h 21600"/>
                <a:gd name="T62" fmla="*/ 15774 w 21573"/>
                <a:gd name="T63" fmla="*/ 9321 h 21600"/>
                <a:gd name="T64" fmla="*/ 16152 w 21573"/>
                <a:gd name="T65" fmla="*/ 17532 h 21600"/>
                <a:gd name="T66" fmla="*/ 16585 w 21573"/>
                <a:gd name="T67" fmla="*/ 9321 h 21600"/>
                <a:gd name="T68" fmla="*/ 16915 w 21573"/>
                <a:gd name="T69" fmla="*/ 4068 h 21600"/>
                <a:gd name="T70" fmla="*/ 17615 w 21573"/>
                <a:gd name="T71" fmla="*/ 12797 h 21600"/>
                <a:gd name="T72" fmla="*/ 18433 w 21573"/>
                <a:gd name="T73" fmla="*/ 7027 h 21600"/>
                <a:gd name="T74" fmla="*/ 18488 w 21573"/>
                <a:gd name="T75" fmla="*/ 5252 h 21600"/>
                <a:gd name="T76" fmla="*/ 18701 w 21573"/>
                <a:gd name="T77" fmla="*/ 10504 h 21600"/>
                <a:gd name="T78" fmla="*/ 19566 w 21573"/>
                <a:gd name="T79" fmla="*/ 21600 h 21600"/>
                <a:gd name="T80" fmla="*/ 19896 w 21573"/>
                <a:gd name="T81" fmla="*/ 21008 h 21600"/>
                <a:gd name="T82" fmla="*/ 20054 w 21573"/>
                <a:gd name="T83" fmla="*/ 17532 h 21600"/>
                <a:gd name="T84" fmla="*/ 20872 w 21573"/>
                <a:gd name="T85" fmla="*/ 1184 h 21600"/>
                <a:gd name="T86" fmla="*/ 21305 w 21573"/>
                <a:gd name="T87" fmla="*/ 6436 h 21600"/>
                <a:gd name="T88" fmla="*/ 21360 w 21573"/>
                <a:gd name="T89" fmla="*/ 8729 h 21600"/>
                <a:gd name="T90" fmla="*/ 21573 w 21573"/>
                <a:gd name="T91" fmla="*/ 1168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573" h="21600">
                  <a:moveTo>
                    <a:pt x="0" y="13389"/>
                  </a:moveTo>
                  <a:cubicBezTo>
                    <a:pt x="76" y="11022"/>
                    <a:pt x="247" y="10208"/>
                    <a:pt x="378" y="8137"/>
                  </a:cubicBezTo>
                  <a:cubicBezTo>
                    <a:pt x="680" y="8803"/>
                    <a:pt x="818" y="9395"/>
                    <a:pt x="1031" y="11688"/>
                  </a:cubicBezTo>
                  <a:cubicBezTo>
                    <a:pt x="1175" y="16200"/>
                    <a:pt x="1312" y="10948"/>
                    <a:pt x="1408" y="9321"/>
                  </a:cubicBezTo>
                  <a:cubicBezTo>
                    <a:pt x="1498" y="9542"/>
                    <a:pt x="1594" y="9468"/>
                    <a:pt x="1676" y="9912"/>
                  </a:cubicBezTo>
                  <a:cubicBezTo>
                    <a:pt x="1985" y="11614"/>
                    <a:pt x="1711" y="13315"/>
                    <a:pt x="2061" y="14573"/>
                  </a:cubicBezTo>
                  <a:cubicBezTo>
                    <a:pt x="2356" y="12132"/>
                    <a:pt x="2707" y="10282"/>
                    <a:pt x="3037" y="8137"/>
                  </a:cubicBezTo>
                  <a:cubicBezTo>
                    <a:pt x="3208" y="5548"/>
                    <a:pt x="3318" y="6214"/>
                    <a:pt x="3579" y="5252"/>
                  </a:cubicBezTo>
                  <a:cubicBezTo>
                    <a:pt x="3779" y="6732"/>
                    <a:pt x="3923" y="9616"/>
                    <a:pt x="4067" y="11688"/>
                  </a:cubicBezTo>
                  <a:cubicBezTo>
                    <a:pt x="4143" y="12797"/>
                    <a:pt x="4211" y="13981"/>
                    <a:pt x="4280" y="15164"/>
                  </a:cubicBezTo>
                  <a:cubicBezTo>
                    <a:pt x="4315" y="15756"/>
                    <a:pt x="4390" y="16940"/>
                    <a:pt x="4390" y="16940"/>
                  </a:cubicBezTo>
                  <a:cubicBezTo>
                    <a:pt x="4637" y="12945"/>
                    <a:pt x="4534" y="10652"/>
                    <a:pt x="5043" y="9321"/>
                  </a:cubicBezTo>
                  <a:cubicBezTo>
                    <a:pt x="5565" y="10134"/>
                    <a:pt x="5503" y="10800"/>
                    <a:pt x="5853" y="13981"/>
                  </a:cubicBezTo>
                  <a:cubicBezTo>
                    <a:pt x="5915" y="14499"/>
                    <a:pt x="5950" y="15312"/>
                    <a:pt x="6018" y="15756"/>
                  </a:cubicBezTo>
                  <a:cubicBezTo>
                    <a:pt x="6115" y="16348"/>
                    <a:pt x="6341" y="16940"/>
                    <a:pt x="6341" y="16940"/>
                  </a:cubicBezTo>
                  <a:cubicBezTo>
                    <a:pt x="6774" y="15386"/>
                    <a:pt x="7083" y="8729"/>
                    <a:pt x="7482" y="5844"/>
                  </a:cubicBezTo>
                  <a:cubicBezTo>
                    <a:pt x="7619" y="3699"/>
                    <a:pt x="7969" y="0"/>
                    <a:pt x="7969" y="0"/>
                  </a:cubicBezTo>
                  <a:cubicBezTo>
                    <a:pt x="8217" y="962"/>
                    <a:pt x="8512" y="2885"/>
                    <a:pt x="8725" y="4660"/>
                  </a:cubicBezTo>
                  <a:cubicBezTo>
                    <a:pt x="8924" y="6288"/>
                    <a:pt x="9014" y="8951"/>
                    <a:pt x="9213" y="10504"/>
                  </a:cubicBezTo>
                  <a:cubicBezTo>
                    <a:pt x="9364" y="11688"/>
                    <a:pt x="9577" y="12723"/>
                    <a:pt x="9756" y="13389"/>
                  </a:cubicBezTo>
                  <a:cubicBezTo>
                    <a:pt x="9934" y="13167"/>
                    <a:pt x="10127" y="13389"/>
                    <a:pt x="10298" y="12797"/>
                  </a:cubicBezTo>
                  <a:cubicBezTo>
                    <a:pt x="10463" y="12279"/>
                    <a:pt x="10498" y="9912"/>
                    <a:pt x="10573" y="8729"/>
                  </a:cubicBezTo>
                  <a:cubicBezTo>
                    <a:pt x="10731" y="6288"/>
                    <a:pt x="10965" y="5844"/>
                    <a:pt x="11219" y="5252"/>
                  </a:cubicBezTo>
                  <a:cubicBezTo>
                    <a:pt x="11295" y="4882"/>
                    <a:pt x="11356" y="4068"/>
                    <a:pt x="11439" y="4068"/>
                  </a:cubicBezTo>
                  <a:cubicBezTo>
                    <a:pt x="11851" y="4068"/>
                    <a:pt x="12181" y="7323"/>
                    <a:pt x="12360" y="11096"/>
                  </a:cubicBezTo>
                  <a:cubicBezTo>
                    <a:pt x="12387" y="11614"/>
                    <a:pt x="12380" y="12353"/>
                    <a:pt x="12415" y="12797"/>
                  </a:cubicBezTo>
                  <a:cubicBezTo>
                    <a:pt x="12469" y="13463"/>
                    <a:pt x="12710" y="15164"/>
                    <a:pt x="12792" y="15756"/>
                  </a:cubicBezTo>
                  <a:cubicBezTo>
                    <a:pt x="12937" y="15534"/>
                    <a:pt x="13088" y="15682"/>
                    <a:pt x="13225" y="15164"/>
                  </a:cubicBezTo>
                  <a:cubicBezTo>
                    <a:pt x="13301" y="14868"/>
                    <a:pt x="13328" y="13907"/>
                    <a:pt x="13390" y="13389"/>
                  </a:cubicBezTo>
                  <a:cubicBezTo>
                    <a:pt x="13727" y="10282"/>
                    <a:pt x="14407" y="2663"/>
                    <a:pt x="14798" y="1775"/>
                  </a:cubicBezTo>
                  <a:cubicBezTo>
                    <a:pt x="14922" y="2145"/>
                    <a:pt x="15066" y="2145"/>
                    <a:pt x="15176" y="2885"/>
                  </a:cubicBezTo>
                  <a:cubicBezTo>
                    <a:pt x="15396" y="4290"/>
                    <a:pt x="15616" y="7175"/>
                    <a:pt x="15774" y="9321"/>
                  </a:cubicBezTo>
                  <a:cubicBezTo>
                    <a:pt x="15829" y="12427"/>
                    <a:pt x="15905" y="15682"/>
                    <a:pt x="16152" y="17532"/>
                  </a:cubicBezTo>
                  <a:cubicBezTo>
                    <a:pt x="16372" y="15164"/>
                    <a:pt x="16495" y="12501"/>
                    <a:pt x="16585" y="9321"/>
                  </a:cubicBezTo>
                  <a:cubicBezTo>
                    <a:pt x="16688" y="5548"/>
                    <a:pt x="16544" y="5104"/>
                    <a:pt x="16915" y="4068"/>
                  </a:cubicBezTo>
                  <a:cubicBezTo>
                    <a:pt x="17169" y="6953"/>
                    <a:pt x="17258" y="11614"/>
                    <a:pt x="17615" y="12797"/>
                  </a:cubicBezTo>
                  <a:cubicBezTo>
                    <a:pt x="18213" y="11466"/>
                    <a:pt x="18110" y="11984"/>
                    <a:pt x="18433" y="7027"/>
                  </a:cubicBezTo>
                  <a:cubicBezTo>
                    <a:pt x="18453" y="6436"/>
                    <a:pt x="18453" y="4808"/>
                    <a:pt x="18488" y="5252"/>
                  </a:cubicBezTo>
                  <a:cubicBezTo>
                    <a:pt x="18598" y="6732"/>
                    <a:pt x="18625" y="8803"/>
                    <a:pt x="18701" y="10504"/>
                  </a:cubicBezTo>
                  <a:cubicBezTo>
                    <a:pt x="18927" y="15386"/>
                    <a:pt x="19092" y="18937"/>
                    <a:pt x="19566" y="21600"/>
                  </a:cubicBezTo>
                  <a:cubicBezTo>
                    <a:pt x="19676" y="21378"/>
                    <a:pt x="19800" y="21526"/>
                    <a:pt x="19896" y="21008"/>
                  </a:cubicBezTo>
                  <a:cubicBezTo>
                    <a:pt x="19999" y="20416"/>
                    <a:pt x="19999" y="18419"/>
                    <a:pt x="20054" y="17532"/>
                  </a:cubicBezTo>
                  <a:cubicBezTo>
                    <a:pt x="20370" y="12205"/>
                    <a:pt x="20721" y="7397"/>
                    <a:pt x="20872" y="1184"/>
                  </a:cubicBezTo>
                  <a:cubicBezTo>
                    <a:pt x="21167" y="2737"/>
                    <a:pt x="21105" y="3551"/>
                    <a:pt x="21305" y="6436"/>
                  </a:cubicBezTo>
                  <a:cubicBezTo>
                    <a:pt x="21325" y="7175"/>
                    <a:pt x="21318" y="8063"/>
                    <a:pt x="21360" y="8729"/>
                  </a:cubicBezTo>
                  <a:cubicBezTo>
                    <a:pt x="21600" y="12427"/>
                    <a:pt x="21573" y="8877"/>
                    <a:pt x="21573" y="11688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9470" name="Line 78"/>
          <p:cNvSpPr>
            <a:spLocks noChangeShapeType="1"/>
          </p:cNvSpPr>
          <p:nvPr/>
        </p:nvSpPr>
        <p:spPr bwMode="auto">
          <a:xfrm rot="10800000" flipH="1">
            <a:off x="5260975" y="4327525"/>
            <a:ext cx="3044825" cy="127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471" name="Line 79"/>
          <p:cNvSpPr>
            <a:spLocks noChangeShapeType="1"/>
          </p:cNvSpPr>
          <p:nvPr/>
        </p:nvSpPr>
        <p:spPr bwMode="auto">
          <a:xfrm>
            <a:off x="5257800" y="4602163"/>
            <a:ext cx="3048000" cy="15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9474" name="Group 82"/>
          <p:cNvGrpSpPr>
            <a:grpSpLocks/>
          </p:cNvGrpSpPr>
          <p:nvPr/>
        </p:nvGrpSpPr>
        <p:grpSpPr bwMode="auto">
          <a:xfrm>
            <a:off x="4678363" y="3551238"/>
            <a:ext cx="4354512" cy="2925762"/>
            <a:chOff x="0" y="0"/>
            <a:chExt cx="2743" cy="1843"/>
          </a:xfrm>
        </p:grpSpPr>
        <p:sp>
          <p:nvSpPr>
            <p:cNvPr id="59472" name="Rectangle 80"/>
            <p:cNvSpPr>
              <a:spLocks/>
            </p:cNvSpPr>
            <p:nvPr/>
          </p:nvSpPr>
          <p:spPr bwMode="auto">
            <a:xfrm>
              <a:off x="0" y="0"/>
              <a:ext cx="2743" cy="1843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333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9473" name="Picture 8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" y="110"/>
              <a:ext cx="2558" cy="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479" name="Group 87"/>
          <p:cNvGrpSpPr>
            <a:grpSpLocks/>
          </p:cNvGrpSpPr>
          <p:nvPr/>
        </p:nvGrpSpPr>
        <p:grpSpPr bwMode="auto">
          <a:xfrm>
            <a:off x="5715000" y="4237038"/>
            <a:ext cx="2370138" cy="2011362"/>
            <a:chOff x="0" y="0"/>
            <a:chExt cx="1493" cy="1267"/>
          </a:xfrm>
        </p:grpSpPr>
        <p:sp>
          <p:nvSpPr>
            <p:cNvPr id="59475" name="Line 83"/>
            <p:cNvSpPr>
              <a:spLocks noChangeShapeType="1"/>
            </p:cNvSpPr>
            <p:nvPr/>
          </p:nvSpPr>
          <p:spPr bwMode="auto">
            <a:xfrm>
              <a:off x="0" y="0"/>
              <a:ext cx="1" cy="1267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6" name="Line 84"/>
            <p:cNvSpPr>
              <a:spLocks noChangeShapeType="1"/>
            </p:cNvSpPr>
            <p:nvPr/>
          </p:nvSpPr>
          <p:spPr bwMode="auto">
            <a:xfrm>
              <a:off x="1492" y="0"/>
              <a:ext cx="1" cy="1267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7" name="Line 85"/>
            <p:cNvSpPr>
              <a:spLocks noChangeShapeType="1"/>
            </p:cNvSpPr>
            <p:nvPr/>
          </p:nvSpPr>
          <p:spPr bwMode="auto">
            <a:xfrm>
              <a:off x="0" y="578"/>
              <a:ext cx="1492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78" name="Rectangle 86"/>
            <p:cNvSpPr>
              <a:spLocks/>
            </p:cNvSpPr>
            <p:nvPr/>
          </p:nvSpPr>
          <p:spPr bwMode="auto">
            <a:xfrm>
              <a:off x="250" y="294"/>
              <a:ext cx="65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 dirty="0">
                  <a:solidFill>
                    <a:schemeClr val="tx1"/>
                  </a:solidFill>
                  <a:ea typeface="ＭＳ Ｐゴシック" charset="0"/>
                  <a:cs typeface="Calibri"/>
                </a:rPr>
                <a:t>Buffer Size</a:t>
              </a:r>
            </a:p>
          </p:txBody>
        </p:sp>
      </p:grpSp>
      <p:grpSp>
        <p:nvGrpSpPr>
          <p:cNvPr id="59555" name="Group 163"/>
          <p:cNvGrpSpPr>
            <a:grpSpLocks/>
          </p:cNvGrpSpPr>
          <p:nvPr/>
        </p:nvGrpSpPr>
        <p:grpSpPr bwMode="auto">
          <a:xfrm>
            <a:off x="455613" y="3886200"/>
            <a:ext cx="3979862" cy="2452688"/>
            <a:chOff x="0" y="0"/>
            <a:chExt cx="2506" cy="1545"/>
          </a:xfrm>
        </p:grpSpPr>
        <p:sp>
          <p:nvSpPr>
            <p:cNvPr id="59480" name="Freeform 88"/>
            <p:cNvSpPr>
              <a:spLocks/>
            </p:cNvSpPr>
            <p:nvPr/>
          </p:nvSpPr>
          <p:spPr bwMode="auto">
            <a:xfrm>
              <a:off x="317" y="7"/>
              <a:ext cx="2136" cy="13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2160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59493" name="Group 101"/>
            <p:cNvGrpSpPr>
              <a:grpSpLocks/>
            </p:cNvGrpSpPr>
            <p:nvPr/>
          </p:nvGrpSpPr>
          <p:grpSpPr bwMode="auto">
            <a:xfrm>
              <a:off x="468" y="803"/>
              <a:ext cx="1805" cy="312"/>
              <a:chOff x="0" y="0"/>
              <a:chExt cx="1805" cy="311"/>
            </a:xfrm>
          </p:grpSpPr>
          <p:grpSp>
            <p:nvGrpSpPr>
              <p:cNvPr id="59483" name="Group 91"/>
              <p:cNvGrpSpPr>
                <a:grpSpLocks/>
              </p:cNvGrpSpPr>
              <p:nvPr/>
            </p:nvGrpSpPr>
            <p:grpSpPr bwMode="auto">
              <a:xfrm>
                <a:off x="0" y="0"/>
                <a:ext cx="451" cy="311"/>
                <a:chOff x="0" y="0"/>
                <a:chExt cx="451" cy="311"/>
              </a:xfrm>
            </p:grpSpPr>
            <p:sp>
              <p:nvSpPr>
                <p:cNvPr id="59481" name="Freeform 89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82" name="Line 90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86" name="Group 94"/>
              <p:cNvGrpSpPr>
                <a:grpSpLocks/>
              </p:cNvGrpSpPr>
              <p:nvPr/>
            </p:nvGrpSpPr>
            <p:grpSpPr bwMode="auto">
              <a:xfrm>
                <a:off x="451" y="0"/>
                <a:ext cx="451" cy="311"/>
                <a:chOff x="0" y="0"/>
                <a:chExt cx="451" cy="311"/>
              </a:xfrm>
            </p:grpSpPr>
            <p:sp>
              <p:nvSpPr>
                <p:cNvPr id="59484" name="Freeform 92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85" name="Line 93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89" name="Group 97"/>
              <p:cNvGrpSpPr>
                <a:grpSpLocks/>
              </p:cNvGrpSpPr>
              <p:nvPr/>
            </p:nvGrpSpPr>
            <p:grpSpPr bwMode="auto">
              <a:xfrm>
                <a:off x="902" y="0"/>
                <a:ext cx="451" cy="311"/>
                <a:chOff x="0" y="0"/>
                <a:chExt cx="451" cy="311"/>
              </a:xfrm>
            </p:grpSpPr>
            <p:sp>
              <p:nvSpPr>
                <p:cNvPr id="59487" name="Freeform 95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88" name="Line 96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492" name="Group 100"/>
              <p:cNvGrpSpPr>
                <a:grpSpLocks/>
              </p:cNvGrpSpPr>
              <p:nvPr/>
            </p:nvGrpSpPr>
            <p:grpSpPr bwMode="auto">
              <a:xfrm>
                <a:off x="1353" y="0"/>
                <a:ext cx="452" cy="311"/>
                <a:chOff x="0" y="0"/>
                <a:chExt cx="451" cy="311"/>
              </a:xfrm>
            </p:grpSpPr>
            <p:sp>
              <p:nvSpPr>
                <p:cNvPr id="59490" name="Freeform 98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91" name="Line 99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59494" name="Line 102"/>
            <p:cNvSpPr>
              <a:spLocks noChangeShapeType="1"/>
            </p:cNvSpPr>
            <p:nvPr/>
          </p:nvSpPr>
          <p:spPr bwMode="auto">
            <a:xfrm>
              <a:off x="257" y="803"/>
              <a:ext cx="632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95" name="Line 103"/>
            <p:cNvSpPr>
              <a:spLocks noChangeShapeType="1"/>
            </p:cNvSpPr>
            <p:nvPr/>
          </p:nvSpPr>
          <p:spPr bwMode="auto">
            <a:xfrm>
              <a:off x="257" y="1115"/>
              <a:ext cx="662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9496" name="Picture 104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" y="976"/>
              <a:ext cx="190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97" name="Rectangle 105"/>
            <p:cNvSpPr>
              <a:spLocks/>
            </p:cNvSpPr>
            <p:nvPr/>
          </p:nvSpPr>
          <p:spPr bwMode="auto">
            <a:xfrm>
              <a:off x="2369" y="1321"/>
              <a:ext cx="137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latin typeface="Times New Roman Bold Italic" charset="0"/>
                  <a:ea typeface="ＭＳ Ｐゴシック" charset="0"/>
                  <a:cs typeface="Times New Roman Bold Italic" charset="0"/>
                  <a:sym typeface="Times New Roman Bold Italic" charset="0"/>
                </a:rPr>
                <a:t>t</a:t>
              </a:r>
            </a:p>
          </p:txBody>
        </p:sp>
        <p:grpSp>
          <p:nvGrpSpPr>
            <p:cNvPr id="59510" name="Group 118"/>
            <p:cNvGrpSpPr>
              <a:grpSpLocks/>
            </p:cNvGrpSpPr>
            <p:nvPr/>
          </p:nvGrpSpPr>
          <p:grpSpPr bwMode="auto">
            <a:xfrm>
              <a:off x="481" y="812"/>
              <a:ext cx="1805" cy="311"/>
              <a:chOff x="0" y="0"/>
              <a:chExt cx="1805" cy="311"/>
            </a:xfrm>
          </p:grpSpPr>
          <p:grpSp>
            <p:nvGrpSpPr>
              <p:cNvPr id="59500" name="Group 108"/>
              <p:cNvGrpSpPr>
                <a:grpSpLocks/>
              </p:cNvGrpSpPr>
              <p:nvPr/>
            </p:nvGrpSpPr>
            <p:grpSpPr bwMode="auto">
              <a:xfrm>
                <a:off x="0" y="0"/>
                <a:ext cx="451" cy="311"/>
                <a:chOff x="0" y="0"/>
                <a:chExt cx="451" cy="311"/>
              </a:xfrm>
            </p:grpSpPr>
            <p:sp>
              <p:nvSpPr>
                <p:cNvPr id="59498" name="Freeform 106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499" name="Line 107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03" name="Group 111"/>
              <p:cNvGrpSpPr>
                <a:grpSpLocks/>
              </p:cNvGrpSpPr>
              <p:nvPr/>
            </p:nvGrpSpPr>
            <p:grpSpPr bwMode="auto">
              <a:xfrm>
                <a:off x="451" y="0"/>
                <a:ext cx="451" cy="311"/>
                <a:chOff x="0" y="0"/>
                <a:chExt cx="451" cy="311"/>
              </a:xfrm>
            </p:grpSpPr>
            <p:sp>
              <p:nvSpPr>
                <p:cNvPr id="59501" name="Freeform 109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02" name="Line 110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06" name="Group 114"/>
              <p:cNvGrpSpPr>
                <a:grpSpLocks/>
              </p:cNvGrpSpPr>
              <p:nvPr/>
            </p:nvGrpSpPr>
            <p:grpSpPr bwMode="auto">
              <a:xfrm>
                <a:off x="902" y="0"/>
                <a:ext cx="451" cy="311"/>
                <a:chOff x="0" y="0"/>
                <a:chExt cx="451" cy="311"/>
              </a:xfrm>
            </p:grpSpPr>
            <p:sp>
              <p:nvSpPr>
                <p:cNvPr id="59504" name="Freeform 112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05" name="Line 113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09" name="Group 117"/>
              <p:cNvGrpSpPr>
                <a:grpSpLocks/>
              </p:cNvGrpSpPr>
              <p:nvPr/>
            </p:nvGrpSpPr>
            <p:grpSpPr bwMode="auto">
              <a:xfrm>
                <a:off x="1353" y="0"/>
                <a:ext cx="452" cy="311"/>
                <a:chOff x="0" y="0"/>
                <a:chExt cx="451" cy="311"/>
              </a:xfrm>
            </p:grpSpPr>
            <p:sp>
              <p:nvSpPr>
                <p:cNvPr id="59507" name="Freeform 115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08" name="Line 116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9523" name="Group 131"/>
            <p:cNvGrpSpPr>
              <a:grpSpLocks/>
            </p:cNvGrpSpPr>
            <p:nvPr/>
          </p:nvGrpSpPr>
          <p:grpSpPr bwMode="auto">
            <a:xfrm>
              <a:off x="494" y="821"/>
              <a:ext cx="1805" cy="311"/>
              <a:chOff x="0" y="0"/>
              <a:chExt cx="1805" cy="311"/>
            </a:xfrm>
          </p:grpSpPr>
          <p:grpSp>
            <p:nvGrpSpPr>
              <p:cNvPr id="59513" name="Group 121"/>
              <p:cNvGrpSpPr>
                <a:grpSpLocks/>
              </p:cNvGrpSpPr>
              <p:nvPr/>
            </p:nvGrpSpPr>
            <p:grpSpPr bwMode="auto">
              <a:xfrm>
                <a:off x="0" y="0"/>
                <a:ext cx="451" cy="311"/>
                <a:chOff x="0" y="0"/>
                <a:chExt cx="451" cy="311"/>
              </a:xfrm>
            </p:grpSpPr>
            <p:sp>
              <p:nvSpPr>
                <p:cNvPr id="59511" name="Freeform 119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12" name="Line 120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16" name="Group 124"/>
              <p:cNvGrpSpPr>
                <a:grpSpLocks/>
              </p:cNvGrpSpPr>
              <p:nvPr/>
            </p:nvGrpSpPr>
            <p:grpSpPr bwMode="auto">
              <a:xfrm>
                <a:off x="451" y="0"/>
                <a:ext cx="451" cy="311"/>
                <a:chOff x="0" y="0"/>
                <a:chExt cx="451" cy="311"/>
              </a:xfrm>
            </p:grpSpPr>
            <p:sp>
              <p:nvSpPr>
                <p:cNvPr id="59514" name="Freeform 122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15" name="Line 123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19" name="Group 127"/>
              <p:cNvGrpSpPr>
                <a:grpSpLocks/>
              </p:cNvGrpSpPr>
              <p:nvPr/>
            </p:nvGrpSpPr>
            <p:grpSpPr bwMode="auto">
              <a:xfrm>
                <a:off x="902" y="0"/>
                <a:ext cx="451" cy="311"/>
                <a:chOff x="0" y="0"/>
                <a:chExt cx="451" cy="311"/>
              </a:xfrm>
            </p:grpSpPr>
            <p:sp>
              <p:nvSpPr>
                <p:cNvPr id="59517" name="Freeform 125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18" name="Line 126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22" name="Group 130"/>
              <p:cNvGrpSpPr>
                <a:grpSpLocks/>
              </p:cNvGrpSpPr>
              <p:nvPr/>
            </p:nvGrpSpPr>
            <p:grpSpPr bwMode="auto">
              <a:xfrm>
                <a:off x="1353" y="0"/>
                <a:ext cx="452" cy="311"/>
                <a:chOff x="0" y="0"/>
                <a:chExt cx="451" cy="311"/>
              </a:xfrm>
            </p:grpSpPr>
            <p:sp>
              <p:nvSpPr>
                <p:cNvPr id="59520" name="Freeform 128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21" name="Line 129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9536" name="Group 144"/>
            <p:cNvGrpSpPr>
              <a:grpSpLocks/>
            </p:cNvGrpSpPr>
            <p:nvPr/>
          </p:nvGrpSpPr>
          <p:grpSpPr bwMode="auto">
            <a:xfrm>
              <a:off x="507" y="829"/>
              <a:ext cx="1805" cy="312"/>
              <a:chOff x="0" y="0"/>
              <a:chExt cx="1805" cy="311"/>
            </a:xfrm>
          </p:grpSpPr>
          <p:grpSp>
            <p:nvGrpSpPr>
              <p:cNvPr id="59526" name="Group 134"/>
              <p:cNvGrpSpPr>
                <a:grpSpLocks/>
              </p:cNvGrpSpPr>
              <p:nvPr/>
            </p:nvGrpSpPr>
            <p:grpSpPr bwMode="auto">
              <a:xfrm>
                <a:off x="0" y="0"/>
                <a:ext cx="451" cy="311"/>
                <a:chOff x="0" y="0"/>
                <a:chExt cx="451" cy="311"/>
              </a:xfrm>
            </p:grpSpPr>
            <p:sp>
              <p:nvSpPr>
                <p:cNvPr id="59524" name="Freeform 132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25" name="Line 133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29" name="Group 137"/>
              <p:cNvGrpSpPr>
                <a:grpSpLocks/>
              </p:cNvGrpSpPr>
              <p:nvPr/>
            </p:nvGrpSpPr>
            <p:grpSpPr bwMode="auto">
              <a:xfrm>
                <a:off x="451" y="0"/>
                <a:ext cx="451" cy="311"/>
                <a:chOff x="0" y="0"/>
                <a:chExt cx="451" cy="311"/>
              </a:xfrm>
            </p:grpSpPr>
            <p:sp>
              <p:nvSpPr>
                <p:cNvPr id="59527" name="Freeform 135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28" name="Line 136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32" name="Group 140"/>
              <p:cNvGrpSpPr>
                <a:grpSpLocks/>
              </p:cNvGrpSpPr>
              <p:nvPr/>
            </p:nvGrpSpPr>
            <p:grpSpPr bwMode="auto">
              <a:xfrm>
                <a:off x="902" y="0"/>
                <a:ext cx="451" cy="311"/>
                <a:chOff x="0" y="0"/>
                <a:chExt cx="451" cy="311"/>
              </a:xfrm>
            </p:grpSpPr>
            <p:sp>
              <p:nvSpPr>
                <p:cNvPr id="59530" name="Freeform 138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31" name="Line 139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35" name="Group 143"/>
              <p:cNvGrpSpPr>
                <a:grpSpLocks/>
              </p:cNvGrpSpPr>
              <p:nvPr/>
            </p:nvGrpSpPr>
            <p:grpSpPr bwMode="auto">
              <a:xfrm>
                <a:off x="1353" y="0"/>
                <a:ext cx="452" cy="311"/>
                <a:chOff x="0" y="0"/>
                <a:chExt cx="451" cy="311"/>
              </a:xfrm>
            </p:grpSpPr>
            <p:sp>
              <p:nvSpPr>
                <p:cNvPr id="59533" name="Freeform 141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31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34" name="Line 142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311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9549" name="Group 157"/>
            <p:cNvGrpSpPr>
              <a:grpSpLocks/>
            </p:cNvGrpSpPr>
            <p:nvPr/>
          </p:nvGrpSpPr>
          <p:grpSpPr bwMode="auto">
            <a:xfrm>
              <a:off x="451" y="111"/>
              <a:ext cx="1805" cy="519"/>
              <a:chOff x="0" y="0"/>
              <a:chExt cx="1805" cy="519"/>
            </a:xfrm>
          </p:grpSpPr>
          <p:grpSp>
            <p:nvGrpSpPr>
              <p:cNvPr id="59539" name="Group 147"/>
              <p:cNvGrpSpPr>
                <a:grpSpLocks/>
              </p:cNvGrpSpPr>
              <p:nvPr/>
            </p:nvGrpSpPr>
            <p:grpSpPr bwMode="auto">
              <a:xfrm>
                <a:off x="0" y="0"/>
                <a:ext cx="451" cy="519"/>
                <a:chOff x="0" y="0"/>
                <a:chExt cx="451" cy="519"/>
              </a:xfrm>
            </p:grpSpPr>
            <p:sp>
              <p:nvSpPr>
                <p:cNvPr id="59537" name="Freeform 145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519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38" name="Line 146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519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42" name="Group 150"/>
              <p:cNvGrpSpPr>
                <a:grpSpLocks/>
              </p:cNvGrpSpPr>
              <p:nvPr/>
            </p:nvGrpSpPr>
            <p:grpSpPr bwMode="auto">
              <a:xfrm>
                <a:off x="451" y="0"/>
                <a:ext cx="451" cy="519"/>
                <a:chOff x="0" y="0"/>
                <a:chExt cx="451" cy="519"/>
              </a:xfrm>
            </p:grpSpPr>
            <p:sp>
              <p:nvSpPr>
                <p:cNvPr id="59540" name="Freeform 148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519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41" name="Line 149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519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45" name="Group 153"/>
              <p:cNvGrpSpPr>
                <a:grpSpLocks/>
              </p:cNvGrpSpPr>
              <p:nvPr/>
            </p:nvGrpSpPr>
            <p:grpSpPr bwMode="auto">
              <a:xfrm>
                <a:off x="902" y="0"/>
                <a:ext cx="451" cy="519"/>
                <a:chOff x="0" y="0"/>
                <a:chExt cx="451" cy="519"/>
              </a:xfrm>
            </p:grpSpPr>
            <p:sp>
              <p:nvSpPr>
                <p:cNvPr id="59543" name="Freeform 151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519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44" name="Line 152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519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59548" name="Group 156"/>
              <p:cNvGrpSpPr>
                <a:grpSpLocks/>
              </p:cNvGrpSpPr>
              <p:nvPr/>
            </p:nvGrpSpPr>
            <p:grpSpPr bwMode="auto">
              <a:xfrm>
                <a:off x="1353" y="0"/>
                <a:ext cx="452" cy="519"/>
                <a:chOff x="0" y="0"/>
                <a:chExt cx="451" cy="519"/>
              </a:xfrm>
            </p:grpSpPr>
            <p:sp>
              <p:nvSpPr>
                <p:cNvPr id="59546" name="Freeform 154"/>
                <p:cNvSpPr>
                  <a:spLocks/>
                </p:cNvSpPr>
                <p:nvPr/>
              </p:nvSpPr>
              <p:spPr bwMode="auto">
                <a:xfrm>
                  <a:off x="0" y="0"/>
                  <a:ext cx="421" cy="519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6480 w 21600"/>
                    <a:gd name="T3" fmla="*/ 11782 h 21600"/>
                    <a:gd name="T4" fmla="*/ 15120 w 21600"/>
                    <a:gd name="T5" fmla="*/ 3927 h 21600"/>
                    <a:gd name="T6" fmla="*/ 21600 w 21600"/>
                    <a:gd name="T7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1980" y="18164"/>
                        <a:pt x="3960" y="14727"/>
                        <a:pt x="6480" y="11782"/>
                      </a:cubicBezTo>
                      <a:cubicBezTo>
                        <a:pt x="9000" y="8836"/>
                        <a:pt x="12600" y="5891"/>
                        <a:pt x="15120" y="3927"/>
                      </a:cubicBezTo>
                      <a:cubicBezTo>
                        <a:pt x="17640" y="1964"/>
                        <a:pt x="19620" y="982"/>
                        <a:pt x="2160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9547" name="Line 155"/>
                <p:cNvSpPr>
                  <a:spLocks noChangeShapeType="1"/>
                </p:cNvSpPr>
                <p:nvPr/>
              </p:nvSpPr>
              <p:spPr bwMode="auto">
                <a:xfrm>
                  <a:off x="421" y="0"/>
                  <a:ext cx="30" cy="519"/>
                </a:xfrm>
                <a:prstGeom prst="line">
                  <a:avLst/>
                </a:prstGeom>
                <a:noFill/>
                <a:ln w="19050" cap="flat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pic>
          <p:nvPicPr>
            <p:cNvPr id="59550" name="Picture 158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"/>
              <a:ext cx="28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551" name="Picture 159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" y="0"/>
              <a:ext cx="2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552" name="Line 160"/>
            <p:cNvSpPr>
              <a:spLocks noChangeShapeType="1"/>
            </p:cNvSpPr>
            <p:nvPr/>
          </p:nvSpPr>
          <p:spPr bwMode="auto">
            <a:xfrm>
              <a:off x="257" y="111"/>
              <a:ext cx="632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553" name="Line 161"/>
            <p:cNvSpPr>
              <a:spLocks noChangeShapeType="1"/>
            </p:cNvSpPr>
            <p:nvPr/>
          </p:nvSpPr>
          <p:spPr bwMode="auto">
            <a:xfrm>
              <a:off x="287" y="630"/>
              <a:ext cx="632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9554" name="Picture 162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" y="742"/>
              <a:ext cx="170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167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7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4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9" grpId="0" animBg="1"/>
      <p:bldP spid="59410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3" name="Rectangle 1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497840"/>
          <a:lstStyle/>
          <a:p>
            <a:pPr marL="222250"/>
            <a:r>
              <a:rPr lang="en-US"/>
              <a:t>Buffer Sizing Story</a:t>
            </a:r>
          </a:p>
        </p:txBody>
      </p:sp>
      <p:pic>
        <p:nvPicPr>
          <p:cNvPr id="56334" name="Picture 1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584325"/>
            <a:ext cx="8510588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37" name="Group 17"/>
          <p:cNvGrpSpPr>
            <a:grpSpLocks/>
          </p:cNvGrpSpPr>
          <p:nvPr/>
        </p:nvGrpSpPr>
        <p:grpSpPr bwMode="auto">
          <a:xfrm>
            <a:off x="3729038" y="962025"/>
            <a:ext cx="1055687" cy="1244600"/>
            <a:chOff x="0" y="0"/>
            <a:chExt cx="664" cy="783"/>
          </a:xfrm>
        </p:grpSpPr>
        <p:pic>
          <p:nvPicPr>
            <p:cNvPr id="56335" name="Picture 15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4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6" name="Picture 16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" y="113"/>
              <a:ext cx="519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40" name="Group 20"/>
          <p:cNvGrpSpPr>
            <a:grpSpLocks/>
          </p:cNvGrpSpPr>
          <p:nvPr/>
        </p:nvGrpSpPr>
        <p:grpSpPr bwMode="auto">
          <a:xfrm>
            <a:off x="1254125" y="962025"/>
            <a:ext cx="1055688" cy="1244600"/>
            <a:chOff x="0" y="0"/>
            <a:chExt cx="664" cy="783"/>
          </a:xfrm>
        </p:grpSpPr>
        <p:pic>
          <p:nvPicPr>
            <p:cNvPr id="56338" name="Picture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4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9" name="Picture 19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" y="17"/>
              <a:ext cx="429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43" name="Group 23"/>
          <p:cNvGrpSpPr>
            <a:grpSpLocks/>
          </p:cNvGrpSpPr>
          <p:nvPr/>
        </p:nvGrpSpPr>
        <p:grpSpPr bwMode="auto">
          <a:xfrm>
            <a:off x="6203950" y="962025"/>
            <a:ext cx="1062038" cy="1244600"/>
            <a:chOff x="0" y="0"/>
            <a:chExt cx="668" cy="783"/>
          </a:xfrm>
        </p:grpSpPr>
        <p:pic>
          <p:nvPicPr>
            <p:cNvPr id="56341" name="Picture 21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8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42" name="Picture 22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" y="83"/>
              <a:ext cx="51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465497" y="1737512"/>
          <a:ext cx="1096859" cy="39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2" name="Equation" r:id="rId11" imgW="457200" imgH="165100" progId="Equation.3">
                  <p:embed/>
                </p:oleObj>
              </mc:Choice>
              <mc:Fallback>
                <p:oleObj name="Equation" r:id="rId11" imgW="457200" imgH="165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65497" y="1737512"/>
                        <a:ext cx="1096859" cy="39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084763" y="1577791"/>
          <a:ext cx="889275" cy="77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3" name="Equation" r:id="rId13" imgW="482600" imgH="419100" progId="Equation.3">
                  <p:embed/>
                </p:oleObj>
              </mc:Choice>
              <mc:Fallback>
                <p:oleObj name="Equation" r:id="rId13" imgW="482600" imgH="4191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84763" y="1577791"/>
                        <a:ext cx="889275" cy="77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7265988" y="1719262"/>
          <a:ext cx="14605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4" name="Equation" r:id="rId15" imgW="609600" imgH="203200" progId="Equation.3">
                  <p:embed/>
                </p:oleObj>
              </mc:Choice>
              <mc:Fallback>
                <p:oleObj name="Equation" r:id="rId15" imgW="609600" imgH="2032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65988" y="1719262"/>
                        <a:ext cx="1460500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168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1CE6E-3F97-324C-AF78-C75169D0C57D}"/>
              </a:ext>
            </a:extLst>
          </p:cNvPr>
          <p:cNvSpPr txBox="1"/>
          <p:nvPr/>
        </p:nvSpPr>
        <p:spPr>
          <a:xfrm rot="20796721">
            <a:off x="2350914" y="1639170"/>
            <a:ext cx="5598227" cy="5078313"/>
          </a:xfrm>
          <a:prstGeom prst="rect">
            <a:avLst/>
          </a:prstGeom>
          <a:solidFill>
            <a:schemeClr val="bg1">
              <a:alpha val="90000"/>
            </a:schemeClr>
          </a:solidFill>
          <a:ln w="47625">
            <a:solidFill>
              <a:schemeClr val="tx1"/>
            </a:solidFill>
          </a:ln>
        </p:spPr>
        <p:txBody>
          <a:bodyPr wrap="square" lIns="360000" rtlCol="0">
            <a:spAutoFit/>
          </a:bodyPr>
          <a:lstStyle/>
          <a:p>
            <a:endParaRPr lang="en-US" dirty="0"/>
          </a:p>
          <a:p>
            <a:r>
              <a:rPr lang="en-US" dirty="0"/>
              <a:t>What size do we make the buffer?</a:t>
            </a:r>
          </a:p>
          <a:p>
            <a:r>
              <a:rPr lang="en-US" dirty="0"/>
              <a:t>Well it depends…</a:t>
            </a:r>
          </a:p>
          <a:p>
            <a:endParaRPr lang="en-US" dirty="0"/>
          </a:p>
          <a:p>
            <a:r>
              <a:rPr lang="en-US" dirty="0"/>
              <a:t>One TCP connection?</a:t>
            </a:r>
          </a:p>
          <a:p>
            <a:r>
              <a:rPr lang="en-US" dirty="0"/>
              <a:t>	Many Synchronized TCP connections?</a:t>
            </a:r>
          </a:p>
          <a:p>
            <a:r>
              <a:rPr lang="en-US" dirty="0"/>
              <a:t>		Just TCP – what about other applications?</a:t>
            </a:r>
          </a:p>
          <a:p>
            <a:r>
              <a:rPr lang="en-US" dirty="0"/>
              <a:t>			Small BDP link?</a:t>
            </a:r>
          </a:p>
          <a:p>
            <a:r>
              <a:rPr lang="en-US" dirty="0"/>
              <a:t>				Large BDP link?</a:t>
            </a:r>
          </a:p>
          <a:p>
            <a:r>
              <a:rPr lang="en-US" dirty="0"/>
              <a:t>					How many devices?</a:t>
            </a:r>
          </a:p>
          <a:p>
            <a:r>
              <a:rPr lang="en-US" dirty="0"/>
              <a:t>						W of flows?</a:t>
            </a:r>
          </a:p>
          <a:p>
            <a:r>
              <a:rPr lang="en-US" dirty="0"/>
              <a:t>							How many flows?</a:t>
            </a:r>
          </a:p>
          <a:p>
            <a:endParaRPr lang="en-US" dirty="0"/>
          </a:p>
          <a:p>
            <a:r>
              <a:rPr lang="en-US" dirty="0"/>
              <a:t>How much do you know about your traffic?</a:t>
            </a:r>
          </a:p>
          <a:p>
            <a:endParaRPr lang="en-US" dirty="0"/>
          </a:p>
          <a:p>
            <a:r>
              <a:rPr lang="en-US" dirty="0"/>
              <a:t>				What is </a:t>
            </a:r>
            <a:r>
              <a:rPr lang="en-US" i="1" dirty="0"/>
              <a:t>best</a:t>
            </a:r>
            <a:r>
              <a:rPr lang="en-US" dirty="0"/>
              <a:t> for your traffic?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5982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TCP’s Approach in a Nutshell</a:t>
            </a:r>
          </a:p>
        </p:txBody>
      </p:sp>
      <p:sp>
        <p:nvSpPr>
          <p:cNvPr id="98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connection has window</a:t>
            </a:r>
          </a:p>
          <a:p>
            <a:pPr lvl="1"/>
            <a:r>
              <a:rPr lang="en-US" dirty="0"/>
              <a:t>Controls number of packets in flight </a:t>
            </a:r>
          </a:p>
          <a:p>
            <a:pPr lvl="1"/>
            <a:endParaRPr lang="en-US" dirty="0"/>
          </a:p>
          <a:p>
            <a:r>
              <a:rPr lang="en-US" dirty="0"/>
              <a:t>Sending rate: ~Window/RTT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Vary window size to control sending rate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169</a:t>
            </a:fld>
            <a:endParaRPr lang="en-US" dirty="0"/>
          </a:p>
        </p:txBody>
      </p:sp>
      <p:pic>
        <p:nvPicPr>
          <p:cNvPr id="153602" name="Picture 2" descr="Motorway slip road sign">
            <a:extLst>
              <a:ext uri="{FF2B5EF4-FFF2-40B4-BE49-F238E27FC236}">
                <a16:creationId xmlns:a16="http://schemas.microsoft.com/office/drawing/2014/main" id="{09BFBA18-AEDF-9340-B059-0B9472974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076"/>
            <a:ext cx="1234123" cy="123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21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Rectangle 2"/>
          <p:cNvSpPr>
            <a:spLocks noChangeArrowheads="1"/>
          </p:cNvSpPr>
          <p:nvPr/>
        </p:nvSpPr>
        <p:spPr bwMode="auto">
          <a:xfrm>
            <a:off x="1446214" y="482601"/>
            <a:ext cx="6007100" cy="3311525"/>
          </a:xfrm>
          <a:prstGeom prst="rect">
            <a:avLst/>
          </a:prstGeom>
          <a:solidFill>
            <a:srgbClr val="FDE3B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2386" name="Rectangle 3"/>
          <p:cNvSpPr>
            <a:spLocks noChangeArrowheads="1"/>
          </p:cNvSpPr>
          <p:nvPr/>
        </p:nvSpPr>
        <p:spPr bwMode="auto">
          <a:xfrm>
            <a:off x="1447800" y="3784600"/>
            <a:ext cx="6002339" cy="635000"/>
          </a:xfrm>
          <a:prstGeom prst="rect">
            <a:avLst/>
          </a:prstGeom>
          <a:solidFill>
            <a:schemeClr val="accent1">
              <a:alpha val="59999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2387" name="Rectangle 4"/>
          <p:cNvSpPr>
            <a:spLocks noChangeArrowheads="1"/>
          </p:cNvSpPr>
          <p:nvPr/>
        </p:nvSpPr>
        <p:spPr bwMode="auto">
          <a:xfrm>
            <a:off x="3154363" y="62103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88" name="Line 6"/>
          <p:cNvSpPr>
            <a:spLocks noChangeShapeType="1"/>
          </p:cNvSpPr>
          <p:nvPr/>
        </p:nvSpPr>
        <p:spPr bwMode="auto">
          <a:xfrm flipV="1">
            <a:off x="1504950" y="1211264"/>
            <a:ext cx="5949951" cy="15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89" name="Line 7"/>
          <p:cNvSpPr>
            <a:spLocks noChangeShapeType="1"/>
          </p:cNvSpPr>
          <p:nvPr/>
        </p:nvSpPr>
        <p:spPr bwMode="auto">
          <a:xfrm>
            <a:off x="1517652" y="1912939"/>
            <a:ext cx="59547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0" name="Line 8"/>
          <p:cNvSpPr>
            <a:spLocks noChangeShapeType="1"/>
          </p:cNvSpPr>
          <p:nvPr/>
        </p:nvSpPr>
        <p:spPr bwMode="auto">
          <a:xfrm>
            <a:off x="1517651" y="2560639"/>
            <a:ext cx="595630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1" name="Line 9"/>
          <p:cNvSpPr>
            <a:spLocks noChangeShapeType="1"/>
          </p:cNvSpPr>
          <p:nvPr/>
        </p:nvSpPr>
        <p:spPr bwMode="auto">
          <a:xfrm>
            <a:off x="4411664" y="508000"/>
            <a:ext cx="1587" cy="20272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2" name="Line 10"/>
          <p:cNvSpPr>
            <a:spLocks noChangeShapeType="1"/>
          </p:cNvSpPr>
          <p:nvPr/>
        </p:nvSpPr>
        <p:spPr bwMode="auto">
          <a:xfrm>
            <a:off x="29384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3" name="Line 11"/>
          <p:cNvSpPr>
            <a:spLocks noChangeShapeType="1"/>
          </p:cNvSpPr>
          <p:nvPr/>
        </p:nvSpPr>
        <p:spPr bwMode="auto">
          <a:xfrm>
            <a:off x="22145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4" name="Rectangle 12"/>
          <p:cNvSpPr>
            <a:spLocks noChangeArrowheads="1"/>
          </p:cNvSpPr>
          <p:nvPr/>
        </p:nvSpPr>
        <p:spPr bwMode="auto">
          <a:xfrm>
            <a:off x="1438744" y="592138"/>
            <a:ext cx="79440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4-bit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Version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395" name="Rectangle 13"/>
          <p:cNvSpPr>
            <a:spLocks noChangeArrowheads="1"/>
          </p:cNvSpPr>
          <p:nvPr/>
        </p:nvSpPr>
        <p:spPr bwMode="auto">
          <a:xfrm>
            <a:off x="2196540" y="514351"/>
            <a:ext cx="772648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4-bit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Header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Length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396" name="Rectangle 14"/>
          <p:cNvSpPr>
            <a:spLocks noChangeArrowheads="1"/>
          </p:cNvSpPr>
          <p:nvPr/>
        </p:nvSpPr>
        <p:spPr bwMode="auto">
          <a:xfrm>
            <a:off x="2949127" y="514351"/>
            <a:ext cx="1420124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Type of Service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(TOS)</a:t>
            </a:r>
          </a:p>
        </p:txBody>
      </p:sp>
      <p:sp>
        <p:nvSpPr>
          <p:cNvPr id="272397" name="Rectangle 15"/>
          <p:cNvSpPr>
            <a:spLocks noChangeArrowheads="1"/>
          </p:cNvSpPr>
          <p:nvPr/>
        </p:nvSpPr>
        <p:spPr bwMode="auto">
          <a:xfrm>
            <a:off x="4572001" y="685801"/>
            <a:ext cx="257412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16-bit Total Length (Bytes)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2398" name="Rectangle 16"/>
          <p:cNvSpPr>
            <a:spLocks noChangeArrowheads="1"/>
          </p:cNvSpPr>
          <p:nvPr/>
        </p:nvSpPr>
        <p:spPr bwMode="auto">
          <a:xfrm>
            <a:off x="2124075" y="1416051"/>
            <a:ext cx="190507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16-bit Identification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399" name="Line 17"/>
          <p:cNvSpPr>
            <a:spLocks noChangeShapeType="1"/>
          </p:cNvSpPr>
          <p:nvPr/>
        </p:nvSpPr>
        <p:spPr bwMode="auto">
          <a:xfrm>
            <a:off x="5072064" y="12414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400" name="Rectangle 18"/>
          <p:cNvSpPr>
            <a:spLocks noChangeArrowheads="1"/>
          </p:cNvSpPr>
          <p:nvPr/>
        </p:nvSpPr>
        <p:spPr bwMode="auto">
          <a:xfrm>
            <a:off x="4433361" y="1301751"/>
            <a:ext cx="6217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3-bit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Flags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401" name="Rectangle 19"/>
          <p:cNvSpPr>
            <a:spLocks noChangeArrowheads="1"/>
          </p:cNvSpPr>
          <p:nvPr/>
        </p:nvSpPr>
        <p:spPr bwMode="auto">
          <a:xfrm>
            <a:off x="5132388" y="1433514"/>
            <a:ext cx="223168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13-bit Fragment Offset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402" name="Line 20"/>
          <p:cNvSpPr>
            <a:spLocks noChangeShapeType="1"/>
          </p:cNvSpPr>
          <p:nvPr/>
        </p:nvSpPr>
        <p:spPr bwMode="auto">
          <a:xfrm>
            <a:off x="3001964" y="1939926"/>
            <a:ext cx="1587" cy="6016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403" name="Rectangle 21"/>
          <p:cNvSpPr>
            <a:spLocks noChangeArrowheads="1"/>
          </p:cNvSpPr>
          <p:nvPr/>
        </p:nvSpPr>
        <p:spPr bwMode="auto">
          <a:xfrm>
            <a:off x="1663422" y="1974850"/>
            <a:ext cx="1170544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 Time to 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Live (TTL)</a:t>
            </a:r>
          </a:p>
        </p:txBody>
      </p:sp>
      <p:sp>
        <p:nvSpPr>
          <p:cNvPr id="272404" name="Rectangle 22"/>
          <p:cNvSpPr>
            <a:spLocks noChangeArrowheads="1"/>
          </p:cNvSpPr>
          <p:nvPr/>
        </p:nvSpPr>
        <p:spPr bwMode="auto">
          <a:xfrm>
            <a:off x="2979738" y="2071689"/>
            <a:ext cx="139160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8-bit Protocol</a:t>
            </a:r>
            <a:endParaRPr lang="en-US" sz="1400" b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2405" name="Rectangle 23"/>
          <p:cNvSpPr>
            <a:spLocks noChangeArrowheads="1"/>
          </p:cNvSpPr>
          <p:nvPr/>
        </p:nvSpPr>
        <p:spPr bwMode="auto">
          <a:xfrm>
            <a:off x="4689477" y="2089151"/>
            <a:ext cx="245219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rgbClr val="000000"/>
                </a:solidFill>
                <a:latin typeface="Arial" charset="0"/>
              </a:rPr>
              <a:t>16-bit Header Checksum</a:t>
            </a:r>
            <a:endParaRPr lang="en-US" sz="14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406" name="Line 24"/>
          <p:cNvSpPr>
            <a:spLocks noChangeShapeType="1"/>
          </p:cNvSpPr>
          <p:nvPr/>
        </p:nvSpPr>
        <p:spPr bwMode="auto">
          <a:xfrm>
            <a:off x="1504951" y="3208339"/>
            <a:ext cx="5967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407" name="Rectangle 25"/>
          <p:cNvSpPr>
            <a:spLocks noChangeArrowheads="1"/>
          </p:cNvSpPr>
          <p:nvPr/>
        </p:nvSpPr>
        <p:spPr bwMode="auto">
          <a:xfrm>
            <a:off x="3181350" y="2732089"/>
            <a:ext cx="244868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Source IP Address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2408" name="Rectangle 26"/>
          <p:cNvSpPr>
            <a:spLocks noChangeArrowheads="1"/>
          </p:cNvSpPr>
          <p:nvPr/>
        </p:nvSpPr>
        <p:spPr bwMode="auto">
          <a:xfrm>
            <a:off x="3011489" y="3357564"/>
            <a:ext cx="282509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dirty="0">
                <a:solidFill>
                  <a:schemeClr val="accent2"/>
                </a:solidFill>
                <a:latin typeface="Arial" charset="0"/>
              </a:rPr>
              <a:t>32-bit Destination IP Address</a:t>
            </a:r>
            <a:endParaRPr lang="en-US" sz="1400" b="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2409" name="Rectangle 27"/>
          <p:cNvSpPr>
            <a:spLocks noChangeArrowheads="1"/>
          </p:cNvSpPr>
          <p:nvPr/>
        </p:nvSpPr>
        <p:spPr bwMode="auto">
          <a:xfrm>
            <a:off x="3762377" y="4038601"/>
            <a:ext cx="1573949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Options (if any)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2410" name="Rectangle 29"/>
          <p:cNvSpPr>
            <a:spLocks noChangeArrowheads="1"/>
          </p:cNvSpPr>
          <p:nvPr/>
        </p:nvSpPr>
        <p:spPr bwMode="auto">
          <a:xfrm>
            <a:off x="1435100" y="4430714"/>
            <a:ext cx="6002339" cy="2122487"/>
          </a:xfrm>
          <a:prstGeom prst="rect">
            <a:avLst/>
          </a:prstGeom>
          <a:solidFill>
            <a:srgbClr val="FF66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2411" name="Rectangle 30"/>
          <p:cNvSpPr>
            <a:spLocks noChangeArrowheads="1"/>
          </p:cNvSpPr>
          <p:nvPr/>
        </p:nvSpPr>
        <p:spPr bwMode="auto">
          <a:xfrm>
            <a:off x="3908426" y="5310189"/>
            <a:ext cx="1294977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IP Payload</a:t>
            </a: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17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7526606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914400"/>
          </a:xfrm>
        </p:spPr>
        <p:txBody>
          <a:bodyPr/>
          <a:lstStyle/>
          <a:p>
            <a:r>
              <a:rPr lang="en-US" dirty="0"/>
              <a:t>All These Windows…</a:t>
            </a:r>
          </a:p>
        </p:txBody>
      </p:sp>
      <p:sp>
        <p:nvSpPr>
          <p:cNvPr id="95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9942886" cy="4724400"/>
          </a:xfrm>
        </p:spPr>
        <p:txBody>
          <a:bodyPr/>
          <a:lstStyle/>
          <a:p>
            <a:r>
              <a:rPr lang="en-US" sz="2400" dirty="0"/>
              <a:t>Congestion Window: </a:t>
            </a:r>
            <a:r>
              <a:rPr lang="en-US" sz="2400" dirty="0">
                <a:solidFill>
                  <a:srgbClr val="FF0000"/>
                </a:solidFill>
              </a:rPr>
              <a:t>CWND</a:t>
            </a:r>
          </a:p>
          <a:p>
            <a:pPr lvl="1"/>
            <a:r>
              <a:rPr lang="en-US" sz="2000" dirty="0"/>
              <a:t>How many bytes can be sent without overflowing routers</a:t>
            </a:r>
          </a:p>
          <a:p>
            <a:pPr lvl="1"/>
            <a:r>
              <a:rPr lang="en-US" sz="2000" dirty="0"/>
              <a:t>Computed by the sender using congestion control algorithm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Flow control window: </a:t>
            </a:r>
            <a:r>
              <a:rPr lang="en-US" sz="2400" dirty="0" err="1">
                <a:solidFill>
                  <a:srgbClr val="0000FF"/>
                </a:solidFill>
              </a:rPr>
              <a:t>AdvertisedWindow</a:t>
            </a:r>
            <a:r>
              <a:rPr lang="en-US" sz="2400" dirty="0">
                <a:solidFill>
                  <a:srgbClr val="0000FF"/>
                </a:solidFill>
              </a:rPr>
              <a:t> (RWND)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How many bytes can be sent without overflowing receiver’s buffers</a:t>
            </a:r>
          </a:p>
          <a:p>
            <a:pPr lvl="1"/>
            <a:r>
              <a:rPr lang="en-US" sz="2000" dirty="0"/>
              <a:t>Determined by the receiver and reported to the sender</a:t>
            </a:r>
          </a:p>
          <a:p>
            <a:pPr lvl="1"/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Sender-side window =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minimum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24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CWND,RWND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pPr lvl="2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Assume for this material that RWND &gt;&gt; CWND</a:t>
            </a:r>
          </a:p>
          <a:p>
            <a:pPr lvl="1"/>
            <a:endParaRPr lang="en-US" sz="20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170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306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395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2938"/>
            <a:ext cx="8458200" cy="4411662"/>
          </a:xfrm>
        </p:spPr>
        <p:txBody>
          <a:bodyPr/>
          <a:lstStyle/>
          <a:p>
            <a:r>
              <a:rPr lang="en-US" dirty="0"/>
              <a:t>This lecture will talk about CWND in units of MSS </a:t>
            </a:r>
          </a:p>
          <a:p>
            <a:pPr lvl="1"/>
            <a:r>
              <a:rPr lang="en-US" dirty="0"/>
              <a:t>(Recall MSS: Maximum Segment Size, the amount of payload data in a TCP packet)</a:t>
            </a:r>
          </a:p>
          <a:p>
            <a:pPr lvl="1"/>
            <a:r>
              <a:rPr lang="en-US" dirty="0"/>
              <a:t>This is only for pedagogical purposes</a:t>
            </a:r>
          </a:p>
          <a:p>
            <a:pPr lvl="1"/>
            <a:endParaRPr lang="en-US" sz="2000" dirty="0"/>
          </a:p>
          <a:p>
            <a:pPr lvl="3"/>
            <a:endParaRPr lang="en-US" sz="1600" dirty="0"/>
          </a:p>
          <a:p>
            <a:r>
              <a:rPr lang="en-US" b="1" dirty="0"/>
              <a:t>In reality this is a LIE: </a:t>
            </a:r>
            <a:r>
              <a:rPr lang="en-US" dirty="0"/>
              <a:t>Real implementations maintain CWND in bytes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171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914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1173162"/>
          </a:xfrm>
        </p:spPr>
        <p:txBody>
          <a:bodyPr/>
          <a:lstStyle/>
          <a:p>
            <a:r>
              <a:rPr lang="en-US" dirty="0"/>
              <a:t>Two Basic Questions</a:t>
            </a:r>
          </a:p>
        </p:txBody>
      </p:sp>
      <p:sp>
        <p:nvSpPr>
          <p:cNvPr id="99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1538"/>
            <a:ext cx="8229600" cy="4411662"/>
          </a:xfrm>
        </p:spPr>
        <p:txBody>
          <a:bodyPr/>
          <a:lstStyle/>
          <a:p>
            <a:r>
              <a:rPr lang="en-US" dirty="0"/>
              <a:t>How does the sender detect congestion?</a:t>
            </a:r>
          </a:p>
          <a:p>
            <a:endParaRPr lang="en-US" dirty="0"/>
          </a:p>
          <a:p>
            <a:r>
              <a:rPr lang="en-US" dirty="0"/>
              <a:t>How does the sender adjust its sending rate?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To address three issues</a:t>
            </a:r>
          </a:p>
          <a:p>
            <a:pPr lvl="2"/>
            <a:r>
              <a:rPr lang="en-US" sz="2400" dirty="0">
                <a:solidFill>
                  <a:srgbClr val="000090"/>
                </a:solidFill>
              </a:rPr>
              <a:t>Finding available bottleneck bandwidth</a:t>
            </a:r>
          </a:p>
          <a:p>
            <a:pPr lvl="2"/>
            <a:r>
              <a:rPr lang="en-US" sz="2400" dirty="0">
                <a:solidFill>
                  <a:srgbClr val="000090"/>
                </a:solidFill>
              </a:rPr>
              <a:t>Adjusting to bandwidth variations</a:t>
            </a:r>
          </a:p>
          <a:p>
            <a:pPr lvl="2"/>
            <a:r>
              <a:rPr lang="en-US" sz="2400" dirty="0">
                <a:solidFill>
                  <a:srgbClr val="000090"/>
                </a:solidFill>
              </a:rPr>
              <a:t>Sharing bandwidth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172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5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211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Detecting Congestion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Arial" charset="0"/>
              </a:rPr>
              <a:t>Packet delays 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Tricky: noisy signal (delay often varies considerably)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Router tell end-hosts they’re congested</a:t>
            </a:r>
          </a:p>
          <a:p>
            <a:pPr marL="693737" lvl="2" indent="0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Arial" charset="0"/>
              </a:rPr>
              <a:t>Packet loss</a:t>
            </a:r>
          </a:p>
          <a:p>
            <a:pPr lvl="1">
              <a:buClr>
                <a:schemeClr val="tx2"/>
              </a:buClr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Fail-safe signal that TCP already has to detect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Complication: non-congestive loss (checksum errors)</a:t>
            </a:r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sz="2400" dirty="0"/>
              <a:t>Two indicators of packet loss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 ACK after certain time interval: </a:t>
            </a:r>
            <a:r>
              <a:rPr lang="en-US" sz="2000" dirty="0">
                <a:solidFill>
                  <a:srgbClr val="FF0000"/>
                </a:solidFill>
              </a:rPr>
              <a:t>timeout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Multiple </a:t>
            </a:r>
            <a:r>
              <a:rPr lang="en-US" sz="2000" dirty="0">
                <a:solidFill>
                  <a:srgbClr val="FF0000"/>
                </a:solidFill>
              </a:rPr>
              <a:t>duplicate ACKs</a:t>
            </a:r>
            <a:endParaRPr lang="en-US" sz="2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4487" lvl="1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173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112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539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Losses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Duplicate ACKs: isolated loss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Still getting ACKs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Timeout: much more serious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Not enough packets in progress to trigger duplicate-acks, OR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Suffered several losses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olidFill>
                  <a:srgbClr val="0000FF"/>
                </a:solidFill>
              </a:rPr>
              <a:t>We will adjust rate differently for each case</a:t>
            </a: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174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112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Rate Adjustment</a:t>
            </a:r>
          </a:p>
        </p:txBody>
      </p:sp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12938"/>
            <a:ext cx="8534400" cy="4411662"/>
          </a:xfrm>
        </p:spPr>
        <p:txBody>
          <a:bodyPr/>
          <a:lstStyle/>
          <a:p>
            <a:r>
              <a:rPr lang="en-US" dirty="0"/>
              <a:t>Basic structure: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Upon receipt of ACK (of new data): increase rate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Upon detection of loss: decrease rate</a:t>
            </a:r>
            <a:br>
              <a:rPr lang="en-US" dirty="0">
                <a:solidFill>
                  <a:srgbClr val="000090"/>
                </a:solidFill>
              </a:rPr>
            </a:br>
            <a:endParaRPr lang="en-US" dirty="0">
              <a:solidFill>
                <a:srgbClr val="00009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How we increase/decrease the rate depends on the phase of congestion control we’re in: 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Discovering available bottleneck bandwidth </a:t>
            </a:r>
            <a:r>
              <a:rPr lang="en-US" i="1" dirty="0">
                <a:solidFill>
                  <a:srgbClr val="000090"/>
                </a:solidFill>
              </a:rPr>
              <a:t>vs.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Adjusting to bandwidth variations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175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63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235" grpId="0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534400" cy="1173162"/>
          </a:xfrm>
        </p:spPr>
        <p:txBody>
          <a:bodyPr/>
          <a:lstStyle/>
          <a:p>
            <a:r>
              <a:rPr lang="en-US" sz="3600" dirty="0">
                <a:latin typeface="Helvetica" charset="0"/>
                <a:ea typeface="ＭＳ Ｐゴシック" charset="0"/>
                <a:cs typeface="ＭＳ Ｐゴシック" charset="0"/>
              </a:rPr>
              <a:t>Bandwidth Discovery with Slow Start</a:t>
            </a:r>
          </a:p>
        </p:txBody>
      </p:sp>
      <p:sp>
        <p:nvSpPr>
          <p:cNvPr id="109571" name="Subtitle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</a:rPr>
              <a:t>Goal: estimate available bandwidth </a:t>
            </a:r>
          </a:p>
          <a:p>
            <a:pPr lvl="1"/>
            <a:r>
              <a:rPr lang="en-US" dirty="0">
                <a:latin typeface="Arial" charset="0"/>
              </a:rPr>
              <a:t>start slow (for safety) </a:t>
            </a:r>
          </a:p>
          <a:p>
            <a:pPr lvl="1"/>
            <a:r>
              <a:rPr lang="en-US" dirty="0">
                <a:latin typeface="Arial" charset="0"/>
              </a:rPr>
              <a:t>but ramp up quickly (for efficiency) </a:t>
            </a:r>
          </a:p>
          <a:p>
            <a:pPr lvl="1"/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Consider</a:t>
            </a:r>
          </a:p>
          <a:p>
            <a:pPr lvl="1"/>
            <a:r>
              <a:rPr lang="en-US" dirty="0"/>
              <a:t>RTT = 100ms, MSS=1000bytes</a:t>
            </a:r>
          </a:p>
          <a:p>
            <a:pPr lvl="1"/>
            <a:r>
              <a:rPr lang="en-US" dirty="0"/>
              <a:t>Window size to fill 1Mbps of BW = 12.5 packets</a:t>
            </a:r>
          </a:p>
          <a:p>
            <a:pPr lvl="1"/>
            <a:r>
              <a:rPr lang="en-US" dirty="0"/>
              <a:t>Window size to fill</a:t>
            </a:r>
            <a:r>
              <a:rPr lang="en-US" i="1" dirty="0"/>
              <a:t> </a:t>
            </a:r>
            <a:r>
              <a:rPr lang="en-US" dirty="0"/>
              <a:t>1Gbps = 12,500 packets</a:t>
            </a:r>
          </a:p>
          <a:p>
            <a:pPr lvl="1"/>
            <a:r>
              <a:rPr lang="en-US" dirty="0"/>
              <a:t>Either is possible! </a:t>
            </a:r>
          </a:p>
          <a:p>
            <a:pPr lvl="2"/>
            <a:endParaRPr lang="en-US" dirty="0"/>
          </a:p>
          <a:p>
            <a:endParaRPr lang="en-US" dirty="0">
              <a:latin typeface="Arial" charset="0"/>
            </a:endParaRPr>
          </a:p>
          <a:p>
            <a:pPr lvl="1"/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176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53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Helvetic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Helvetica" charset="0"/>
                <a:ea typeface="ＭＳ Ｐゴシック" charset="0"/>
                <a:cs typeface="ＭＳ Ｐゴシック" charset="0"/>
              </a:rPr>
              <a:t>Slow Start</a:t>
            </a:r>
            <a:r>
              <a:rPr lang="ja-JP" altLang="en-US">
                <a:latin typeface="Helvetic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Helvetica" charset="0"/>
                <a:ea typeface="ＭＳ Ｐゴシック" charset="0"/>
                <a:cs typeface="ＭＳ Ｐゴシック" charset="0"/>
              </a:rPr>
              <a:t> Phase</a:t>
            </a:r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Sender starts at a slow rate but increases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exponentially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until first loss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</a:rPr>
              <a:t>Start with a small congestion window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Initially, CWND = 1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So, initial sending rate is MSS/RTT</a:t>
            </a:r>
          </a:p>
          <a:p>
            <a:pPr>
              <a:buClr>
                <a:schemeClr val="tx2"/>
              </a:buClr>
            </a:pPr>
            <a:endParaRPr lang="en-US" sz="2400" dirty="0">
              <a:solidFill>
                <a:srgbClr val="0000FF"/>
              </a:solidFill>
              <a:latin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Double the CWND for each RTT with no loss </a:t>
            </a:r>
          </a:p>
          <a:p>
            <a:pPr marL="344487" lvl="1" indent="0">
              <a:buNone/>
            </a:pP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177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37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7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Slow Start in Action</a:t>
            </a: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228600" y="1799171"/>
            <a:ext cx="8610600" cy="117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sz="2600" b="0" dirty="0">
                <a:latin typeface="+mn-lt"/>
              </a:rPr>
              <a:t>For each RTT: double CWND</a:t>
            </a:r>
          </a:p>
          <a:p>
            <a:pPr marL="457200" indent="-457200" algn="l">
              <a:lnSpc>
                <a:spcPct val="70000"/>
              </a:lnSpc>
              <a:buFont typeface="Arial"/>
              <a:buChar char="•"/>
            </a:pPr>
            <a:endParaRPr lang="en-US" sz="2600" b="0" dirty="0">
              <a:latin typeface="+mn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600" b="0" dirty="0">
                <a:latin typeface="+mn-lt"/>
              </a:rPr>
              <a:t>Simpler implementation: for each ACK, CWND += 1</a:t>
            </a:r>
          </a:p>
        </p:txBody>
      </p:sp>
      <p:sp>
        <p:nvSpPr>
          <p:cNvPr id="992262" name="Line 6"/>
          <p:cNvSpPr>
            <a:spLocks noChangeShapeType="1"/>
          </p:cNvSpPr>
          <p:nvPr/>
        </p:nvSpPr>
        <p:spPr bwMode="auto">
          <a:xfrm>
            <a:off x="1600200" y="4219575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64" name="Line 8"/>
          <p:cNvSpPr>
            <a:spLocks noChangeShapeType="1"/>
          </p:cNvSpPr>
          <p:nvPr/>
        </p:nvSpPr>
        <p:spPr bwMode="auto">
          <a:xfrm>
            <a:off x="3429000" y="4219575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66" name="Line 10"/>
          <p:cNvSpPr>
            <a:spLocks noChangeShapeType="1"/>
          </p:cNvSpPr>
          <p:nvPr/>
        </p:nvSpPr>
        <p:spPr bwMode="auto">
          <a:xfrm>
            <a:off x="3733800" y="4219575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74" name="Rectangle 18"/>
          <p:cNvSpPr>
            <a:spLocks noChangeArrowheads="1"/>
          </p:cNvSpPr>
          <p:nvPr/>
        </p:nvSpPr>
        <p:spPr bwMode="auto">
          <a:xfrm>
            <a:off x="1600200" y="3990975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2275" name="Line 19"/>
          <p:cNvSpPr>
            <a:spLocks noChangeShapeType="1"/>
          </p:cNvSpPr>
          <p:nvPr/>
        </p:nvSpPr>
        <p:spPr bwMode="auto">
          <a:xfrm>
            <a:off x="1828800" y="39909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76" name="Rectangle 20"/>
          <p:cNvSpPr>
            <a:spLocks noChangeArrowheads="1"/>
          </p:cNvSpPr>
          <p:nvPr/>
        </p:nvSpPr>
        <p:spPr bwMode="auto">
          <a:xfrm>
            <a:off x="3429000" y="3990975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2277" name="Line 21"/>
          <p:cNvSpPr>
            <a:spLocks noChangeShapeType="1"/>
          </p:cNvSpPr>
          <p:nvPr/>
        </p:nvSpPr>
        <p:spPr bwMode="auto">
          <a:xfrm>
            <a:off x="3657600" y="399256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78" name="Rectangle 22"/>
          <p:cNvSpPr>
            <a:spLocks noChangeArrowheads="1"/>
          </p:cNvSpPr>
          <p:nvPr/>
        </p:nvSpPr>
        <p:spPr bwMode="auto">
          <a:xfrm>
            <a:off x="3810000" y="3990975"/>
            <a:ext cx="304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2279" name="Line 23"/>
          <p:cNvSpPr>
            <a:spLocks noChangeShapeType="1"/>
          </p:cNvSpPr>
          <p:nvPr/>
        </p:nvSpPr>
        <p:spPr bwMode="auto">
          <a:xfrm>
            <a:off x="4038600" y="39909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2298" name="Text Box 42"/>
          <p:cNvSpPr txBox="1">
            <a:spLocks noChangeArrowheads="1"/>
          </p:cNvSpPr>
          <p:nvPr/>
        </p:nvSpPr>
        <p:spPr bwMode="auto">
          <a:xfrm>
            <a:off x="1676400" y="4894263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 b="0">
                <a:latin typeface="Comic Sans MS" charset="0"/>
              </a:rPr>
              <a:t>D</a:t>
            </a:r>
          </a:p>
        </p:txBody>
      </p:sp>
      <p:grpSp>
        <p:nvGrpSpPr>
          <p:cNvPr id="2" name="Group 74"/>
          <p:cNvGrpSpPr>
            <a:grpSpLocks/>
          </p:cNvGrpSpPr>
          <p:nvPr/>
        </p:nvGrpSpPr>
        <p:grpSpPr bwMode="auto">
          <a:xfrm>
            <a:off x="2438400" y="4219575"/>
            <a:ext cx="990600" cy="1828800"/>
            <a:chOff x="1536" y="2448"/>
            <a:chExt cx="624" cy="1152"/>
          </a:xfrm>
        </p:grpSpPr>
        <p:sp>
          <p:nvSpPr>
            <p:cNvPr id="80972" name="Line 7"/>
            <p:cNvSpPr>
              <a:spLocks noChangeShapeType="1"/>
            </p:cNvSpPr>
            <p:nvPr/>
          </p:nvSpPr>
          <p:spPr bwMode="auto">
            <a:xfrm flipV="1">
              <a:off x="1536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3" name="Text Box 43"/>
            <p:cNvSpPr txBox="1">
              <a:spLocks noChangeArrowheads="1"/>
            </p:cNvSpPr>
            <p:nvPr/>
          </p:nvSpPr>
          <p:spPr bwMode="auto">
            <a:xfrm>
              <a:off x="1664" y="2880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</p:grpSp>
      <p:sp>
        <p:nvSpPr>
          <p:cNvPr id="992300" name="Text Box 44"/>
          <p:cNvSpPr txBox="1">
            <a:spLocks noChangeArrowheads="1"/>
          </p:cNvSpPr>
          <p:nvPr/>
        </p:nvSpPr>
        <p:spPr bwMode="auto">
          <a:xfrm>
            <a:off x="3505200" y="4829175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 b="0">
                <a:latin typeface="Comic Sans MS" charset="0"/>
              </a:rPr>
              <a:t>D</a:t>
            </a:r>
          </a:p>
        </p:txBody>
      </p:sp>
      <p:sp>
        <p:nvSpPr>
          <p:cNvPr id="992301" name="Text Box 45"/>
          <p:cNvSpPr txBox="1">
            <a:spLocks noChangeArrowheads="1"/>
          </p:cNvSpPr>
          <p:nvPr/>
        </p:nvSpPr>
        <p:spPr bwMode="auto">
          <a:xfrm>
            <a:off x="3784600" y="4829175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 b="0">
                <a:latin typeface="Comic Sans MS" charset="0"/>
              </a:rPr>
              <a:t>D</a:t>
            </a:r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4267200" y="4219575"/>
            <a:ext cx="990600" cy="1828800"/>
            <a:chOff x="2688" y="2448"/>
            <a:chExt cx="624" cy="1152"/>
          </a:xfrm>
        </p:grpSpPr>
        <p:sp>
          <p:nvSpPr>
            <p:cNvPr id="80970" name="Line 9"/>
            <p:cNvSpPr>
              <a:spLocks noChangeShapeType="1"/>
            </p:cNvSpPr>
            <p:nvPr/>
          </p:nvSpPr>
          <p:spPr bwMode="auto">
            <a:xfrm flipV="1">
              <a:off x="2688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1" name="Text Box 46"/>
            <p:cNvSpPr txBox="1">
              <a:spLocks noChangeArrowheads="1"/>
            </p:cNvSpPr>
            <p:nvPr/>
          </p:nvSpPr>
          <p:spPr bwMode="auto">
            <a:xfrm>
              <a:off x="2832" y="2832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</p:grp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4572000" y="4219575"/>
            <a:ext cx="990600" cy="1828800"/>
            <a:chOff x="2880" y="2448"/>
            <a:chExt cx="624" cy="1152"/>
          </a:xfrm>
        </p:grpSpPr>
        <p:sp>
          <p:nvSpPr>
            <p:cNvPr id="80968" name="Line 11"/>
            <p:cNvSpPr>
              <a:spLocks noChangeShapeType="1"/>
            </p:cNvSpPr>
            <p:nvPr/>
          </p:nvSpPr>
          <p:spPr bwMode="auto">
            <a:xfrm flipV="1">
              <a:off x="2880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9" name="Text Box 47"/>
            <p:cNvSpPr txBox="1">
              <a:spLocks noChangeArrowheads="1"/>
            </p:cNvSpPr>
            <p:nvPr/>
          </p:nvSpPr>
          <p:spPr bwMode="auto">
            <a:xfrm>
              <a:off x="3024" y="2832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</p:grpSp>
      <p:grpSp>
        <p:nvGrpSpPr>
          <p:cNvPr id="5" name="Group 71"/>
          <p:cNvGrpSpPr>
            <a:grpSpLocks/>
          </p:cNvGrpSpPr>
          <p:nvPr/>
        </p:nvGrpSpPr>
        <p:grpSpPr bwMode="auto">
          <a:xfrm>
            <a:off x="5257800" y="4219575"/>
            <a:ext cx="1143000" cy="1828800"/>
            <a:chOff x="3312" y="2448"/>
            <a:chExt cx="720" cy="1152"/>
          </a:xfrm>
        </p:grpSpPr>
        <p:sp>
          <p:nvSpPr>
            <p:cNvPr id="80964" name="Line 12"/>
            <p:cNvSpPr>
              <a:spLocks noChangeShapeType="1"/>
            </p:cNvSpPr>
            <p:nvPr/>
          </p:nvSpPr>
          <p:spPr bwMode="auto">
            <a:xfrm>
              <a:off x="3312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5" name="Line 14"/>
            <p:cNvSpPr>
              <a:spLocks noChangeShapeType="1"/>
            </p:cNvSpPr>
            <p:nvPr/>
          </p:nvSpPr>
          <p:spPr bwMode="auto">
            <a:xfrm>
              <a:off x="3504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6" name="Text Box 48"/>
            <p:cNvSpPr txBox="1">
              <a:spLocks noChangeArrowheads="1"/>
            </p:cNvSpPr>
            <p:nvPr/>
          </p:nvSpPr>
          <p:spPr bwMode="auto">
            <a:xfrm>
              <a:off x="3360" y="2832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D</a:t>
              </a:r>
            </a:p>
          </p:txBody>
        </p:sp>
        <p:sp>
          <p:nvSpPr>
            <p:cNvPr id="80967" name="Text Box 49"/>
            <p:cNvSpPr txBox="1">
              <a:spLocks noChangeArrowheads="1"/>
            </p:cNvSpPr>
            <p:nvPr/>
          </p:nvSpPr>
          <p:spPr bwMode="auto">
            <a:xfrm>
              <a:off x="3536" y="2832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D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9600" y="3914775"/>
            <a:ext cx="7620000" cy="2286000"/>
            <a:chOff x="609600" y="3914775"/>
            <a:chExt cx="7620000" cy="2286000"/>
          </a:xfrm>
        </p:grpSpPr>
        <p:sp>
          <p:nvSpPr>
            <p:cNvPr id="80900" name="Line 4"/>
            <p:cNvSpPr>
              <a:spLocks noChangeShapeType="1"/>
            </p:cNvSpPr>
            <p:nvPr/>
          </p:nvSpPr>
          <p:spPr bwMode="auto">
            <a:xfrm>
              <a:off x="1371600" y="4219575"/>
              <a:ext cx="685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1" name="Line 5"/>
            <p:cNvSpPr>
              <a:spLocks noChangeShapeType="1"/>
            </p:cNvSpPr>
            <p:nvPr/>
          </p:nvSpPr>
          <p:spPr bwMode="auto">
            <a:xfrm>
              <a:off x="1295400" y="6048375"/>
              <a:ext cx="6934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8" name="Text Box 54"/>
            <p:cNvSpPr txBox="1">
              <a:spLocks noChangeArrowheads="1"/>
            </p:cNvSpPr>
            <p:nvPr/>
          </p:nvSpPr>
          <p:spPr bwMode="auto">
            <a:xfrm>
              <a:off x="609600" y="3914775"/>
              <a:ext cx="6985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400" b="0">
                  <a:latin typeface="Comic Sans MS" charset="0"/>
                </a:rPr>
                <a:t>Src</a:t>
              </a:r>
            </a:p>
          </p:txBody>
        </p:sp>
        <p:sp>
          <p:nvSpPr>
            <p:cNvPr id="80919" name="Text Box 55"/>
            <p:cNvSpPr txBox="1">
              <a:spLocks noChangeArrowheads="1"/>
            </p:cNvSpPr>
            <p:nvPr/>
          </p:nvSpPr>
          <p:spPr bwMode="auto">
            <a:xfrm>
              <a:off x="609600" y="5743575"/>
              <a:ext cx="863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400" b="0">
                  <a:latin typeface="Comic Sans MS" charset="0"/>
                </a:rPr>
                <a:t>Dest</a:t>
              </a:r>
            </a:p>
          </p:txBody>
        </p:sp>
      </p:grpSp>
      <p:grpSp>
        <p:nvGrpSpPr>
          <p:cNvPr id="6" name="Group 72"/>
          <p:cNvGrpSpPr>
            <a:grpSpLocks/>
          </p:cNvGrpSpPr>
          <p:nvPr/>
        </p:nvGrpSpPr>
        <p:grpSpPr bwMode="auto">
          <a:xfrm>
            <a:off x="5943600" y="4219575"/>
            <a:ext cx="1219200" cy="1828800"/>
            <a:chOff x="3744" y="2448"/>
            <a:chExt cx="768" cy="1152"/>
          </a:xfrm>
        </p:grpSpPr>
        <p:sp>
          <p:nvSpPr>
            <p:cNvPr id="80960" name="Line 16"/>
            <p:cNvSpPr>
              <a:spLocks noChangeShapeType="1"/>
            </p:cNvSpPr>
            <p:nvPr/>
          </p:nvSpPr>
          <p:spPr bwMode="auto">
            <a:xfrm>
              <a:off x="3744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1" name="Text Box 52"/>
            <p:cNvSpPr txBox="1">
              <a:spLocks noChangeArrowheads="1"/>
            </p:cNvSpPr>
            <p:nvPr/>
          </p:nvSpPr>
          <p:spPr bwMode="auto">
            <a:xfrm>
              <a:off x="3776" y="2832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D</a:t>
              </a:r>
            </a:p>
          </p:txBody>
        </p:sp>
        <p:sp>
          <p:nvSpPr>
            <p:cNvPr id="80962" name="Line 56"/>
            <p:cNvSpPr>
              <a:spLocks noChangeShapeType="1"/>
            </p:cNvSpPr>
            <p:nvPr/>
          </p:nvSpPr>
          <p:spPr bwMode="auto">
            <a:xfrm>
              <a:off x="3984" y="244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3" name="Text Box 57"/>
            <p:cNvSpPr txBox="1">
              <a:spLocks noChangeArrowheads="1"/>
            </p:cNvSpPr>
            <p:nvPr/>
          </p:nvSpPr>
          <p:spPr bwMode="auto">
            <a:xfrm>
              <a:off x="4016" y="2812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D</a:t>
              </a:r>
            </a:p>
          </p:txBody>
        </p:sp>
      </p:grpSp>
      <p:sp>
        <p:nvSpPr>
          <p:cNvPr id="992318" name="Text Box 62"/>
          <p:cNvSpPr txBox="1">
            <a:spLocks noChangeArrowheads="1"/>
          </p:cNvSpPr>
          <p:nvPr/>
        </p:nvSpPr>
        <p:spPr bwMode="auto">
          <a:xfrm>
            <a:off x="1600200" y="3657600"/>
            <a:ext cx="298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b="0">
                <a:solidFill>
                  <a:srgbClr val="000099"/>
                </a:solidFill>
                <a:latin typeface="Comic Sans MS" charset="0"/>
              </a:rPr>
              <a:t>1</a:t>
            </a:r>
          </a:p>
        </p:txBody>
      </p:sp>
      <p:sp>
        <p:nvSpPr>
          <p:cNvPr id="992319" name="Text Box 63"/>
          <p:cNvSpPr txBox="1">
            <a:spLocks noChangeArrowheads="1"/>
          </p:cNvSpPr>
          <p:nvPr/>
        </p:nvSpPr>
        <p:spPr bwMode="auto">
          <a:xfrm>
            <a:off x="3657600" y="3670300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b="0">
                <a:solidFill>
                  <a:srgbClr val="000099"/>
                </a:solidFill>
                <a:latin typeface="Comic Sans MS" charset="0"/>
              </a:rPr>
              <a:t>2</a:t>
            </a:r>
          </a:p>
        </p:txBody>
      </p: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5715000" y="3683000"/>
            <a:ext cx="990600" cy="460375"/>
            <a:chOff x="3600" y="2110"/>
            <a:chExt cx="624" cy="290"/>
          </a:xfrm>
        </p:grpSpPr>
        <p:sp>
          <p:nvSpPr>
            <p:cNvPr id="80955" name="Rectangle 32"/>
            <p:cNvSpPr>
              <a:spLocks noChangeArrowheads="1"/>
            </p:cNvSpPr>
            <p:nvPr/>
          </p:nvSpPr>
          <p:spPr bwMode="auto">
            <a:xfrm>
              <a:off x="3792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56" name="Line 33"/>
            <p:cNvSpPr>
              <a:spLocks noChangeShapeType="1"/>
            </p:cNvSpPr>
            <p:nvPr/>
          </p:nvSpPr>
          <p:spPr bwMode="auto">
            <a:xfrm>
              <a:off x="3936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7" name="Rectangle 58"/>
            <p:cNvSpPr>
              <a:spLocks noChangeArrowheads="1"/>
            </p:cNvSpPr>
            <p:nvPr/>
          </p:nvSpPr>
          <p:spPr bwMode="auto">
            <a:xfrm>
              <a:off x="4032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58" name="Line 59"/>
            <p:cNvSpPr>
              <a:spLocks noChangeShapeType="1"/>
            </p:cNvSpPr>
            <p:nvPr/>
          </p:nvSpPr>
          <p:spPr bwMode="auto">
            <a:xfrm>
              <a:off x="4176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9" name="Text Box 64"/>
            <p:cNvSpPr txBox="1">
              <a:spLocks noChangeArrowheads="1"/>
            </p:cNvSpPr>
            <p:nvPr/>
          </p:nvSpPr>
          <p:spPr bwMode="auto">
            <a:xfrm>
              <a:off x="3600" y="2110"/>
              <a:ext cx="2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b="0">
                  <a:solidFill>
                    <a:srgbClr val="000099"/>
                  </a:solidFill>
                  <a:latin typeface="Comic Sans MS" charset="0"/>
                </a:rPr>
                <a:t>4</a:t>
              </a:r>
            </a:p>
          </p:txBody>
        </p:sp>
      </p:grpSp>
      <p:grpSp>
        <p:nvGrpSpPr>
          <p:cNvPr id="8" name="Group 70"/>
          <p:cNvGrpSpPr>
            <a:grpSpLocks/>
          </p:cNvGrpSpPr>
          <p:nvPr/>
        </p:nvGrpSpPr>
        <p:grpSpPr bwMode="auto">
          <a:xfrm>
            <a:off x="5257800" y="3678238"/>
            <a:ext cx="685800" cy="465137"/>
            <a:chOff x="3312" y="2107"/>
            <a:chExt cx="432" cy="293"/>
          </a:xfrm>
        </p:grpSpPr>
        <p:sp>
          <p:nvSpPr>
            <p:cNvPr id="80949" name="Rectangle 26"/>
            <p:cNvSpPr>
              <a:spLocks noChangeArrowheads="1"/>
            </p:cNvSpPr>
            <p:nvPr/>
          </p:nvSpPr>
          <p:spPr bwMode="auto">
            <a:xfrm>
              <a:off x="3552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50" name="Line 27"/>
            <p:cNvSpPr>
              <a:spLocks noChangeShapeType="1"/>
            </p:cNvSpPr>
            <p:nvPr/>
          </p:nvSpPr>
          <p:spPr bwMode="auto">
            <a:xfrm>
              <a:off x="3696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951" name="Group 69"/>
            <p:cNvGrpSpPr>
              <a:grpSpLocks/>
            </p:cNvGrpSpPr>
            <p:nvPr/>
          </p:nvGrpSpPr>
          <p:grpSpPr bwMode="auto">
            <a:xfrm>
              <a:off x="3312" y="2107"/>
              <a:ext cx="262" cy="293"/>
              <a:chOff x="3312" y="2107"/>
              <a:chExt cx="262" cy="293"/>
            </a:xfrm>
          </p:grpSpPr>
          <p:sp>
            <p:nvSpPr>
              <p:cNvPr id="80952" name="Rectangle 24"/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192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3" name="Line 25"/>
              <p:cNvSpPr>
                <a:spLocks noChangeShapeType="1"/>
              </p:cNvSpPr>
              <p:nvPr/>
            </p:nvSpPr>
            <p:spPr bwMode="auto">
              <a:xfrm flipH="1">
                <a:off x="3456" y="230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54" name="Text Box 66"/>
              <p:cNvSpPr txBox="1">
                <a:spLocks noChangeArrowheads="1"/>
              </p:cNvSpPr>
              <p:nvPr/>
            </p:nvSpPr>
            <p:spPr bwMode="auto">
              <a:xfrm>
                <a:off x="3360" y="2107"/>
                <a:ext cx="21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charset="0"/>
                    <a:ea typeface="ＭＳ Ｐゴシック" charset="0"/>
                  </a:defRPr>
                </a:lvl9pPr>
              </a:lstStyle>
              <a:p>
                <a:pPr algn="l"/>
                <a:r>
                  <a:rPr lang="en-US" b="0">
                    <a:solidFill>
                      <a:srgbClr val="000099"/>
                    </a:solidFill>
                    <a:latin typeface="Comic Sans MS" charset="0"/>
                  </a:rPr>
                  <a:t>3</a:t>
                </a:r>
              </a:p>
            </p:txBody>
          </p:sp>
        </p:grpSp>
      </p:grpSp>
      <p:sp>
        <p:nvSpPr>
          <p:cNvPr id="992331" name="Oval 75"/>
          <p:cNvSpPr>
            <a:spLocks noChangeArrowheads="1"/>
          </p:cNvSpPr>
          <p:nvPr/>
        </p:nvSpPr>
        <p:spPr bwMode="auto">
          <a:xfrm>
            <a:off x="3733800" y="3914775"/>
            <a:ext cx="2286000" cy="381000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76"/>
          <p:cNvGrpSpPr>
            <a:grpSpLocks/>
          </p:cNvGrpSpPr>
          <p:nvPr/>
        </p:nvGrpSpPr>
        <p:grpSpPr bwMode="auto">
          <a:xfrm>
            <a:off x="6096000" y="3686175"/>
            <a:ext cx="2473325" cy="2362200"/>
            <a:chOff x="3840" y="2112"/>
            <a:chExt cx="1558" cy="1488"/>
          </a:xfrm>
        </p:grpSpPr>
        <p:sp>
          <p:nvSpPr>
            <p:cNvPr id="80928" name="Line 77"/>
            <p:cNvSpPr>
              <a:spLocks noChangeShapeType="1"/>
            </p:cNvSpPr>
            <p:nvPr/>
          </p:nvSpPr>
          <p:spPr bwMode="auto">
            <a:xfrm flipV="1">
              <a:off x="3840" y="2450"/>
              <a:ext cx="623" cy="1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9" name="Line 78"/>
            <p:cNvSpPr>
              <a:spLocks noChangeShapeType="1"/>
            </p:cNvSpPr>
            <p:nvPr/>
          </p:nvSpPr>
          <p:spPr bwMode="auto">
            <a:xfrm flipV="1">
              <a:off x="4032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0" name="Line 79"/>
            <p:cNvSpPr>
              <a:spLocks noChangeShapeType="1"/>
            </p:cNvSpPr>
            <p:nvPr/>
          </p:nvSpPr>
          <p:spPr bwMode="auto">
            <a:xfrm flipV="1">
              <a:off x="4272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1" name="Rectangle 80"/>
            <p:cNvSpPr>
              <a:spLocks noChangeArrowheads="1"/>
            </p:cNvSpPr>
            <p:nvPr/>
          </p:nvSpPr>
          <p:spPr bwMode="auto">
            <a:xfrm>
              <a:off x="446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2" name="Line 81"/>
            <p:cNvSpPr>
              <a:spLocks noChangeShapeType="1"/>
            </p:cNvSpPr>
            <p:nvPr/>
          </p:nvSpPr>
          <p:spPr bwMode="auto">
            <a:xfrm>
              <a:off x="4608" y="2305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3" name="Rectangle 82"/>
            <p:cNvSpPr>
              <a:spLocks noChangeArrowheads="1"/>
            </p:cNvSpPr>
            <p:nvPr/>
          </p:nvSpPr>
          <p:spPr bwMode="auto">
            <a:xfrm>
              <a:off x="470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4" name="Line 83"/>
            <p:cNvSpPr>
              <a:spLocks noChangeShapeType="1"/>
            </p:cNvSpPr>
            <p:nvPr/>
          </p:nvSpPr>
          <p:spPr bwMode="auto">
            <a:xfrm>
              <a:off x="4848" y="2305"/>
              <a:ext cx="0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5" name="Rectangle 84"/>
            <p:cNvSpPr>
              <a:spLocks noChangeArrowheads="1"/>
            </p:cNvSpPr>
            <p:nvPr/>
          </p:nvSpPr>
          <p:spPr bwMode="auto">
            <a:xfrm>
              <a:off x="494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6" name="Line 85"/>
            <p:cNvSpPr>
              <a:spLocks noChangeShapeType="1"/>
            </p:cNvSpPr>
            <p:nvPr/>
          </p:nvSpPr>
          <p:spPr bwMode="auto">
            <a:xfrm>
              <a:off x="5088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7" name="Rectangle 86"/>
            <p:cNvSpPr>
              <a:spLocks noChangeArrowheads="1"/>
            </p:cNvSpPr>
            <p:nvPr/>
          </p:nvSpPr>
          <p:spPr bwMode="auto">
            <a:xfrm>
              <a:off x="5184" y="2304"/>
              <a:ext cx="19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8" name="Line 87"/>
            <p:cNvSpPr>
              <a:spLocks noChangeShapeType="1"/>
            </p:cNvSpPr>
            <p:nvPr/>
          </p:nvSpPr>
          <p:spPr bwMode="auto">
            <a:xfrm>
              <a:off x="5328" y="230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9" name="Line 88"/>
            <p:cNvSpPr>
              <a:spLocks noChangeShapeType="1"/>
            </p:cNvSpPr>
            <p:nvPr/>
          </p:nvSpPr>
          <p:spPr bwMode="auto">
            <a:xfrm>
              <a:off x="4464" y="2496"/>
              <a:ext cx="192" cy="38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0" name="Line 89"/>
            <p:cNvSpPr>
              <a:spLocks noChangeShapeType="1"/>
            </p:cNvSpPr>
            <p:nvPr/>
          </p:nvSpPr>
          <p:spPr bwMode="auto">
            <a:xfrm>
              <a:off x="4656" y="2496"/>
              <a:ext cx="183" cy="36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1" name="Line 90"/>
            <p:cNvSpPr>
              <a:spLocks noChangeShapeType="1"/>
            </p:cNvSpPr>
            <p:nvPr/>
          </p:nvSpPr>
          <p:spPr bwMode="auto">
            <a:xfrm>
              <a:off x="4896" y="2496"/>
              <a:ext cx="183" cy="36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2" name="Line 91"/>
            <p:cNvSpPr>
              <a:spLocks noChangeShapeType="1"/>
            </p:cNvSpPr>
            <p:nvPr/>
          </p:nvSpPr>
          <p:spPr bwMode="auto">
            <a:xfrm>
              <a:off x="5088" y="2448"/>
              <a:ext cx="192" cy="38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3" name="Text Box 92"/>
            <p:cNvSpPr txBox="1">
              <a:spLocks noChangeArrowheads="1"/>
            </p:cNvSpPr>
            <p:nvPr/>
          </p:nvSpPr>
          <p:spPr bwMode="auto">
            <a:xfrm>
              <a:off x="3840" y="3100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  <p:sp>
          <p:nvSpPr>
            <p:cNvPr id="80944" name="Text Box 93"/>
            <p:cNvSpPr txBox="1">
              <a:spLocks noChangeArrowheads="1"/>
            </p:cNvSpPr>
            <p:nvPr/>
          </p:nvSpPr>
          <p:spPr bwMode="auto">
            <a:xfrm>
              <a:off x="4062" y="3100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  <p:sp>
          <p:nvSpPr>
            <p:cNvPr id="80945" name="Text Box 94"/>
            <p:cNvSpPr txBox="1">
              <a:spLocks noChangeArrowheads="1"/>
            </p:cNvSpPr>
            <p:nvPr/>
          </p:nvSpPr>
          <p:spPr bwMode="auto">
            <a:xfrm>
              <a:off x="4320" y="3100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  <p:sp>
          <p:nvSpPr>
            <p:cNvPr id="80946" name="Line 95"/>
            <p:cNvSpPr>
              <a:spLocks noChangeShapeType="1"/>
            </p:cNvSpPr>
            <p:nvPr/>
          </p:nvSpPr>
          <p:spPr bwMode="auto">
            <a:xfrm flipV="1">
              <a:off x="4512" y="2448"/>
              <a:ext cx="62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7" name="Text Box 96"/>
            <p:cNvSpPr txBox="1">
              <a:spLocks noChangeArrowheads="1"/>
            </p:cNvSpPr>
            <p:nvPr/>
          </p:nvSpPr>
          <p:spPr bwMode="auto">
            <a:xfrm>
              <a:off x="4560" y="3100"/>
              <a:ext cx="2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600" b="0">
                  <a:latin typeface="Comic Sans MS" charset="0"/>
                </a:rPr>
                <a:t>A</a:t>
              </a:r>
            </a:p>
          </p:txBody>
        </p:sp>
        <p:sp>
          <p:nvSpPr>
            <p:cNvPr id="80948" name="Text Box 97"/>
            <p:cNvSpPr txBox="1">
              <a:spLocks noChangeArrowheads="1"/>
            </p:cNvSpPr>
            <p:nvPr/>
          </p:nvSpPr>
          <p:spPr bwMode="auto">
            <a:xfrm>
              <a:off x="5184" y="2112"/>
              <a:ext cx="2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b="0" dirty="0">
                  <a:solidFill>
                    <a:srgbClr val="000099"/>
                  </a:solidFill>
                  <a:latin typeface="Comic Sans MS" charset="0"/>
                </a:rPr>
                <a:t>8</a:t>
              </a:r>
            </a:p>
          </p:txBody>
        </p:sp>
      </p:grpSp>
      <p:sp>
        <p:nvSpPr>
          <p:cNvPr id="992354" name="Oval 98"/>
          <p:cNvSpPr>
            <a:spLocks noChangeArrowheads="1"/>
          </p:cNvSpPr>
          <p:nvPr/>
        </p:nvSpPr>
        <p:spPr bwMode="auto">
          <a:xfrm>
            <a:off x="5029200" y="3914775"/>
            <a:ext cx="1905000" cy="381000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178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5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2262" grpId="0" animBg="1"/>
      <p:bldP spid="992264" grpId="0" animBg="1"/>
      <p:bldP spid="992266" grpId="0" animBg="1"/>
      <p:bldP spid="992274" grpId="0" animBg="1"/>
      <p:bldP spid="992275" grpId="0" animBg="1"/>
      <p:bldP spid="992276" grpId="0" animBg="1"/>
      <p:bldP spid="992277" grpId="0" animBg="1"/>
      <p:bldP spid="992278" grpId="0" animBg="1"/>
      <p:bldP spid="992279" grpId="0" animBg="1"/>
      <p:bldP spid="992298" grpId="0"/>
      <p:bldP spid="992300" grpId="0"/>
      <p:bldP spid="992301" grpId="0"/>
      <p:bldP spid="992318" grpId="0"/>
      <p:bldP spid="992319" grpId="0"/>
      <p:bldP spid="992331" grpId="0" animBg="1"/>
      <p:bldP spid="99235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848600" cy="838200"/>
          </a:xfrm>
        </p:spPr>
        <p:txBody>
          <a:bodyPr/>
          <a:lstStyle/>
          <a:p>
            <a:r>
              <a:rPr lang="en-US" dirty="0"/>
              <a:t>Adjusting to Varying Bandwidth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71663"/>
            <a:ext cx="8991600" cy="48339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Slow start gave an estimate of available bandwidth </a:t>
            </a:r>
          </a:p>
          <a:p>
            <a:endParaRPr lang="en-US" dirty="0"/>
          </a:p>
          <a:p>
            <a:r>
              <a:rPr lang="en-US" dirty="0"/>
              <a:t>Now, want to track variations in this available bandwidth, oscillating around its current value</a:t>
            </a:r>
          </a:p>
          <a:p>
            <a:pPr lvl="1"/>
            <a:r>
              <a:rPr lang="en-US" dirty="0"/>
              <a:t>Repeated probing (rate increase) and </a:t>
            </a:r>
            <a:r>
              <a:rPr lang="en-US" dirty="0" err="1"/>
              <a:t>backoff</a:t>
            </a:r>
            <a:r>
              <a:rPr lang="en-US" dirty="0"/>
              <a:t> (rate decrease)</a:t>
            </a:r>
            <a:br>
              <a:rPr lang="en-US" dirty="0"/>
            </a:br>
            <a:endParaRPr lang="en-US" sz="2800" dirty="0"/>
          </a:p>
          <a:p>
            <a:r>
              <a:rPr lang="en-US" dirty="0"/>
              <a:t>TCP uses: “Additive Increase Multiplicative Decrease” (AIMD)</a:t>
            </a:r>
          </a:p>
          <a:p>
            <a:pPr lvl="1"/>
            <a:r>
              <a:rPr lang="en-US" dirty="0">
                <a:latin typeface="Arial" charset="0"/>
              </a:rPr>
              <a:t>We’ll see why shortly…</a:t>
            </a:r>
          </a:p>
          <a:p>
            <a:pPr lvl="1"/>
            <a:endParaRPr lang="en-US" sz="2000" dirty="0">
              <a:latin typeface="Arial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sz="3200" dirty="0">
              <a:sym typeface="Symbol" charset="0"/>
            </a:endParaRPr>
          </a:p>
          <a:p>
            <a:pPr lvl="1"/>
            <a:endParaRPr lang="en-US" sz="28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179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14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99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Rectangle 2"/>
          <p:cNvSpPr>
            <a:spLocks noChangeArrowheads="1"/>
          </p:cNvSpPr>
          <p:nvPr/>
        </p:nvSpPr>
        <p:spPr bwMode="auto">
          <a:xfrm>
            <a:off x="1446214" y="482601"/>
            <a:ext cx="6007100" cy="3311525"/>
          </a:xfrm>
          <a:prstGeom prst="rect">
            <a:avLst/>
          </a:prstGeom>
          <a:solidFill>
            <a:srgbClr val="FDE3B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4434" name="Rectangle 3"/>
          <p:cNvSpPr>
            <a:spLocks noChangeArrowheads="1"/>
          </p:cNvSpPr>
          <p:nvPr/>
        </p:nvSpPr>
        <p:spPr bwMode="auto">
          <a:xfrm>
            <a:off x="3154363" y="62103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35" name="Rectangle 4"/>
          <p:cNvSpPr>
            <a:spLocks noChangeArrowheads="1"/>
          </p:cNvSpPr>
          <p:nvPr/>
        </p:nvSpPr>
        <p:spPr bwMode="auto">
          <a:xfrm>
            <a:off x="1449389" y="3810000"/>
            <a:ext cx="6002337" cy="2667000"/>
          </a:xfrm>
          <a:prstGeom prst="rect">
            <a:avLst/>
          </a:prstGeom>
          <a:solidFill>
            <a:srgbClr val="FF66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4436" name="Line 5"/>
          <p:cNvSpPr>
            <a:spLocks noChangeShapeType="1"/>
          </p:cNvSpPr>
          <p:nvPr/>
        </p:nvSpPr>
        <p:spPr bwMode="auto">
          <a:xfrm flipV="1">
            <a:off x="1504950" y="1211264"/>
            <a:ext cx="5949951" cy="15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37" name="Line 6"/>
          <p:cNvSpPr>
            <a:spLocks noChangeShapeType="1"/>
          </p:cNvSpPr>
          <p:nvPr/>
        </p:nvSpPr>
        <p:spPr bwMode="auto">
          <a:xfrm>
            <a:off x="1517652" y="1912939"/>
            <a:ext cx="59547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38" name="Line 7"/>
          <p:cNvSpPr>
            <a:spLocks noChangeShapeType="1"/>
          </p:cNvSpPr>
          <p:nvPr/>
        </p:nvSpPr>
        <p:spPr bwMode="auto">
          <a:xfrm>
            <a:off x="1517651" y="2560639"/>
            <a:ext cx="595630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39" name="Line 8"/>
          <p:cNvSpPr>
            <a:spLocks noChangeShapeType="1"/>
          </p:cNvSpPr>
          <p:nvPr/>
        </p:nvSpPr>
        <p:spPr bwMode="auto">
          <a:xfrm>
            <a:off x="4411664" y="508000"/>
            <a:ext cx="1587" cy="20272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40" name="Line 9"/>
          <p:cNvSpPr>
            <a:spLocks noChangeShapeType="1"/>
          </p:cNvSpPr>
          <p:nvPr/>
        </p:nvSpPr>
        <p:spPr bwMode="auto">
          <a:xfrm>
            <a:off x="29384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41" name="Line 10"/>
          <p:cNvSpPr>
            <a:spLocks noChangeShapeType="1"/>
          </p:cNvSpPr>
          <p:nvPr/>
        </p:nvSpPr>
        <p:spPr bwMode="auto">
          <a:xfrm>
            <a:off x="22145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42" name="Rectangle 11"/>
          <p:cNvSpPr>
            <a:spLocks noChangeArrowheads="1"/>
          </p:cNvSpPr>
          <p:nvPr/>
        </p:nvSpPr>
        <p:spPr bwMode="auto">
          <a:xfrm>
            <a:off x="1647899" y="563564"/>
            <a:ext cx="38244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4</a:t>
            </a:r>
            <a:endParaRPr lang="en-US" sz="2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3" name="Rectangle 12"/>
          <p:cNvSpPr>
            <a:spLocks noChangeArrowheads="1"/>
          </p:cNvSpPr>
          <p:nvPr/>
        </p:nvSpPr>
        <p:spPr bwMode="auto">
          <a:xfrm>
            <a:off x="2395539" y="561976"/>
            <a:ext cx="37941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274444" name="Rectangle 13"/>
          <p:cNvSpPr>
            <a:spLocks noChangeArrowheads="1"/>
          </p:cNvSpPr>
          <p:nvPr/>
        </p:nvSpPr>
        <p:spPr bwMode="auto">
          <a:xfrm>
            <a:off x="2949127" y="514351"/>
            <a:ext cx="1420124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Type of Service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(TOS)</a:t>
            </a:r>
          </a:p>
        </p:txBody>
      </p:sp>
      <p:sp>
        <p:nvSpPr>
          <p:cNvPr id="274445" name="Rectangle 14"/>
          <p:cNvSpPr>
            <a:spLocks noChangeArrowheads="1"/>
          </p:cNvSpPr>
          <p:nvPr/>
        </p:nvSpPr>
        <p:spPr bwMode="auto">
          <a:xfrm>
            <a:off x="4572001" y="685801"/>
            <a:ext cx="257412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16-bit Total Length (Bytes)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4446" name="Rectangle 15"/>
          <p:cNvSpPr>
            <a:spLocks noChangeArrowheads="1"/>
          </p:cNvSpPr>
          <p:nvPr/>
        </p:nvSpPr>
        <p:spPr bwMode="auto">
          <a:xfrm>
            <a:off x="2124075" y="1416051"/>
            <a:ext cx="190507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16-bit Identification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7" name="Line 16"/>
          <p:cNvSpPr>
            <a:spLocks noChangeShapeType="1"/>
          </p:cNvSpPr>
          <p:nvPr/>
        </p:nvSpPr>
        <p:spPr bwMode="auto">
          <a:xfrm>
            <a:off x="5072064" y="12414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48" name="Rectangle 17"/>
          <p:cNvSpPr>
            <a:spLocks noChangeArrowheads="1"/>
          </p:cNvSpPr>
          <p:nvPr/>
        </p:nvSpPr>
        <p:spPr bwMode="auto">
          <a:xfrm>
            <a:off x="4433361" y="1301751"/>
            <a:ext cx="6217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3-bit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Flags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49" name="Rectangle 18"/>
          <p:cNvSpPr>
            <a:spLocks noChangeArrowheads="1"/>
          </p:cNvSpPr>
          <p:nvPr/>
        </p:nvSpPr>
        <p:spPr bwMode="auto">
          <a:xfrm>
            <a:off x="5132388" y="1433514"/>
            <a:ext cx="223168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13-bit Fragment Offset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50" name="Line 19"/>
          <p:cNvSpPr>
            <a:spLocks noChangeShapeType="1"/>
          </p:cNvSpPr>
          <p:nvPr/>
        </p:nvSpPr>
        <p:spPr bwMode="auto">
          <a:xfrm>
            <a:off x="3001964" y="1939926"/>
            <a:ext cx="1587" cy="6016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51" name="Rectangle 20"/>
          <p:cNvSpPr>
            <a:spLocks noChangeArrowheads="1"/>
          </p:cNvSpPr>
          <p:nvPr/>
        </p:nvSpPr>
        <p:spPr bwMode="auto">
          <a:xfrm>
            <a:off x="1663422" y="1974850"/>
            <a:ext cx="1170544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 Time to 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Live (TTL)</a:t>
            </a:r>
          </a:p>
        </p:txBody>
      </p:sp>
      <p:sp>
        <p:nvSpPr>
          <p:cNvPr id="274452" name="Rectangle 21"/>
          <p:cNvSpPr>
            <a:spLocks noChangeArrowheads="1"/>
          </p:cNvSpPr>
          <p:nvPr/>
        </p:nvSpPr>
        <p:spPr bwMode="auto">
          <a:xfrm>
            <a:off x="2979738" y="2071689"/>
            <a:ext cx="139160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8-bit Protocol</a:t>
            </a:r>
            <a:endParaRPr lang="en-US" sz="1400" b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4453" name="Rectangle 22"/>
          <p:cNvSpPr>
            <a:spLocks noChangeArrowheads="1"/>
          </p:cNvSpPr>
          <p:nvPr/>
        </p:nvSpPr>
        <p:spPr bwMode="auto">
          <a:xfrm>
            <a:off x="4689477" y="2089151"/>
            <a:ext cx="245219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rgbClr val="000000"/>
                </a:solidFill>
                <a:latin typeface="Arial" charset="0"/>
              </a:rPr>
              <a:t>16-bit Header Checksum</a:t>
            </a:r>
            <a:endParaRPr lang="en-US" sz="14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4454" name="Line 23"/>
          <p:cNvSpPr>
            <a:spLocks noChangeShapeType="1"/>
          </p:cNvSpPr>
          <p:nvPr/>
        </p:nvSpPr>
        <p:spPr bwMode="auto">
          <a:xfrm>
            <a:off x="1504951" y="3208339"/>
            <a:ext cx="5967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55" name="Rectangle 24"/>
          <p:cNvSpPr>
            <a:spLocks noChangeArrowheads="1"/>
          </p:cNvSpPr>
          <p:nvPr/>
        </p:nvSpPr>
        <p:spPr bwMode="auto">
          <a:xfrm>
            <a:off x="3181350" y="2732089"/>
            <a:ext cx="244868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Source IP Address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4456" name="Rectangle 25"/>
          <p:cNvSpPr>
            <a:spLocks noChangeArrowheads="1"/>
          </p:cNvSpPr>
          <p:nvPr/>
        </p:nvSpPr>
        <p:spPr bwMode="auto">
          <a:xfrm>
            <a:off x="3011489" y="3357564"/>
            <a:ext cx="282509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Destination IP Address</a:t>
            </a:r>
            <a:endParaRPr lang="en-US" sz="1400" b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4457" name="Rectangle 27"/>
          <p:cNvSpPr>
            <a:spLocks noChangeArrowheads="1"/>
          </p:cNvSpPr>
          <p:nvPr/>
        </p:nvSpPr>
        <p:spPr bwMode="auto">
          <a:xfrm>
            <a:off x="3921126" y="4962526"/>
            <a:ext cx="1294977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IP Payload</a:t>
            </a: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18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8376638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60538"/>
            <a:ext cx="8686800" cy="44116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</a:rPr>
              <a:t>Additive increase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W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indow grows by one MSS for every RTT with no loss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For each successful RTT, CWND = CWND + 1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Simple implementation: 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for each ACK, CWND = CWND+ 1/CWND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</a:rPr>
              <a:t>Multiplicative decrease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On loss of packet, divide congestion window in </a:t>
            </a:r>
            <a:r>
              <a:rPr lang="en-US" b="1" u="sng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half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On loss, CWND = CWND/2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10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Leads to the TCP “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Sawtooth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”</a:t>
            </a:r>
          </a:p>
        </p:txBody>
      </p:sp>
      <p:sp>
        <p:nvSpPr>
          <p:cNvPr id="84995" name="Freeform 3"/>
          <p:cNvSpPr>
            <a:spLocks/>
          </p:cNvSpPr>
          <p:nvPr/>
        </p:nvSpPr>
        <p:spPr bwMode="auto">
          <a:xfrm>
            <a:off x="914400" y="2619375"/>
            <a:ext cx="7010400" cy="2819400"/>
          </a:xfrm>
          <a:custGeom>
            <a:avLst/>
            <a:gdLst>
              <a:gd name="T0" fmla="*/ 0 w 4416"/>
              <a:gd name="T1" fmla="*/ 0 h 1968"/>
              <a:gd name="T2" fmla="*/ 0 w 4416"/>
              <a:gd name="T3" fmla="*/ 2147483647 h 1968"/>
              <a:gd name="T4" fmla="*/ 2147483647 w 4416"/>
              <a:gd name="T5" fmla="*/ 2147483647 h 1968"/>
              <a:gd name="T6" fmla="*/ 0 60000 65536"/>
              <a:gd name="T7" fmla="*/ 0 60000 65536"/>
              <a:gd name="T8" fmla="*/ 0 60000 65536"/>
              <a:gd name="T9" fmla="*/ 0 w 4416"/>
              <a:gd name="T10" fmla="*/ 0 h 1968"/>
              <a:gd name="T11" fmla="*/ 4416 w 4416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6" name="Line 4"/>
          <p:cNvSpPr>
            <a:spLocks noChangeShapeType="1"/>
          </p:cNvSpPr>
          <p:nvPr/>
        </p:nvSpPr>
        <p:spPr bwMode="auto">
          <a:xfrm>
            <a:off x="2743200" y="30765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7" name="Line 5"/>
          <p:cNvSpPr>
            <a:spLocks noChangeShapeType="1"/>
          </p:cNvSpPr>
          <p:nvPr/>
        </p:nvSpPr>
        <p:spPr bwMode="auto">
          <a:xfrm>
            <a:off x="3352800" y="33051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>
            <a:off x="5410200" y="254317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9" name="Line 7"/>
          <p:cNvSpPr>
            <a:spLocks noChangeShapeType="1"/>
          </p:cNvSpPr>
          <p:nvPr/>
        </p:nvSpPr>
        <p:spPr bwMode="auto">
          <a:xfrm>
            <a:off x="6102350" y="300355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0" name="Line 8"/>
          <p:cNvSpPr>
            <a:spLocks noChangeShapeType="1"/>
          </p:cNvSpPr>
          <p:nvPr/>
        </p:nvSpPr>
        <p:spPr bwMode="auto">
          <a:xfrm>
            <a:off x="7245350" y="307975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2306638" y="2681288"/>
            <a:ext cx="80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2400" b="0">
                <a:latin typeface="Comic Sans MS" charset="0"/>
              </a:rPr>
              <a:t>Loss</a:t>
            </a:r>
          </a:p>
        </p:txBody>
      </p:sp>
      <p:sp>
        <p:nvSpPr>
          <p:cNvPr id="85002" name="Freeform 10"/>
          <p:cNvSpPr>
            <a:spLocks/>
          </p:cNvSpPr>
          <p:nvPr/>
        </p:nvSpPr>
        <p:spPr bwMode="auto">
          <a:xfrm>
            <a:off x="914400" y="3990975"/>
            <a:ext cx="1828800" cy="1371600"/>
          </a:xfrm>
          <a:custGeom>
            <a:avLst/>
            <a:gdLst>
              <a:gd name="T0" fmla="*/ 2147483647 w 1152"/>
              <a:gd name="T1" fmla="*/ 0 h 864"/>
              <a:gd name="T2" fmla="*/ 2147483647 w 1152"/>
              <a:gd name="T3" fmla="*/ 2147483647 h 864"/>
              <a:gd name="T4" fmla="*/ 2147483647 w 1152"/>
              <a:gd name="T5" fmla="*/ 2147483647 h 864"/>
              <a:gd name="T6" fmla="*/ 2147483647 w 1152"/>
              <a:gd name="T7" fmla="*/ 2147483647 h 864"/>
              <a:gd name="T8" fmla="*/ 0 w 1152"/>
              <a:gd name="T9" fmla="*/ 2147483647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64"/>
              <a:gd name="T17" fmla="*/ 1152 w 1152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3" name="AutoShape 11"/>
          <p:cNvSpPr>
            <a:spLocks noChangeArrowheads="1"/>
          </p:cNvSpPr>
          <p:nvPr/>
        </p:nvSpPr>
        <p:spPr bwMode="auto">
          <a:xfrm>
            <a:off x="1828800" y="5638800"/>
            <a:ext cx="1447800" cy="609600"/>
          </a:xfrm>
          <a:prstGeom prst="wedgeRectCallout">
            <a:avLst>
              <a:gd name="adj1" fmla="val -43968"/>
              <a:gd name="adj2" fmla="val -12344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b="0">
                <a:latin typeface="Comic Sans MS" charset="0"/>
              </a:rPr>
              <a:t>Exponential</a:t>
            </a:r>
            <a:br>
              <a:rPr lang="en-US" sz="1600" b="0">
                <a:latin typeface="Comic Sans MS" charset="0"/>
              </a:rPr>
            </a:br>
            <a:r>
              <a:rPr lang="ja-JP" altLang="en-US" sz="1600" b="0">
                <a:latin typeface="Comic Sans MS" charset="0"/>
              </a:rPr>
              <a:t>“</a:t>
            </a:r>
            <a:r>
              <a:rPr lang="en-US" altLang="ja-JP" sz="1600" b="0">
                <a:latin typeface="Comic Sans MS" charset="0"/>
              </a:rPr>
              <a:t>slow start</a:t>
            </a:r>
            <a:r>
              <a:rPr lang="ja-JP" altLang="en-US" sz="1600" b="0">
                <a:latin typeface="Comic Sans MS" charset="0"/>
              </a:rPr>
              <a:t>”</a:t>
            </a:r>
            <a:endParaRPr lang="en-US" sz="1600" b="0">
              <a:latin typeface="Comic Sans MS" charset="0"/>
            </a:endParaRPr>
          </a:p>
        </p:txBody>
      </p:sp>
      <p:sp>
        <p:nvSpPr>
          <p:cNvPr id="85004" name="Text Box 12"/>
          <p:cNvSpPr txBox="1">
            <a:spLocks noChangeArrowheads="1"/>
          </p:cNvSpPr>
          <p:nvPr/>
        </p:nvSpPr>
        <p:spPr bwMode="auto">
          <a:xfrm>
            <a:off x="7123113" y="5514975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2400" b="0" i="1">
                <a:latin typeface="Times New Roman" charset="0"/>
              </a:rPr>
              <a:t>t</a:t>
            </a:r>
          </a:p>
        </p:txBody>
      </p:sp>
      <p:sp>
        <p:nvSpPr>
          <p:cNvPr id="85005" name="Text Box 13"/>
          <p:cNvSpPr txBox="1">
            <a:spLocks noChangeArrowheads="1"/>
          </p:cNvSpPr>
          <p:nvPr/>
        </p:nvSpPr>
        <p:spPr bwMode="auto">
          <a:xfrm>
            <a:off x="341313" y="2085975"/>
            <a:ext cx="1182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2400" b="0" i="1">
                <a:latin typeface="Times New Roman" charset="0"/>
              </a:rPr>
              <a:t>Window</a:t>
            </a:r>
          </a:p>
        </p:txBody>
      </p:sp>
      <p:sp>
        <p:nvSpPr>
          <p:cNvPr id="85007" name="Freeform 15"/>
          <p:cNvSpPr>
            <a:spLocks/>
          </p:cNvSpPr>
          <p:nvPr/>
        </p:nvSpPr>
        <p:spPr bwMode="auto">
          <a:xfrm>
            <a:off x="2743200" y="3457575"/>
            <a:ext cx="2667000" cy="1524000"/>
          </a:xfrm>
          <a:custGeom>
            <a:avLst/>
            <a:gdLst>
              <a:gd name="T0" fmla="*/ 0 w 1680"/>
              <a:gd name="T1" fmla="*/ 2147483647 h 960"/>
              <a:gd name="T2" fmla="*/ 0 w 1680"/>
              <a:gd name="T3" fmla="*/ 2147483647 h 960"/>
              <a:gd name="T4" fmla="*/ 2147483647 w 1680"/>
              <a:gd name="T5" fmla="*/ 2147483647 h 960"/>
              <a:gd name="T6" fmla="*/ 2147483647 w 1680"/>
              <a:gd name="T7" fmla="*/ 2147483647 h 960"/>
              <a:gd name="T8" fmla="*/ 2147483647 w 1680"/>
              <a:gd name="T9" fmla="*/ 0 h 9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0"/>
              <a:gd name="T16" fmla="*/ 0 h 960"/>
              <a:gd name="T17" fmla="*/ 1680 w 1680"/>
              <a:gd name="T18" fmla="*/ 960 h 9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0" h="960">
                <a:moveTo>
                  <a:pt x="0" y="336"/>
                </a:moveTo>
                <a:lnTo>
                  <a:pt x="0" y="816"/>
                </a:lnTo>
                <a:lnTo>
                  <a:pt x="384" y="528"/>
                </a:lnTo>
                <a:lnTo>
                  <a:pt x="384" y="960"/>
                </a:lnTo>
                <a:lnTo>
                  <a:pt x="1680" y="0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8" name="Freeform 16"/>
          <p:cNvSpPr>
            <a:spLocks/>
          </p:cNvSpPr>
          <p:nvPr/>
        </p:nvSpPr>
        <p:spPr bwMode="auto">
          <a:xfrm>
            <a:off x="6102350" y="3917950"/>
            <a:ext cx="1600200" cy="990600"/>
          </a:xfrm>
          <a:custGeom>
            <a:avLst/>
            <a:gdLst>
              <a:gd name="T0" fmla="*/ 0 w 1008"/>
              <a:gd name="T1" fmla="*/ 0 h 624"/>
              <a:gd name="T2" fmla="*/ 0 w 1008"/>
              <a:gd name="T3" fmla="*/ 2147483647 h 624"/>
              <a:gd name="T4" fmla="*/ 2147483647 w 1008"/>
              <a:gd name="T5" fmla="*/ 2147483647 h 624"/>
              <a:gd name="T6" fmla="*/ 2147483647 w 1008"/>
              <a:gd name="T7" fmla="*/ 2147483647 h 624"/>
              <a:gd name="T8" fmla="*/ 2147483647 w 1008"/>
              <a:gd name="T9" fmla="*/ 2147483647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8"/>
              <a:gd name="T16" fmla="*/ 0 h 624"/>
              <a:gd name="T17" fmla="*/ 1008 w 1008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8" h="624">
                <a:moveTo>
                  <a:pt x="0" y="0"/>
                </a:moveTo>
                <a:lnTo>
                  <a:pt x="0" y="624"/>
                </a:lnTo>
                <a:lnTo>
                  <a:pt x="720" y="48"/>
                </a:lnTo>
                <a:lnTo>
                  <a:pt x="720" y="576"/>
                </a:lnTo>
                <a:lnTo>
                  <a:pt x="1008" y="336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9" name="Line 17"/>
          <p:cNvSpPr>
            <a:spLocks noChangeShapeType="1"/>
          </p:cNvSpPr>
          <p:nvPr/>
        </p:nvSpPr>
        <p:spPr bwMode="auto">
          <a:xfrm flipV="1">
            <a:off x="5416550" y="3841750"/>
            <a:ext cx="685800" cy="68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10" name="Line 18"/>
          <p:cNvSpPr>
            <a:spLocks noChangeShapeType="1"/>
          </p:cNvSpPr>
          <p:nvPr/>
        </p:nvSpPr>
        <p:spPr bwMode="auto">
          <a:xfrm>
            <a:off x="5410200" y="3457575"/>
            <a:ext cx="6350" cy="1066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0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3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Slow-Start vs. AIMD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does a sender stop Slow-Start and start Additive Increase?</a:t>
            </a:r>
          </a:p>
          <a:p>
            <a:endParaRPr lang="en-US" dirty="0"/>
          </a:p>
          <a:p>
            <a:r>
              <a:rPr lang="en-US" dirty="0"/>
              <a:t>Introduce a “slow start threshold”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ssthresh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dirty="0"/>
              <a:t>Initialized to a large value</a:t>
            </a:r>
          </a:p>
          <a:p>
            <a:pPr lvl="1"/>
            <a:r>
              <a:rPr lang="en-US" dirty="0"/>
              <a:t>On timeout, </a:t>
            </a:r>
            <a:r>
              <a:rPr lang="en-US" dirty="0" err="1"/>
              <a:t>ssthresh</a:t>
            </a:r>
            <a:r>
              <a:rPr lang="en-US" dirty="0"/>
              <a:t> = CWND/2</a:t>
            </a:r>
          </a:p>
          <a:p>
            <a:pPr lvl="1"/>
            <a:endParaRPr lang="en-US" dirty="0"/>
          </a:p>
          <a:p>
            <a:r>
              <a:rPr lang="en-US" dirty="0"/>
              <a:t>When CWND = </a:t>
            </a:r>
            <a:r>
              <a:rPr lang="en-US" dirty="0" err="1"/>
              <a:t>ssthresh</a:t>
            </a:r>
            <a:r>
              <a:rPr lang="en-US" dirty="0"/>
              <a:t>, sender switches from slow-start to AIMD-style increase</a:t>
            </a: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182</a:t>
            </a:fld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828BE7-28D6-6A44-825C-169A4C1A9E19}" type="slidenum">
              <a:rPr lang="en-US" smtClean="0"/>
              <a:pPr/>
              <a:t>182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910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  <a:p>
            <a:pPr lvl="1"/>
            <a:r>
              <a:rPr lang="en-US" dirty="0"/>
              <a:t>ARQ windowing, set-up, tear-down</a:t>
            </a:r>
          </a:p>
          <a:p>
            <a:r>
              <a:rPr lang="en-US" dirty="0"/>
              <a:t>Flow Control in TCP</a:t>
            </a:r>
          </a:p>
          <a:p>
            <a:r>
              <a:rPr lang="en-US" dirty="0"/>
              <a:t>Congestion Control in TCP</a:t>
            </a:r>
          </a:p>
          <a:p>
            <a:pPr lvl="1"/>
            <a:r>
              <a:rPr lang="en-US" dirty="0"/>
              <a:t>AIMD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711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  <a:p>
            <a:pPr lvl="1"/>
            <a:r>
              <a:rPr lang="en-US" dirty="0"/>
              <a:t>ARQ windowing, set-up, tear-down</a:t>
            </a:r>
          </a:p>
          <a:p>
            <a:r>
              <a:rPr lang="en-US" dirty="0"/>
              <a:t>Flow Control in TCP</a:t>
            </a:r>
          </a:p>
          <a:p>
            <a:r>
              <a:rPr lang="en-US" dirty="0"/>
              <a:t>Congestion Control in TCP</a:t>
            </a:r>
          </a:p>
          <a:p>
            <a:pPr lvl="1"/>
            <a:r>
              <a:rPr lang="en-US" dirty="0"/>
              <a:t>AIMD, Fast-Recovery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810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Final Phase: Fast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problem: congestion avoidance too slow in recovering from an isolated loss 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962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sz="3200" dirty="0"/>
              <a:t>(in units of MSS, not bytes)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a TCP connection with:</a:t>
            </a:r>
          </a:p>
          <a:p>
            <a:pPr lvl="1"/>
            <a:r>
              <a:rPr lang="en-US" dirty="0"/>
              <a:t>CWND=10 packets</a:t>
            </a:r>
          </a:p>
          <a:p>
            <a:pPr lvl="1"/>
            <a:r>
              <a:rPr lang="en-US" dirty="0"/>
              <a:t>Last ACK was for packet # 101</a:t>
            </a:r>
          </a:p>
          <a:p>
            <a:pPr lvl="2"/>
            <a:r>
              <a:rPr lang="en-US" dirty="0"/>
              <a:t>i.e., receiver expecting next packet to have seq. no. 101</a:t>
            </a:r>
          </a:p>
          <a:p>
            <a:pPr lvl="2"/>
            <a:endParaRPr lang="en-US" dirty="0"/>
          </a:p>
          <a:p>
            <a:r>
              <a:rPr lang="en-US" dirty="0"/>
              <a:t>10 packets [101, 102, 103,…, 110] are in flight</a:t>
            </a:r>
          </a:p>
          <a:p>
            <a:pPr lvl="1"/>
            <a:r>
              <a:rPr lang="en-US" dirty="0"/>
              <a:t>Packet 101 is dropped</a:t>
            </a:r>
          </a:p>
          <a:p>
            <a:pPr lvl="1"/>
            <a:r>
              <a:rPr lang="en-US" dirty="0"/>
              <a:t>What ACKs do they generate?</a:t>
            </a:r>
          </a:p>
          <a:p>
            <a:pPr lvl="1"/>
            <a:r>
              <a:rPr lang="en-US" dirty="0"/>
              <a:t>And how does the sender respond?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64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– A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ACK 101 (due to 102)  </a:t>
            </a:r>
            <a:r>
              <a:rPr lang="en-US" sz="2000" dirty="0" err="1"/>
              <a:t>cwnd</a:t>
            </a:r>
            <a:r>
              <a:rPr lang="en-US" sz="2000" dirty="0"/>
              <a:t>=10  dupACK#1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103)  </a:t>
            </a:r>
            <a:r>
              <a:rPr lang="en-US" sz="2000" dirty="0" err="1"/>
              <a:t>cwnd</a:t>
            </a:r>
            <a:r>
              <a:rPr lang="en-US" sz="2000" dirty="0"/>
              <a:t>=10  dupACK#2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104)  </a:t>
            </a:r>
            <a:r>
              <a:rPr lang="en-US" sz="2000" dirty="0" err="1"/>
              <a:t>cwnd</a:t>
            </a:r>
            <a:r>
              <a:rPr lang="en-US" sz="2000" dirty="0"/>
              <a:t>=10  dupACK#3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RETRANSMIT 101 </a:t>
            </a:r>
            <a:r>
              <a:rPr lang="en-US" sz="2000" dirty="0" err="1">
                <a:solidFill>
                  <a:srgbClr val="0000FF"/>
                </a:solidFill>
              </a:rPr>
              <a:t>ssthresh</a:t>
            </a:r>
            <a:r>
              <a:rPr lang="en-US" sz="2000" dirty="0">
                <a:solidFill>
                  <a:srgbClr val="0000FF"/>
                </a:solidFill>
              </a:rPr>
              <a:t>=5  </a:t>
            </a:r>
            <a:r>
              <a:rPr lang="en-US" sz="2000" dirty="0" err="1">
                <a:solidFill>
                  <a:srgbClr val="0000FF"/>
                </a:solidFill>
              </a:rPr>
              <a:t>cwnd</a:t>
            </a:r>
            <a:r>
              <a:rPr lang="en-US" sz="2000" dirty="0">
                <a:solidFill>
                  <a:srgbClr val="0000FF"/>
                </a:solidFill>
              </a:rPr>
              <a:t>= 5</a:t>
            </a:r>
          </a:p>
          <a:p>
            <a:r>
              <a:rPr lang="en-US" sz="2000" dirty="0"/>
              <a:t>ACK 101 (due to 105)  </a:t>
            </a:r>
            <a:r>
              <a:rPr lang="en-US" sz="2000" dirty="0" err="1"/>
              <a:t>cwnd</a:t>
            </a:r>
            <a:r>
              <a:rPr lang="en-US" sz="2000" dirty="0"/>
              <a:t>=5 + 1/5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106)  </a:t>
            </a:r>
            <a:r>
              <a:rPr lang="en-US" sz="2000" dirty="0" err="1"/>
              <a:t>cwnd</a:t>
            </a:r>
            <a:r>
              <a:rPr lang="en-US" sz="2000" dirty="0"/>
              <a:t>=5 + 2/5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107)  </a:t>
            </a:r>
            <a:r>
              <a:rPr lang="en-US" sz="2000" dirty="0" err="1"/>
              <a:t>cwnd</a:t>
            </a:r>
            <a:r>
              <a:rPr lang="en-US" sz="2000" dirty="0"/>
              <a:t>=5 + 3/5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108)  </a:t>
            </a:r>
            <a:r>
              <a:rPr lang="en-US" sz="2000" dirty="0" err="1"/>
              <a:t>cwnd</a:t>
            </a:r>
            <a:r>
              <a:rPr lang="en-US" sz="2000" dirty="0"/>
              <a:t>=5 + 4/5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109)  </a:t>
            </a:r>
            <a:r>
              <a:rPr lang="en-US" sz="2000" dirty="0" err="1"/>
              <a:t>cwnd</a:t>
            </a:r>
            <a:r>
              <a:rPr lang="en-US" sz="2000" dirty="0"/>
              <a:t>=5 + 5/5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110)  </a:t>
            </a:r>
            <a:r>
              <a:rPr lang="en-US" sz="2000" dirty="0" err="1"/>
              <a:t>cwnd</a:t>
            </a:r>
            <a:r>
              <a:rPr lang="en-US" sz="2000" dirty="0"/>
              <a:t>=6 + 1/5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ACK 111 (due to 101)  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 only now can we transmit new packets</a:t>
            </a:r>
          </a:p>
          <a:p>
            <a:r>
              <a:rPr lang="en-US" sz="2000" dirty="0">
                <a:solidFill>
                  <a:srgbClr val="FF0000"/>
                </a:solidFill>
                <a:sym typeface="Wingdings"/>
              </a:rPr>
              <a:t>Plus no packets in flight so ACK “clocking” (to increase CWND) stalls for another RTT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61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Fast Recovery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Idea: Grant the sender temporary “credit” for each </a:t>
            </a:r>
            <a:r>
              <a:rPr lang="en-US" sz="2400" dirty="0" err="1"/>
              <a:t>dupACK</a:t>
            </a:r>
            <a:r>
              <a:rPr lang="en-US" sz="2400" dirty="0"/>
              <a:t> so as to keep packets in flight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If </a:t>
            </a:r>
            <a:r>
              <a:rPr lang="en-US" sz="2400" dirty="0" err="1"/>
              <a:t>dupACKcount</a:t>
            </a:r>
            <a:r>
              <a:rPr lang="en-US" sz="2400" dirty="0"/>
              <a:t> = 3 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err="1"/>
              <a:t>ssthresh</a:t>
            </a:r>
            <a:r>
              <a:rPr lang="en-US" sz="2000" dirty="0"/>
              <a:t> = </a:t>
            </a:r>
            <a:r>
              <a:rPr lang="en-US" sz="2000" dirty="0" err="1"/>
              <a:t>cwnd</a:t>
            </a:r>
            <a:r>
              <a:rPr lang="en-US" sz="2000" dirty="0"/>
              <a:t>/2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err="1"/>
              <a:t>cwnd</a:t>
            </a:r>
            <a:r>
              <a:rPr lang="en-US" sz="2000" dirty="0"/>
              <a:t> = </a:t>
            </a:r>
            <a:r>
              <a:rPr lang="en-US" sz="2000" dirty="0" err="1"/>
              <a:t>ssthresh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+ 3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While in fast recovery</a:t>
            </a:r>
          </a:p>
          <a:p>
            <a:pPr lvl="1"/>
            <a:r>
              <a:rPr lang="en-US" sz="2000" dirty="0" err="1">
                <a:solidFill>
                  <a:srgbClr val="FF0000"/>
                </a:solidFill>
              </a:rPr>
              <a:t>cwnd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en-US" sz="2000" dirty="0" err="1">
                <a:solidFill>
                  <a:srgbClr val="FF0000"/>
                </a:solidFill>
              </a:rPr>
              <a:t>cwnd</a:t>
            </a:r>
            <a:r>
              <a:rPr lang="en-US" sz="2000" dirty="0">
                <a:solidFill>
                  <a:srgbClr val="FF0000"/>
                </a:solidFill>
              </a:rPr>
              <a:t> + 1 for each additional duplicate ACK</a:t>
            </a:r>
          </a:p>
          <a:p>
            <a:pPr lvl="1"/>
            <a:endParaRPr lang="en-US" sz="2000" dirty="0"/>
          </a:p>
          <a:p>
            <a:r>
              <a:rPr lang="en-US" sz="2400" dirty="0"/>
              <a:t>Exit fast recovery after receiving new ACK</a:t>
            </a:r>
          </a:p>
          <a:p>
            <a:pPr lvl="1"/>
            <a:r>
              <a:rPr lang="en-US" sz="2000" dirty="0"/>
              <a:t>set </a:t>
            </a:r>
            <a:r>
              <a:rPr lang="en-US" sz="2000" dirty="0" err="1"/>
              <a:t>cwnd</a:t>
            </a:r>
            <a:r>
              <a:rPr lang="en-US" sz="2000" dirty="0"/>
              <a:t> = </a:t>
            </a:r>
            <a:r>
              <a:rPr lang="en-US" sz="2000" dirty="0" err="1"/>
              <a:t>ssthresh</a:t>
            </a:r>
            <a:endParaRPr lang="en-US" sz="20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774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TCP connection with:</a:t>
            </a:r>
          </a:p>
          <a:p>
            <a:pPr lvl="1"/>
            <a:r>
              <a:rPr lang="en-US" dirty="0"/>
              <a:t>CWND=10 packets</a:t>
            </a:r>
          </a:p>
          <a:p>
            <a:pPr lvl="1"/>
            <a:r>
              <a:rPr lang="en-US" dirty="0"/>
              <a:t>Last ACK was for packet # 101</a:t>
            </a:r>
          </a:p>
          <a:p>
            <a:pPr lvl="2"/>
            <a:r>
              <a:rPr lang="en-US" dirty="0"/>
              <a:t>i.e., receiver expecting next packet to have seq. no. 101</a:t>
            </a:r>
          </a:p>
          <a:p>
            <a:pPr lvl="2"/>
            <a:endParaRPr lang="en-US" dirty="0"/>
          </a:p>
          <a:p>
            <a:r>
              <a:rPr lang="en-US" dirty="0"/>
              <a:t>10 packets [101, 102, 103,…, 110] are in flight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Packet 101 is dropped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8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Rectangle 2"/>
          <p:cNvSpPr>
            <a:spLocks noChangeArrowheads="1"/>
          </p:cNvSpPr>
          <p:nvPr/>
        </p:nvSpPr>
        <p:spPr bwMode="auto">
          <a:xfrm>
            <a:off x="1419226" y="482601"/>
            <a:ext cx="6007100" cy="3311525"/>
          </a:xfrm>
          <a:prstGeom prst="rect">
            <a:avLst/>
          </a:prstGeom>
          <a:solidFill>
            <a:srgbClr val="FDE3B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482" name="Rectangle 4"/>
          <p:cNvSpPr>
            <a:spLocks noChangeArrowheads="1"/>
          </p:cNvSpPr>
          <p:nvPr/>
        </p:nvSpPr>
        <p:spPr bwMode="auto">
          <a:xfrm>
            <a:off x="3154363" y="62103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3" name="Line 6"/>
          <p:cNvSpPr>
            <a:spLocks noChangeShapeType="1"/>
          </p:cNvSpPr>
          <p:nvPr/>
        </p:nvSpPr>
        <p:spPr bwMode="auto">
          <a:xfrm flipV="1">
            <a:off x="1504950" y="1211264"/>
            <a:ext cx="5949951" cy="15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4" name="Line 7"/>
          <p:cNvSpPr>
            <a:spLocks noChangeShapeType="1"/>
          </p:cNvSpPr>
          <p:nvPr/>
        </p:nvSpPr>
        <p:spPr bwMode="auto">
          <a:xfrm>
            <a:off x="1517652" y="1912939"/>
            <a:ext cx="59547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5" name="Line 8"/>
          <p:cNvSpPr>
            <a:spLocks noChangeShapeType="1"/>
          </p:cNvSpPr>
          <p:nvPr/>
        </p:nvSpPr>
        <p:spPr bwMode="auto">
          <a:xfrm>
            <a:off x="1517651" y="2560639"/>
            <a:ext cx="595630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6" name="Line 9"/>
          <p:cNvSpPr>
            <a:spLocks noChangeShapeType="1"/>
          </p:cNvSpPr>
          <p:nvPr/>
        </p:nvSpPr>
        <p:spPr bwMode="auto">
          <a:xfrm>
            <a:off x="4411664" y="508000"/>
            <a:ext cx="1587" cy="20272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7" name="Line 10"/>
          <p:cNvSpPr>
            <a:spLocks noChangeShapeType="1"/>
          </p:cNvSpPr>
          <p:nvPr/>
        </p:nvSpPr>
        <p:spPr bwMode="auto">
          <a:xfrm>
            <a:off x="29384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8" name="Line 11"/>
          <p:cNvSpPr>
            <a:spLocks noChangeShapeType="1"/>
          </p:cNvSpPr>
          <p:nvPr/>
        </p:nvSpPr>
        <p:spPr bwMode="auto">
          <a:xfrm>
            <a:off x="22145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89" name="Rectangle 12"/>
          <p:cNvSpPr>
            <a:spLocks noChangeArrowheads="1"/>
          </p:cNvSpPr>
          <p:nvPr/>
        </p:nvSpPr>
        <p:spPr bwMode="auto">
          <a:xfrm>
            <a:off x="1647899" y="563564"/>
            <a:ext cx="38244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4</a:t>
            </a:r>
            <a:endParaRPr lang="en-US" sz="2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0" name="Rectangle 13"/>
          <p:cNvSpPr>
            <a:spLocks noChangeArrowheads="1"/>
          </p:cNvSpPr>
          <p:nvPr/>
        </p:nvSpPr>
        <p:spPr bwMode="auto">
          <a:xfrm>
            <a:off x="2395539" y="561976"/>
            <a:ext cx="37941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276491" name="Rectangle 14"/>
          <p:cNvSpPr>
            <a:spLocks noChangeArrowheads="1"/>
          </p:cNvSpPr>
          <p:nvPr/>
        </p:nvSpPr>
        <p:spPr bwMode="auto">
          <a:xfrm>
            <a:off x="2949127" y="514351"/>
            <a:ext cx="1420124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Type of Service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(TOS)</a:t>
            </a:r>
          </a:p>
        </p:txBody>
      </p:sp>
      <p:sp>
        <p:nvSpPr>
          <p:cNvPr id="276492" name="Rectangle 15"/>
          <p:cNvSpPr>
            <a:spLocks noChangeArrowheads="1"/>
          </p:cNvSpPr>
          <p:nvPr/>
        </p:nvSpPr>
        <p:spPr bwMode="auto">
          <a:xfrm>
            <a:off x="4572001" y="685801"/>
            <a:ext cx="257412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16-bit Total Length (Bytes)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6493" name="Rectangle 16"/>
          <p:cNvSpPr>
            <a:spLocks noChangeArrowheads="1"/>
          </p:cNvSpPr>
          <p:nvPr/>
        </p:nvSpPr>
        <p:spPr bwMode="auto">
          <a:xfrm>
            <a:off x="2124075" y="1416051"/>
            <a:ext cx="190507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16-bit Identification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4" name="Line 17"/>
          <p:cNvSpPr>
            <a:spLocks noChangeShapeType="1"/>
          </p:cNvSpPr>
          <p:nvPr/>
        </p:nvSpPr>
        <p:spPr bwMode="auto">
          <a:xfrm>
            <a:off x="5072064" y="12414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5" name="Rectangle 18"/>
          <p:cNvSpPr>
            <a:spLocks noChangeArrowheads="1"/>
          </p:cNvSpPr>
          <p:nvPr/>
        </p:nvSpPr>
        <p:spPr bwMode="auto">
          <a:xfrm>
            <a:off x="4433361" y="1301751"/>
            <a:ext cx="6217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3-bit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Flags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6" name="Rectangle 19"/>
          <p:cNvSpPr>
            <a:spLocks noChangeArrowheads="1"/>
          </p:cNvSpPr>
          <p:nvPr/>
        </p:nvSpPr>
        <p:spPr bwMode="auto">
          <a:xfrm>
            <a:off x="5132388" y="1433514"/>
            <a:ext cx="223168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13-bit Fragment Offset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497" name="Line 20"/>
          <p:cNvSpPr>
            <a:spLocks noChangeShapeType="1"/>
          </p:cNvSpPr>
          <p:nvPr/>
        </p:nvSpPr>
        <p:spPr bwMode="auto">
          <a:xfrm>
            <a:off x="3001964" y="1939926"/>
            <a:ext cx="1587" cy="6016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8" name="Rectangle 21"/>
          <p:cNvSpPr>
            <a:spLocks noChangeArrowheads="1"/>
          </p:cNvSpPr>
          <p:nvPr/>
        </p:nvSpPr>
        <p:spPr bwMode="auto">
          <a:xfrm>
            <a:off x="1663422" y="1974850"/>
            <a:ext cx="1170544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 Time to 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Live (TTL)</a:t>
            </a:r>
          </a:p>
        </p:txBody>
      </p:sp>
      <p:sp>
        <p:nvSpPr>
          <p:cNvPr id="276499" name="Rectangle 22"/>
          <p:cNvSpPr>
            <a:spLocks noChangeArrowheads="1"/>
          </p:cNvSpPr>
          <p:nvPr/>
        </p:nvSpPr>
        <p:spPr bwMode="auto">
          <a:xfrm>
            <a:off x="3048000" y="1981201"/>
            <a:ext cx="1078020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rgbClr val="0080FF"/>
                </a:solidFill>
                <a:latin typeface="Arial" charset="0"/>
              </a:rPr>
              <a:t>6 = TCP</a:t>
            </a:r>
            <a:br>
              <a:rPr lang="en-US" sz="1600">
                <a:solidFill>
                  <a:srgbClr val="0080FF"/>
                </a:solidFill>
                <a:latin typeface="Arial" charset="0"/>
              </a:rPr>
            </a:br>
            <a:r>
              <a:rPr lang="en-US" sz="1600">
                <a:solidFill>
                  <a:srgbClr val="0080FF"/>
                </a:solidFill>
                <a:latin typeface="Arial" charset="0"/>
              </a:rPr>
              <a:t>17 = UDP</a:t>
            </a:r>
            <a:endParaRPr lang="en-US" sz="1400" b="0">
              <a:solidFill>
                <a:srgbClr val="0080FF"/>
              </a:solidFill>
              <a:latin typeface="Arial" charset="0"/>
            </a:endParaRPr>
          </a:p>
        </p:txBody>
      </p:sp>
      <p:sp>
        <p:nvSpPr>
          <p:cNvPr id="276500" name="Rectangle 23"/>
          <p:cNvSpPr>
            <a:spLocks noChangeArrowheads="1"/>
          </p:cNvSpPr>
          <p:nvPr/>
        </p:nvSpPr>
        <p:spPr bwMode="auto">
          <a:xfrm>
            <a:off x="4689477" y="2089151"/>
            <a:ext cx="245219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rgbClr val="000000"/>
                </a:solidFill>
                <a:latin typeface="Arial" charset="0"/>
              </a:rPr>
              <a:t>16-bit Header Checksum</a:t>
            </a:r>
            <a:endParaRPr lang="en-US" sz="14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01" name="Line 24"/>
          <p:cNvSpPr>
            <a:spLocks noChangeShapeType="1"/>
          </p:cNvSpPr>
          <p:nvPr/>
        </p:nvSpPr>
        <p:spPr bwMode="auto">
          <a:xfrm>
            <a:off x="1438276" y="3208339"/>
            <a:ext cx="5967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2" name="Rectangle 25"/>
          <p:cNvSpPr>
            <a:spLocks noChangeArrowheads="1"/>
          </p:cNvSpPr>
          <p:nvPr/>
        </p:nvSpPr>
        <p:spPr bwMode="auto">
          <a:xfrm>
            <a:off x="3181350" y="2732089"/>
            <a:ext cx="244868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Source IP Address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6503" name="Rectangle 26"/>
          <p:cNvSpPr>
            <a:spLocks noChangeArrowheads="1"/>
          </p:cNvSpPr>
          <p:nvPr/>
        </p:nvSpPr>
        <p:spPr bwMode="auto">
          <a:xfrm>
            <a:off x="3011489" y="3357564"/>
            <a:ext cx="282509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Destination IP Address</a:t>
            </a:r>
            <a:endParaRPr lang="en-US" sz="1400" b="0">
              <a:solidFill>
                <a:schemeClr val="accent2"/>
              </a:solidFill>
              <a:latin typeface="Arial" charset="0"/>
            </a:endParaRPr>
          </a:p>
        </p:txBody>
      </p:sp>
      <p:cxnSp>
        <p:nvCxnSpPr>
          <p:cNvPr id="1033254" name="AutoShape 38"/>
          <p:cNvCxnSpPr>
            <a:cxnSpLocks noChangeShapeType="1"/>
            <a:stCxn id="276498" idx="3"/>
          </p:cNvCxnSpPr>
          <p:nvPr/>
        </p:nvCxnSpPr>
        <p:spPr bwMode="auto">
          <a:xfrm flipH="1">
            <a:off x="1371601" y="2235178"/>
            <a:ext cx="1462365" cy="1743098"/>
          </a:xfrm>
          <a:prstGeom prst="curvedConnector4">
            <a:avLst>
              <a:gd name="adj1" fmla="val -15632"/>
              <a:gd name="adj2" fmla="val 57467"/>
            </a:avLst>
          </a:prstGeom>
          <a:noFill/>
          <a:ln w="22225">
            <a:solidFill>
              <a:srgbClr val="3B7A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6505" name="Rectangle 40"/>
          <p:cNvSpPr>
            <a:spLocks noChangeArrowheads="1"/>
          </p:cNvSpPr>
          <p:nvPr/>
        </p:nvSpPr>
        <p:spPr bwMode="auto">
          <a:xfrm>
            <a:off x="1449389" y="3810000"/>
            <a:ext cx="6002337" cy="2667000"/>
          </a:xfrm>
          <a:prstGeom prst="rect">
            <a:avLst/>
          </a:prstGeom>
          <a:solidFill>
            <a:srgbClr val="FF66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76506" name="Rectangle 41"/>
          <p:cNvSpPr>
            <a:spLocks noChangeArrowheads="1"/>
          </p:cNvSpPr>
          <p:nvPr/>
        </p:nvSpPr>
        <p:spPr bwMode="auto">
          <a:xfrm>
            <a:off x="3921126" y="4962526"/>
            <a:ext cx="2249077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header and Payload</a:t>
            </a: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3770" y="4845838"/>
            <a:ext cx="96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 or</a:t>
            </a:r>
          </a:p>
          <a:p>
            <a:r>
              <a:rPr lang="en-US" dirty="0"/>
              <a:t>UDP</a:t>
            </a:r>
          </a:p>
        </p:txBody>
      </p:sp>
      <p:sp>
        <p:nvSpPr>
          <p:cNvPr id="2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19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2936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534400" cy="441166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ACK 101 (due to 102)  </a:t>
            </a:r>
            <a:r>
              <a:rPr lang="en-US" sz="2000" dirty="0" err="1"/>
              <a:t>cwnd</a:t>
            </a:r>
            <a:r>
              <a:rPr lang="en-US" sz="2000" dirty="0"/>
              <a:t>=10  dup#1</a:t>
            </a:r>
          </a:p>
          <a:p>
            <a:r>
              <a:rPr lang="en-US" sz="2000" dirty="0"/>
              <a:t>ACK 101 (due to 103)  </a:t>
            </a:r>
            <a:r>
              <a:rPr lang="en-US" sz="2000" dirty="0" err="1"/>
              <a:t>cwnd</a:t>
            </a:r>
            <a:r>
              <a:rPr lang="en-US" sz="2000" dirty="0"/>
              <a:t>=10  dup#2</a:t>
            </a:r>
          </a:p>
          <a:p>
            <a:r>
              <a:rPr lang="en-US" sz="2000" dirty="0"/>
              <a:t>ACK 101 (due to 104)  </a:t>
            </a:r>
            <a:r>
              <a:rPr lang="en-US" sz="2000" dirty="0" err="1"/>
              <a:t>cwnd</a:t>
            </a:r>
            <a:r>
              <a:rPr lang="en-US" sz="2000" dirty="0"/>
              <a:t>=10  dup#3</a:t>
            </a:r>
          </a:p>
          <a:p>
            <a:r>
              <a:rPr lang="en-US" sz="2000" dirty="0">
                <a:solidFill>
                  <a:srgbClr val="0000FF"/>
                </a:solidFill>
              </a:rPr>
              <a:t>REXMIT 101 </a:t>
            </a:r>
            <a:r>
              <a:rPr lang="en-US" sz="2000" dirty="0" err="1">
                <a:solidFill>
                  <a:srgbClr val="0000FF"/>
                </a:solidFill>
              </a:rPr>
              <a:t>ssthresh</a:t>
            </a:r>
            <a:r>
              <a:rPr lang="en-US" sz="2000" dirty="0">
                <a:solidFill>
                  <a:srgbClr val="0000FF"/>
                </a:solidFill>
              </a:rPr>
              <a:t>=5  </a:t>
            </a:r>
            <a:r>
              <a:rPr lang="en-US" sz="2000" dirty="0" err="1">
                <a:solidFill>
                  <a:srgbClr val="0000FF"/>
                </a:solidFill>
              </a:rPr>
              <a:t>cwnd</a:t>
            </a:r>
            <a:r>
              <a:rPr lang="en-US" sz="2000" dirty="0">
                <a:solidFill>
                  <a:srgbClr val="0000FF"/>
                </a:solidFill>
              </a:rPr>
              <a:t>= 8 (5+3)</a:t>
            </a:r>
          </a:p>
          <a:p>
            <a:r>
              <a:rPr lang="en-US" sz="2000" dirty="0"/>
              <a:t>ACK 101 (due to 105)  </a:t>
            </a:r>
            <a:r>
              <a:rPr lang="en-US" sz="2000" dirty="0" err="1">
                <a:solidFill>
                  <a:srgbClr val="FF0000"/>
                </a:solidFill>
              </a:rPr>
              <a:t>cwnd</a:t>
            </a:r>
            <a:r>
              <a:rPr lang="en-US" sz="2000" dirty="0">
                <a:solidFill>
                  <a:srgbClr val="FF0000"/>
                </a:solidFill>
              </a:rPr>
              <a:t>= 9 </a:t>
            </a:r>
            <a:r>
              <a:rPr lang="en-US" sz="2000" dirty="0"/>
              <a:t>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106)  </a:t>
            </a:r>
            <a:r>
              <a:rPr lang="en-US" sz="2000" dirty="0" err="1"/>
              <a:t>cwnd</a:t>
            </a:r>
            <a:r>
              <a:rPr lang="en-US" sz="2000" dirty="0"/>
              <a:t>=10 (no </a:t>
            </a:r>
            <a:r>
              <a:rPr lang="en-US" sz="2000" dirty="0" err="1"/>
              <a:t>xmit</a:t>
            </a:r>
            <a:r>
              <a:rPr lang="en-US" sz="2000" dirty="0"/>
              <a:t>)</a:t>
            </a:r>
          </a:p>
          <a:p>
            <a:r>
              <a:rPr lang="en-US" sz="2000" dirty="0"/>
              <a:t>ACK 101 (due to 107)  </a:t>
            </a:r>
            <a:r>
              <a:rPr lang="en-US" sz="2000" dirty="0" err="1"/>
              <a:t>cwnd</a:t>
            </a:r>
            <a:r>
              <a:rPr lang="en-US" sz="2000" dirty="0"/>
              <a:t>=11 (</a:t>
            </a:r>
            <a:r>
              <a:rPr lang="en-US" sz="2000" dirty="0" err="1"/>
              <a:t>xmit</a:t>
            </a:r>
            <a:r>
              <a:rPr lang="en-US" sz="2000" dirty="0"/>
              <a:t> 111)</a:t>
            </a:r>
          </a:p>
          <a:p>
            <a:r>
              <a:rPr lang="en-US" sz="2000" dirty="0"/>
              <a:t>ACK 101 (due to 108)  </a:t>
            </a:r>
            <a:r>
              <a:rPr lang="en-US" sz="2000" dirty="0" err="1"/>
              <a:t>cwnd</a:t>
            </a:r>
            <a:r>
              <a:rPr lang="en-US" sz="2000" dirty="0"/>
              <a:t>=12 (</a:t>
            </a:r>
            <a:r>
              <a:rPr lang="en-US" sz="2000" dirty="0" err="1"/>
              <a:t>xmit</a:t>
            </a:r>
            <a:r>
              <a:rPr lang="en-US" sz="2000" dirty="0"/>
              <a:t> 112)</a:t>
            </a:r>
          </a:p>
          <a:p>
            <a:r>
              <a:rPr lang="en-US" sz="2000" dirty="0"/>
              <a:t>ACK 101 (due to 109)  </a:t>
            </a:r>
            <a:r>
              <a:rPr lang="en-US" sz="2000" dirty="0" err="1"/>
              <a:t>cwnd</a:t>
            </a:r>
            <a:r>
              <a:rPr lang="en-US" sz="2000" dirty="0"/>
              <a:t>=13 (</a:t>
            </a:r>
            <a:r>
              <a:rPr lang="en-US" sz="2000" dirty="0" err="1"/>
              <a:t>xmit</a:t>
            </a:r>
            <a:r>
              <a:rPr lang="en-US" sz="2000" dirty="0"/>
              <a:t> 113)</a:t>
            </a:r>
          </a:p>
          <a:p>
            <a:r>
              <a:rPr lang="en-US" sz="2000" dirty="0"/>
              <a:t>ACK 101 (due to 110)  </a:t>
            </a:r>
            <a:r>
              <a:rPr lang="en-US" sz="2000" dirty="0" err="1"/>
              <a:t>cwnd</a:t>
            </a:r>
            <a:r>
              <a:rPr lang="en-US" sz="2000" dirty="0"/>
              <a:t>=14 (</a:t>
            </a:r>
            <a:r>
              <a:rPr lang="en-US" sz="2000" dirty="0" err="1"/>
              <a:t>xmit</a:t>
            </a:r>
            <a:r>
              <a:rPr lang="en-US" sz="2000" dirty="0"/>
              <a:t> 114)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ACK 111 (due to 101) </a:t>
            </a:r>
            <a:r>
              <a:rPr lang="en-US" sz="2000" dirty="0" err="1">
                <a:solidFill>
                  <a:srgbClr val="0000FF"/>
                </a:solidFill>
              </a:rPr>
              <a:t>cwnd</a:t>
            </a:r>
            <a:r>
              <a:rPr lang="en-US" sz="2000" dirty="0">
                <a:solidFill>
                  <a:srgbClr val="0000FF"/>
                </a:solidFill>
              </a:rPr>
              <a:t> = 5 (</a:t>
            </a:r>
            <a:r>
              <a:rPr lang="en-US" sz="2000" dirty="0" err="1">
                <a:solidFill>
                  <a:srgbClr val="0000FF"/>
                </a:solidFill>
              </a:rPr>
              <a:t>xmit</a:t>
            </a:r>
            <a:r>
              <a:rPr lang="en-US" sz="2000" dirty="0">
                <a:solidFill>
                  <a:srgbClr val="0000FF"/>
                </a:solidFill>
              </a:rPr>
              <a:t> 115)  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 exiting fast recovery</a:t>
            </a:r>
          </a:p>
          <a:p>
            <a:r>
              <a:rPr lang="en-US" sz="2000" dirty="0">
                <a:solidFill>
                  <a:srgbClr val="FF0000"/>
                </a:solidFill>
                <a:sym typeface="Wingdings"/>
              </a:rPr>
              <a:t>Packets 111-114 already in flight</a:t>
            </a:r>
          </a:p>
          <a:p>
            <a:r>
              <a:rPr lang="en-US" sz="2000" dirty="0">
                <a:sym typeface="Wingdings"/>
              </a:rPr>
              <a:t>ACK 112 (due to 111) </a:t>
            </a:r>
            <a:r>
              <a:rPr lang="en-US" sz="2000" dirty="0" err="1">
                <a:sym typeface="Wingdings"/>
              </a:rPr>
              <a:t>cwnd</a:t>
            </a:r>
            <a:r>
              <a:rPr lang="en-US" sz="2000" dirty="0">
                <a:sym typeface="Wingdings"/>
              </a:rPr>
              <a:t> = 5 + 1/5   back in congestion avoidance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132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Putting it all together: </a:t>
            </a:r>
            <a:br>
              <a:rPr lang="en-US" sz="3600" dirty="0"/>
            </a:br>
            <a:r>
              <a:rPr lang="en-US" sz="3600" dirty="0"/>
              <a:t>The TCP State Machine (partial)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6062663"/>
            <a:ext cx="7010400" cy="719137"/>
          </a:xfrm>
          <a:solidFill>
            <a:schemeClr val="accent2"/>
          </a:solidFill>
        </p:spPr>
        <p:txBody>
          <a:bodyPr/>
          <a:lstStyle/>
          <a:p>
            <a:r>
              <a:rPr lang="en-US" sz="2000" dirty="0"/>
              <a:t>How are </a:t>
            </a:r>
            <a:r>
              <a:rPr lang="en-US" sz="2000" dirty="0" err="1"/>
              <a:t>ssthresh</a:t>
            </a:r>
            <a:r>
              <a:rPr lang="en-US" sz="2000" dirty="0"/>
              <a:t>, CWND and </a:t>
            </a:r>
            <a:r>
              <a:rPr lang="en-US" sz="2000" dirty="0" err="1"/>
              <a:t>dupACKcount</a:t>
            </a:r>
            <a:r>
              <a:rPr lang="en-US" sz="2000" dirty="0"/>
              <a:t> updated for each event that causes a state transition? 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1752600" y="1717719"/>
            <a:ext cx="1295400" cy="1143000"/>
          </a:xfrm>
          <a:prstGeom prst="ellipse">
            <a:avLst/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slow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start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6172200" y="1641519"/>
            <a:ext cx="1371600" cy="1219200"/>
          </a:xfrm>
          <a:prstGeom prst="ellipse">
            <a:avLst/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congstn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.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avoid.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038600" y="4841919"/>
            <a:ext cx="1371600" cy="1219200"/>
          </a:xfrm>
          <a:prstGeom prst="ellipse">
            <a:avLst/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fast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rPr>
              <a:t>recovery</a:t>
            </a:r>
          </a:p>
        </p:txBody>
      </p:sp>
      <p:cxnSp>
        <p:nvCxnSpPr>
          <p:cNvPr id="9" name="Straight Arrow Connector 8"/>
          <p:cNvCxnSpPr>
            <a:stCxn id="4" idx="6"/>
            <a:endCxn id="6" idx="2"/>
          </p:cNvCxnSpPr>
          <p:nvPr/>
        </p:nvCxnSpPr>
        <p:spPr bwMode="auto">
          <a:xfrm flipV="1">
            <a:off x="3048000" y="2251119"/>
            <a:ext cx="3124200" cy="381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608636" y="1912565"/>
            <a:ext cx="1721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err="1">
                <a:latin typeface="+mn-lt"/>
              </a:rPr>
              <a:t>cwnd</a:t>
            </a:r>
            <a:r>
              <a:rPr lang="en-US" sz="1600" b="0" i="1" dirty="0">
                <a:latin typeface="+mn-lt"/>
              </a:rPr>
              <a:t> &gt; </a:t>
            </a:r>
            <a:r>
              <a:rPr lang="en-US" sz="1600" b="0" i="1" dirty="0" err="1">
                <a:latin typeface="+mn-lt"/>
              </a:rPr>
              <a:t>ssthresh</a:t>
            </a:r>
            <a:endParaRPr lang="en-US" sz="1600" b="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2445965"/>
            <a:ext cx="906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timeout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048000" y="2403519"/>
            <a:ext cx="31242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505027" y="2819583"/>
            <a:ext cx="1609773" cy="247953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5257800" y="2860719"/>
            <a:ext cx="1600200" cy="2286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5105400" y="2860719"/>
            <a:ext cx="1447800" cy="2057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7" idx="1"/>
          </p:cNvCxnSpPr>
          <p:nvPr/>
        </p:nvCxnSpPr>
        <p:spPr bwMode="auto">
          <a:xfrm flipH="1" flipV="1">
            <a:off x="2819400" y="2708319"/>
            <a:ext cx="1420066" cy="231214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286000" y="4156119"/>
            <a:ext cx="1231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err="1">
                <a:latin typeface="+mn-lt"/>
              </a:rPr>
              <a:t>dupACK</a:t>
            </a:r>
            <a:r>
              <a:rPr lang="en-US" sz="1600" b="0" i="1" dirty="0">
                <a:latin typeface="+mn-lt"/>
              </a:rPr>
              <a:t>=3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52800" y="3394119"/>
            <a:ext cx="906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timeout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698919"/>
            <a:ext cx="1231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err="1">
                <a:latin typeface="+mn-lt"/>
              </a:rPr>
              <a:t>dupACK</a:t>
            </a:r>
            <a:r>
              <a:rPr lang="en-US" sz="1600" b="0" i="1" dirty="0">
                <a:latin typeface="+mn-lt"/>
              </a:rPr>
              <a:t>=3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51082" y="3470319"/>
            <a:ext cx="1081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new ACK</a:t>
            </a:r>
          </a:p>
        </p:txBody>
      </p:sp>
      <p:sp>
        <p:nvSpPr>
          <p:cNvPr id="37" name="Freeform 36"/>
          <p:cNvSpPr/>
          <p:nvPr/>
        </p:nvSpPr>
        <p:spPr>
          <a:xfrm rot="976329">
            <a:off x="3086564" y="5326681"/>
            <a:ext cx="1097328" cy="432134"/>
          </a:xfrm>
          <a:custGeom>
            <a:avLst/>
            <a:gdLst>
              <a:gd name="connsiteX0" fmla="*/ 840607 w 1097328"/>
              <a:gd name="connsiteY0" fmla="*/ 0 h 796115"/>
              <a:gd name="connsiteX1" fmla="*/ 2885 w 1097328"/>
              <a:gd name="connsiteY1" fmla="*/ 770068 h 796115"/>
              <a:gd name="connsiteX2" fmla="*/ 1097328 w 1097328"/>
              <a:gd name="connsiteY2" fmla="*/ 540399 h 79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7328" h="796115">
                <a:moveTo>
                  <a:pt x="840607" y="0"/>
                </a:moveTo>
                <a:cubicBezTo>
                  <a:pt x="400352" y="340001"/>
                  <a:pt x="-39902" y="680002"/>
                  <a:pt x="2885" y="770068"/>
                </a:cubicBezTo>
                <a:cubicBezTo>
                  <a:pt x="45672" y="860134"/>
                  <a:pt x="571500" y="700266"/>
                  <a:pt x="1097328" y="540399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57400" y="5410200"/>
            <a:ext cx="997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 err="1">
                <a:latin typeface="+mn-lt"/>
              </a:rPr>
              <a:t>dupACK</a:t>
            </a:r>
            <a:endParaRPr lang="en-US" sz="1600" b="0" i="1" dirty="0">
              <a:latin typeface="+mn-lt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883872" y="2327319"/>
            <a:ext cx="1097328" cy="660734"/>
          </a:xfrm>
          <a:custGeom>
            <a:avLst/>
            <a:gdLst>
              <a:gd name="connsiteX0" fmla="*/ 840607 w 1097328"/>
              <a:gd name="connsiteY0" fmla="*/ 0 h 796115"/>
              <a:gd name="connsiteX1" fmla="*/ 2885 w 1097328"/>
              <a:gd name="connsiteY1" fmla="*/ 770068 h 796115"/>
              <a:gd name="connsiteX2" fmla="*/ 1097328 w 1097328"/>
              <a:gd name="connsiteY2" fmla="*/ 540399 h 79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7328" h="796115">
                <a:moveTo>
                  <a:pt x="840607" y="0"/>
                </a:moveTo>
                <a:cubicBezTo>
                  <a:pt x="400352" y="340001"/>
                  <a:pt x="-39902" y="680002"/>
                  <a:pt x="2885" y="770068"/>
                </a:cubicBezTo>
                <a:cubicBezTo>
                  <a:pt x="45672" y="860134"/>
                  <a:pt x="571500" y="700266"/>
                  <a:pt x="1097328" y="540399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3744" y="3055565"/>
            <a:ext cx="1081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new ACK</a:t>
            </a:r>
          </a:p>
        </p:txBody>
      </p:sp>
      <p:sp>
        <p:nvSpPr>
          <p:cNvPr id="41" name="Freeform 40"/>
          <p:cNvSpPr/>
          <p:nvPr/>
        </p:nvSpPr>
        <p:spPr>
          <a:xfrm rot="3636576">
            <a:off x="1067462" y="1356530"/>
            <a:ext cx="1097328" cy="660734"/>
          </a:xfrm>
          <a:custGeom>
            <a:avLst/>
            <a:gdLst>
              <a:gd name="connsiteX0" fmla="*/ 840607 w 1097328"/>
              <a:gd name="connsiteY0" fmla="*/ 0 h 796115"/>
              <a:gd name="connsiteX1" fmla="*/ 2885 w 1097328"/>
              <a:gd name="connsiteY1" fmla="*/ 770068 h 796115"/>
              <a:gd name="connsiteX2" fmla="*/ 1097328 w 1097328"/>
              <a:gd name="connsiteY2" fmla="*/ 540399 h 79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7328" h="796115">
                <a:moveTo>
                  <a:pt x="840607" y="0"/>
                </a:moveTo>
                <a:cubicBezTo>
                  <a:pt x="400352" y="340001"/>
                  <a:pt x="-39902" y="680002"/>
                  <a:pt x="2885" y="770068"/>
                </a:cubicBezTo>
                <a:cubicBezTo>
                  <a:pt x="45672" y="860134"/>
                  <a:pt x="571500" y="700266"/>
                  <a:pt x="1097328" y="540399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509" y="1566446"/>
            <a:ext cx="906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timeout</a:t>
            </a:r>
          </a:p>
        </p:txBody>
      </p:sp>
      <p:sp>
        <p:nvSpPr>
          <p:cNvPr id="43" name="Freeform 42"/>
          <p:cNvSpPr/>
          <p:nvPr/>
        </p:nvSpPr>
        <p:spPr>
          <a:xfrm rot="10800000">
            <a:off x="7247054" y="1596128"/>
            <a:ext cx="1097328" cy="660734"/>
          </a:xfrm>
          <a:custGeom>
            <a:avLst/>
            <a:gdLst>
              <a:gd name="connsiteX0" fmla="*/ 840607 w 1097328"/>
              <a:gd name="connsiteY0" fmla="*/ 0 h 796115"/>
              <a:gd name="connsiteX1" fmla="*/ 2885 w 1097328"/>
              <a:gd name="connsiteY1" fmla="*/ 770068 h 796115"/>
              <a:gd name="connsiteX2" fmla="*/ 1097328 w 1097328"/>
              <a:gd name="connsiteY2" fmla="*/ 540399 h 79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7328" h="796115">
                <a:moveTo>
                  <a:pt x="840607" y="0"/>
                </a:moveTo>
                <a:cubicBezTo>
                  <a:pt x="400352" y="340001"/>
                  <a:pt x="-39902" y="680002"/>
                  <a:pt x="2885" y="770068"/>
                </a:cubicBezTo>
                <a:cubicBezTo>
                  <a:pt x="45672" y="860134"/>
                  <a:pt x="571500" y="700266"/>
                  <a:pt x="1097328" y="540399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83679" y="1590143"/>
            <a:ext cx="6555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new </a:t>
            </a:r>
            <a:br>
              <a:rPr lang="en-US" sz="1600" b="0" i="1" dirty="0">
                <a:latin typeface="+mn-lt"/>
              </a:rPr>
            </a:br>
            <a:r>
              <a:rPr lang="en-US" sz="1600" b="0" i="1" dirty="0">
                <a:latin typeface="+mn-lt"/>
              </a:rPr>
              <a:t>ACK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8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Flavors </a:t>
            </a: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001000" cy="4419600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dirty="0"/>
              <a:t>TCP-Tahoe</a:t>
            </a:r>
          </a:p>
          <a:p>
            <a:pPr marL="742950" lvl="1" indent="-285750"/>
            <a:r>
              <a:rPr lang="en-US" dirty="0" err="1"/>
              <a:t>cwnd</a:t>
            </a:r>
            <a:r>
              <a:rPr lang="en-US" dirty="0"/>
              <a:t> =1 on triple </a:t>
            </a:r>
            <a:r>
              <a:rPr lang="en-US" dirty="0" err="1"/>
              <a:t>dupACK</a:t>
            </a:r>
            <a:endParaRPr lang="en-US" dirty="0"/>
          </a:p>
          <a:p>
            <a:pPr marL="342900" indent="-342900"/>
            <a:r>
              <a:rPr lang="en-US" dirty="0"/>
              <a:t>TCP-Reno</a:t>
            </a:r>
          </a:p>
          <a:p>
            <a:pPr marL="742950" lvl="1" indent="-285750"/>
            <a:r>
              <a:rPr lang="en-US" dirty="0" err="1"/>
              <a:t>cwnd</a:t>
            </a:r>
            <a:r>
              <a:rPr lang="en-US" dirty="0"/>
              <a:t> =1 on timeout</a:t>
            </a:r>
          </a:p>
          <a:p>
            <a:pPr marL="742950" lvl="1" indent="-285750"/>
            <a:r>
              <a:rPr lang="en-US" dirty="0" err="1"/>
              <a:t>cwnd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 on triple </a:t>
            </a:r>
            <a:r>
              <a:rPr lang="en-US" dirty="0" err="1"/>
              <a:t>dupack</a:t>
            </a:r>
            <a:endParaRPr lang="en-US" dirty="0"/>
          </a:p>
          <a:p>
            <a:pPr marL="342900" indent="-342900"/>
            <a:r>
              <a:rPr lang="en-US" dirty="0"/>
              <a:t>TCP-</a:t>
            </a:r>
            <a:r>
              <a:rPr lang="en-US" dirty="0" err="1"/>
              <a:t>newReno</a:t>
            </a:r>
            <a:endParaRPr lang="en-US" dirty="0"/>
          </a:p>
          <a:p>
            <a:pPr marL="742950" lvl="1" indent="-285750"/>
            <a:r>
              <a:rPr lang="en-US" dirty="0"/>
              <a:t>TCP-Reno + improved fast recovery</a:t>
            </a:r>
          </a:p>
          <a:p>
            <a:pPr marL="342900" indent="-342900"/>
            <a:r>
              <a:rPr lang="en-US" dirty="0"/>
              <a:t>TCP-SACK</a:t>
            </a:r>
          </a:p>
          <a:p>
            <a:pPr lvl="1" indent="-342900"/>
            <a:r>
              <a:rPr lang="en-US" dirty="0"/>
              <a:t>incorporates selective acknowledgements </a:t>
            </a:r>
          </a:p>
        </p:txBody>
      </p:sp>
    </p:spTree>
    <p:extLst>
      <p:ext uri="{BB962C8B-B14F-4D97-AF65-F5344CB8AC3E}">
        <p14:creationId xmlns:p14="http://schemas.microsoft.com/office/powerpoint/2010/main" val="234585449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  <a:p>
            <a:pPr lvl="1"/>
            <a:r>
              <a:rPr lang="en-US" dirty="0"/>
              <a:t>ARQ windowing, set-up, tear-down</a:t>
            </a:r>
          </a:p>
          <a:p>
            <a:r>
              <a:rPr lang="en-US" dirty="0"/>
              <a:t>Flow Control in TCP</a:t>
            </a:r>
          </a:p>
          <a:p>
            <a:r>
              <a:rPr lang="en-US" dirty="0"/>
              <a:t>Congestion Control in TCP</a:t>
            </a:r>
          </a:p>
          <a:p>
            <a:pPr lvl="1"/>
            <a:r>
              <a:rPr lang="en-US" dirty="0"/>
              <a:t>AIMD, Fast-Recovery, Throughput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602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Flavors </a:t>
            </a: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001000" cy="4419600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dirty="0"/>
              <a:t>TCP-Tahoe</a:t>
            </a:r>
          </a:p>
          <a:p>
            <a:pPr marL="742950" lvl="1" indent="-285750"/>
            <a:r>
              <a:rPr lang="en-US" dirty="0"/>
              <a:t>CWND =1 on triple </a:t>
            </a:r>
            <a:r>
              <a:rPr lang="en-US" dirty="0" err="1"/>
              <a:t>dupACK</a:t>
            </a:r>
            <a:endParaRPr lang="en-US" dirty="0"/>
          </a:p>
          <a:p>
            <a:pPr marL="342900" indent="-342900"/>
            <a:r>
              <a:rPr lang="en-US" dirty="0"/>
              <a:t>TCP-Reno</a:t>
            </a:r>
          </a:p>
          <a:p>
            <a:pPr marL="742950" lvl="1" indent="-285750"/>
            <a:r>
              <a:rPr lang="en-US" dirty="0"/>
              <a:t>CWND =1 on timeout</a:t>
            </a:r>
          </a:p>
          <a:p>
            <a:pPr marL="742950" lvl="1" indent="-285750"/>
            <a:r>
              <a:rPr lang="en-US" dirty="0"/>
              <a:t>CWND = CWND/2 on triple </a:t>
            </a:r>
            <a:r>
              <a:rPr lang="en-US" dirty="0" err="1"/>
              <a:t>dupack</a:t>
            </a:r>
            <a:endParaRPr lang="en-US" dirty="0"/>
          </a:p>
          <a:p>
            <a:pPr marL="342900" indent="-342900"/>
            <a:r>
              <a:rPr lang="en-US" dirty="0"/>
              <a:t>TCP-</a:t>
            </a:r>
            <a:r>
              <a:rPr lang="en-US" dirty="0" err="1"/>
              <a:t>newReno</a:t>
            </a:r>
            <a:endParaRPr lang="en-US" dirty="0"/>
          </a:p>
          <a:p>
            <a:pPr marL="742950" lvl="1" indent="-285750"/>
            <a:r>
              <a:rPr lang="en-US" dirty="0"/>
              <a:t>TCP-Reno + improved fast recovery</a:t>
            </a:r>
          </a:p>
          <a:p>
            <a:pPr marL="342900" indent="-342900"/>
            <a:r>
              <a:rPr lang="en-US" dirty="0"/>
              <a:t>TCP-SACK</a:t>
            </a:r>
          </a:p>
          <a:p>
            <a:pPr lvl="1" indent="-342900"/>
            <a:r>
              <a:rPr lang="en-US" dirty="0"/>
              <a:t>incorporates selective acknowledgements 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6400800" y="3429000"/>
            <a:ext cx="2514600" cy="1066800"/>
          </a:xfrm>
          <a:prstGeom prst="wedgeRoundRectCallout">
            <a:avLst>
              <a:gd name="adj1" fmla="val -168598"/>
              <a:gd name="adj2" fmla="val 35905"/>
              <a:gd name="adj3" fmla="val 16667"/>
            </a:avLst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94741" y="3505200"/>
            <a:ext cx="1915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+mn-lt"/>
              </a:rPr>
              <a:t>Our default </a:t>
            </a:r>
            <a:br>
              <a:rPr lang="en-US" sz="2400" dirty="0">
                <a:solidFill>
                  <a:srgbClr val="FF0000"/>
                </a:solidFill>
                <a:latin typeface="+mn-lt"/>
              </a:rPr>
            </a:br>
            <a:r>
              <a:rPr lang="en-US" sz="2400" dirty="0">
                <a:solidFill>
                  <a:srgbClr val="FF0000"/>
                </a:solidFill>
                <a:latin typeface="+mn-lt"/>
              </a:rPr>
              <a:t>assumption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31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  <p:bldP spid="2" grpId="0" animBg="1"/>
      <p:bldP spid="3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Interoperability</a:t>
            </a:r>
          </a:p>
        </p:txBody>
      </p:sp>
      <p:sp>
        <p:nvSpPr>
          <p:cNvPr id="104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n-cs"/>
              </a:rPr>
              <a:t>How can all these algorithms coexist? Don</a:t>
            </a:r>
            <a:r>
              <a:rPr lang="en-US" dirty="0">
                <a:latin typeface="Arial"/>
                <a:cs typeface="+mn-cs"/>
              </a:rPr>
              <a:t>’</a:t>
            </a:r>
            <a:r>
              <a:rPr lang="en-US" dirty="0">
                <a:cs typeface="+mn-cs"/>
              </a:rPr>
              <a:t>t we need a single, uniform standard?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What happens if I</a:t>
            </a:r>
            <a:r>
              <a:rPr lang="en-US" dirty="0">
                <a:latin typeface="Arial"/>
                <a:cs typeface="+mn-cs"/>
              </a:rPr>
              <a:t>’</a:t>
            </a:r>
            <a:r>
              <a:rPr lang="en-US" dirty="0">
                <a:cs typeface="+mn-cs"/>
              </a:rPr>
              <a:t>m using Reno and you are using Tahoe, and we try to communicate?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3021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Throughput Equation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0583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658283" y="2490686"/>
            <a:ext cx="1910025" cy="2303638"/>
          </a:xfrm>
          <a:custGeom>
            <a:avLst/>
            <a:gdLst>
              <a:gd name="connsiteX0" fmla="*/ 19691 w 1910025"/>
              <a:gd name="connsiteY0" fmla="*/ 1260110 h 2303638"/>
              <a:gd name="connsiteX1" fmla="*/ 0 w 1910025"/>
              <a:gd name="connsiteY1" fmla="*/ 2303638 h 2303638"/>
              <a:gd name="connsiteX2" fmla="*/ 1910025 w 1910025"/>
              <a:gd name="connsiteY2" fmla="*/ 2303638 h 2303638"/>
              <a:gd name="connsiteX3" fmla="*/ 1910025 w 1910025"/>
              <a:gd name="connsiteY3" fmla="*/ 0 h 2303638"/>
              <a:gd name="connsiteX4" fmla="*/ 19691 w 1910025"/>
              <a:gd name="connsiteY4" fmla="*/ 1260110 h 23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025" h="2303638">
                <a:moveTo>
                  <a:pt x="19691" y="1260110"/>
                </a:moveTo>
                <a:lnTo>
                  <a:pt x="0" y="2303638"/>
                </a:lnTo>
                <a:lnTo>
                  <a:pt x="1910025" y="2303638"/>
                </a:lnTo>
                <a:lnTo>
                  <a:pt x="1910025" y="0"/>
                </a:lnTo>
                <a:lnTo>
                  <a:pt x="19691" y="1260110"/>
                </a:ln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2800" dirty="0">
                <a:solidFill>
                  <a:srgbClr val="000090"/>
                </a:solidFill>
                <a:latin typeface="Arial" pitchFamily="-65" charset="0"/>
              </a:rPr>
              <a:t>A</a:t>
            </a:r>
          </a:p>
        </p:txBody>
      </p:sp>
      <p:sp>
        <p:nvSpPr>
          <p:cNvPr id="24580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73162"/>
          </a:xfrm>
        </p:spPr>
        <p:txBody>
          <a:bodyPr/>
          <a:lstStyle/>
          <a:p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A Simple Model for TCP Throughput</a:t>
            </a:r>
          </a:p>
        </p:txBody>
      </p:sp>
      <p:sp>
        <p:nvSpPr>
          <p:cNvPr id="24582" name="Freeform 4"/>
          <p:cNvSpPr>
            <a:spLocks/>
          </p:cNvSpPr>
          <p:nvPr/>
        </p:nvSpPr>
        <p:spPr bwMode="auto">
          <a:xfrm>
            <a:off x="844550" y="1722438"/>
            <a:ext cx="7842250" cy="3078162"/>
          </a:xfrm>
          <a:custGeom>
            <a:avLst/>
            <a:gdLst>
              <a:gd name="T0" fmla="*/ 0 w 4416"/>
              <a:gd name="T1" fmla="*/ 0 h 1968"/>
              <a:gd name="T2" fmla="*/ 0 w 4416"/>
              <a:gd name="T3" fmla="*/ 2147483647 h 1968"/>
              <a:gd name="T4" fmla="*/ 2147483647 w 4416"/>
              <a:gd name="T5" fmla="*/ 2147483647 h 1968"/>
              <a:gd name="T6" fmla="*/ 0 60000 65536"/>
              <a:gd name="T7" fmla="*/ 0 60000 65536"/>
              <a:gd name="T8" fmla="*/ 0 60000 65536"/>
              <a:gd name="T9" fmla="*/ 0 w 4416"/>
              <a:gd name="T10" fmla="*/ 0 h 1968"/>
              <a:gd name="T11" fmla="*/ 4416 w 4416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Line 12"/>
          <p:cNvSpPr>
            <a:spLocks noChangeShapeType="1"/>
          </p:cNvSpPr>
          <p:nvPr/>
        </p:nvSpPr>
        <p:spPr bwMode="auto">
          <a:xfrm>
            <a:off x="2663825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Text Box 15"/>
          <p:cNvSpPr txBox="1">
            <a:spLocks noChangeArrowheads="1"/>
          </p:cNvSpPr>
          <p:nvPr/>
        </p:nvSpPr>
        <p:spPr bwMode="auto">
          <a:xfrm>
            <a:off x="2286000" y="1371600"/>
            <a:ext cx="7832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Loss</a:t>
            </a:r>
          </a:p>
        </p:txBody>
      </p:sp>
      <p:sp>
        <p:nvSpPr>
          <p:cNvPr id="24585" name="Freeform 15"/>
          <p:cNvSpPr>
            <a:spLocks/>
          </p:cNvSpPr>
          <p:nvPr/>
        </p:nvSpPr>
        <p:spPr bwMode="auto">
          <a:xfrm>
            <a:off x="844550" y="2484438"/>
            <a:ext cx="1828800" cy="2316162"/>
          </a:xfrm>
          <a:custGeom>
            <a:avLst/>
            <a:gdLst>
              <a:gd name="T0" fmla="*/ 2147483647 w 1152"/>
              <a:gd name="T1" fmla="*/ 0 h 864"/>
              <a:gd name="T2" fmla="*/ 2147483647 w 1152"/>
              <a:gd name="T3" fmla="*/ 2147483647 h 864"/>
              <a:gd name="T4" fmla="*/ 2147483647 w 1152"/>
              <a:gd name="T5" fmla="*/ 2147483647 h 864"/>
              <a:gd name="T6" fmla="*/ 2147483647 w 1152"/>
              <a:gd name="T7" fmla="*/ 2147483647 h 864"/>
              <a:gd name="T8" fmla="*/ 0 w 1152"/>
              <a:gd name="T9" fmla="*/ 2147483647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64"/>
              <a:gd name="T17" fmla="*/ 1152 w 1152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Text Box 18"/>
          <p:cNvSpPr txBox="1">
            <a:spLocks noChangeArrowheads="1"/>
          </p:cNvSpPr>
          <p:nvPr/>
        </p:nvSpPr>
        <p:spPr bwMode="auto">
          <a:xfrm>
            <a:off x="8255000" y="472440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>
                <a:latin typeface="Times New Roman" charset="0"/>
              </a:rPr>
              <a:t>t</a:t>
            </a:r>
          </a:p>
        </p:txBody>
      </p:sp>
      <p:sp>
        <p:nvSpPr>
          <p:cNvPr id="24587" name="Text Box 19"/>
          <p:cNvSpPr txBox="1">
            <a:spLocks noChangeArrowheads="1"/>
          </p:cNvSpPr>
          <p:nvPr/>
        </p:nvSpPr>
        <p:spPr bwMode="auto">
          <a:xfrm>
            <a:off x="53975" y="1384300"/>
            <a:ext cx="812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>
                <a:latin typeface="Times New Roman" charset="0"/>
              </a:rPr>
              <a:t>cwnd</a:t>
            </a:r>
          </a:p>
        </p:txBody>
      </p:sp>
      <p:sp>
        <p:nvSpPr>
          <p:cNvPr id="24588" name="Freeform 34"/>
          <p:cNvSpPr>
            <a:spLocks noChangeArrowheads="1"/>
          </p:cNvSpPr>
          <p:nvPr/>
        </p:nvSpPr>
        <p:spPr bwMode="auto">
          <a:xfrm>
            <a:off x="2663825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Freeform 35"/>
          <p:cNvSpPr>
            <a:spLocks noChangeArrowheads="1"/>
          </p:cNvSpPr>
          <p:nvPr/>
        </p:nvSpPr>
        <p:spPr bwMode="auto">
          <a:xfrm>
            <a:off x="4578350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Freeform 36"/>
          <p:cNvSpPr>
            <a:spLocks noChangeArrowheads="1"/>
          </p:cNvSpPr>
          <p:nvPr/>
        </p:nvSpPr>
        <p:spPr bwMode="auto">
          <a:xfrm>
            <a:off x="6492875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Line 12"/>
          <p:cNvSpPr>
            <a:spLocks noChangeShapeType="1"/>
          </p:cNvSpPr>
          <p:nvPr/>
        </p:nvSpPr>
        <p:spPr bwMode="auto">
          <a:xfrm>
            <a:off x="4572000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Line 12"/>
          <p:cNvSpPr>
            <a:spLocks noChangeShapeType="1"/>
          </p:cNvSpPr>
          <p:nvPr/>
        </p:nvSpPr>
        <p:spPr bwMode="auto">
          <a:xfrm>
            <a:off x="6480175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12"/>
          <p:cNvSpPr>
            <a:spLocks noChangeShapeType="1"/>
          </p:cNvSpPr>
          <p:nvPr/>
        </p:nvSpPr>
        <p:spPr bwMode="auto">
          <a:xfrm>
            <a:off x="8389938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4594" name="Straight Connector 41"/>
          <p:cNvCxnSpPr>
            <a:cxnSpLocks noChangeShapeType="1"/>
            <a:endCxn id="24590" idx="2"/>
          </p:cNvCxnSpPr>
          <p:nvPr/>
        </p:nvCxnSpPr>
        <p:spPr bwMode="auto">
          <a:xfrm>
            <a:off x="863600" y="2484438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95" name="Straight Connector 42"/>
          <p:cNvCxnSpPr>
            <a:cxnSpLocks noChangeShapeType="1"/>
          </p:cNvCxnSpPr>
          <p:nvPr/>
        </p:nvCxnSpPr>
        <p:spPr bwMode="auto">
          <a:xfrm>
            <a:off x="866775" y="3733800"/>
            <a:ext cx="7523163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96" name="Straight Connector 46"/>
          <p:cNvCxnSpPr>
            <a:cxnSpLocks noChangeShapeType="1"/>
            <a:stCxn id="24588" idx="1"/>
          </p:cNvCxnSpPr>
          <p:nvPr/>
        </p:nvCxnSpPr>
        <p:spPr bwMode="auto">
          <a:xfrm flipH="1">
            <a:off x="2663825" y="3754438"/>
            <a:ext cx="19050" cy="1046162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97" name="Straight Connector 49"/>
          <p:cNvCxnSpPr>
            <a:cxnSpLocks noChangeShapeType="1"/>
          </p:cNvCxnSpPr>
          <p:nvPr/>
        </p:nvCxnSpPr>
        <p:spPr bwMode="auto">
          <a:xfrm flipH="1">
            <a:off x="4572000" y="3775075"/>
            <a:ext cx="19050" cy="1046163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5562600" y="2743200"/>
            <a:ext cx="3276600" cy="3295650"/>
            <a:chOff x="4800600" y="3028950"/>
            <a:chExt cx="3276600" cy="3295650"/>
          </a:xfrm>
        </p:grpSpPr>
        <p:sp>
          <p:nvSpPr>
            <p:cNvPr id="24602" name="Oval 52"/>
            <p:cNvSpPr>
              <a:spLocks noChangeArrowheads="1"/>
            </p:cNvSpPr>
            <p:nvPr/>
          </p:nvSpPr>
          <p:spPr bwMode="auto">
            <a:xfrm>
              <a:off x="4800600" y="3028950"/>
              <a:ext cx="685800" cy="6096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4603" name="Straight Connector 60"/>
            <p:cNvCxnSpPr>
              <a:cxnSpLocks noChangeShapeType="1"/>
              <a:stCxn id="24602" idx="5"/>
              <a:endCxn id="24605" idx="0"/>
            </p:cNvCxnSpPr>
            <p:nvPr/>
          </p:nvCxnSpPr>
          <p:spPr bwMode="auto">
            <a:xfrm rot="16200000" flipH="1">
              <a:off x="5839619" y="3096419"/>
              <a:ext cx="412750" cy="131921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24604" name="Group 5"/>
            <p:cNvGrpSpPr>
              <a:grpSpLocks/>
            </p:cNvGrpSpPr>
            <p:nvPr/>
          </p:nvGrpSpPr>
          <p:grpSpPr bwMode="auto">
            <a:xfrm>
              <a:off x="5334000" y="3962400"/>
              <a:ext cx="2743200" cy="2362200"/>
              <a:chOff x="5334000" y="3962400"/>
              <a:chExt cx="2743200" cy="2362200"/>
            </a:xfrm>
          </p:grpSpPr>
          <p:sp>
            <p:nvSpPr>
              <p:cNvPr id="24605" name="Oval 53"/>
              <p:cNvSpPr>
                <a:spLocks noChangeArrowheads="1"/>
              </p:cNvSpPr>
              <p:nvPr/>
            </p:nvSpPr>
            <p:spPr bwMode="auto">
              <a:xfrm>
                <a:off x="5334000" y="3962400"/>
                <a:ext cx="2743200" cy="23622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06" name="Freeform 55"/>
              <p:cNvSpPr>
                <a:spLocks noChangeArrowheads="1"/>
              </p:cNvSpPr>
              <p:nvPr/>
            </p:nvSpPr>
            <p:spPr bwMode="auto">
              <a:xfrm>
                <a:off x="5614988" y="5478463"/>
                <a:ext cx="542925" cy="338137"/>
              </a:xfrm>
              <a:custGeom>
                <a:avLst/>
                <a:gdLst>
                  <a:gd name="T0" fmla="*/ 0 w 542872"/>
                  <a:gd name="T1" fmla="*/ 333430 h 339324"/>
                  <a:gd name="T2" fmla="*/ 281266 w 542872"/>
                  <a:gd name="T3" fmla="*/ 333430 h 339324"/>
                  <a:gd name="T4" fmla="*/ 281266 w 542872"/>
                  <a:gd name="T5" fmla="*/ 152424 h 339324"/>
                  <a:gd name="T6" fmla="*/ 543137 w 542872"/>
                  <a:gd name="T7" fmla="*/ 152424 h 339324"/>
                  <a:gd name="T8" fmla="*/ 533438 w 542872"/>
                  <a:gd name="T9" fmla="*/ 0 h 339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2872"/>
                  <a:gd name="T16" fmla="*/ 0 h 339324"/>
                  <a:gd name="T17" fmla="*/ 542872 w 542872"/>
                  <a:gd name="T18" fmla="*/ 339324 h 3393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2872" h="339324">
                    <a:moveTo>
                      <a:pt x="0" y="339324"/>
                    </a:moveTo>
                    <a:lnTo>
                      <a:pt x="281131" y="339324"/>
                    </a:lnTo>
                    <a:lnTo>
                      <a:pt x="281131" y="155119"/>
                    </a:lnTo>
                    <a:lnTo>
                      <a:pt x="542872" y="155119"/>
                    </a:lnTo>
                    <a:lnTo>
                      <a:pt x="533178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07" name="Freeform 56"/>
              <p:cNvSpPr>
                <a:spLocks noChangeArrowheads="1"/>
              </p:cNvSpPr>
              <p:nvPr/>
            </p:nvSpPr>
            <p:spPr bwMode="auto">
              <a:xfrm>
                <a:off x="6153150" y="5138738"/>
                <a:ext cx="542925" cy="339725"/>
              </a:xfrm>
              <a:custGeom>
                <a:avLst/>
                <a:gdLst>
                  <a:gd name="T0" fmla="*/ 0 w 542872"/>
                  <a:gd name="T1" fmla="*/ 341333 h 339324"/>
                  <a:gd name="T2" fmla="*/ 281266 w 542872"/>
                  <a:gd name="T3" fmla="*/ 341333 h 339324"/>
                  <a:gd name="T4" fmla="*/ 281266 w 542872"/>
                  <a:gd name="T5" fmla="*/ 156038 h 339324"/>
                  <a:gd name="T6" fmla="*/ 543137 w 542872"/>
                  <a:gd name="T7" fmla="*/ 156038 h 339324"/>
                  <a:gd name="T8" fmla="*/ 533438 w 542872"/>
                  <a:gd name="T9" fmla="*/ 0 h 339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2872"/>
                  <a:gd name="T16" fmla="*/ 0 h 339324"/>
                  <a:gd name="T17" fmla="*/ 542872 w 542872"/>
                  <a:gd name="T18" fmla="*/ 339324 h 3393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2872" h="339324">
                    <a:moveTo>
                      <a:pt x="0" y="339324"/>
                    </a:moveTo>
                    <a:lnTo>
                      <a:pt x="281131" y="339324"/>
                    </a:lnTo>
                    <a:lnTo>
                      <a:pt x="281131" y="155119"/>
                    </a:lnTo>
                    <a:lnTo>
                      <a:pt x="542872" y="155119"/>
                    </a:lnTo>
                    <a:lnTo>
                      <a:pt x="533178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08" name="Freeform 57"/>
              <p:cNvSpPr>
                <a:spLocks noChangeArrowheads="1"/>
              </p:cNvSpPr>
              <p:nvPr/>
            </p:nvSpPr>
            <p:spPr bwMode="auto">
              <a:xfrm>
                <a:off x="6691313" y="4799013"/>
                <a:ext cx="542925" cy="339725"/>
              </a:xfrm>
              <a:custGeom>
                <a:avLst/>
                <a:gdLst>
                  <a:gd name="T0" fmla="*/ 0 w 542872"/>
                  <a:gd name="T1" fmla="*/ 341333 h 339324"/>
                  <a:gd name="T2" fmla="*/ 281266 w 542872"/>
                  <a:gd name="T3" fmla="*/ 341333 h 339324"/>
                  <a:gd name="T4" fmla="*/ 281266 w 542872"/>
                  <a:gd name="T5" fmla="*/ 156038 h 339324"/>
                  <a:gd name="T6" fmla="*/ 543137 w 542872"/>
                  <a:gd name="T7" fmla="*/ 156038 h 339324"/>
                  <a:gd name="T8" fmla="*/ 533438 w 542872"/>
                  <a:gd name="T9" fmla="*/ 0 h 339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2872"/>
                  <a:gd name="T16" fmla="*/ 0 h 339324"/>
                  <a:gd name="T17" fmla="*/ 542872 w 542872"/>
                  <a:gd name="T18" fmla="*/ 339324 h 3393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2872" h="339324">
                    <a:moveTo>
                      <a:pt x="0" y="339324"/>
                    </a:moveTo>
                    <a:lnTo>
                      <a:pt x="281131" y="339324"/>
                    </a:lnTo>
                    <a:lnTo>
                      <a:pt x="281131" y="155119"/>
                    </a:lnTo>
                    <a:lnTo>
                      <a:pt x="542872" y="155119"/>
                    </a:lnTo>
                    <a:lnTo>
                      <a:pt x="533178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09" name="Freeform 58"/>
              <p:cNvSpPr>
                <a:spLocks noChangeArrowheads="1"/>
              </p:cNvSpPr>
              <p:nvPr/>
            </p:nvSpPr>
            <p:spPr bwMode="auto">
              <a:xfrm>
                <a:off x="7229475" y="4459288"/>
                <a:ext cx="542925" cy="339725"/>
              </a:xfrm>
              <a:custGeom>
                <a:avLst/>
                <a:gdLst>
                  <a:gd name="T0" fmla="*/ 0 w 542872"/>
                  <a:gd name="T1" fmla="*/ 341333 h 339324"/>
                  <a:gd name="T2" fmla="*/ 281266 w 542872"/>
                  <a:gd name="T3" fmla="*/ 341333 h 339324"/>
                  <a:gd name="T4" fmla="*/ 281266 w 542872"/>
                  <a:gd name="T5" fmla="*/ 156038 h 339324"/>
                  <a:gd name="T6" fmla="*/ 543137 w 542872"/>
                  <a:gd name="T7" fmla="*/ 156038 h 339324"/>
                  <a:gd name="T8" fmla="*/ 533438 w 542872"/>
                  <a:gd name="T9" fmla="*/ 0 h 339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2872"/>
                  <a:gd name="T16" fmla="*/ 0 h 339324"/>
                  <a:gd name="T17" fmla="*/ 542872 w 542872"/>
                  <a:gd name="T18" fmla="*/ 339324 h 3393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2872" h="339324">
                    <a:moveTo>
                      <a:pt x="0" y="339324"/>
                    </a:moveTo>
                    <a:lnTo>
                      <a:pt x="281131" y="339324"/>
                    </a:lnTo>
                    <a:lnTo>
                      <a:pt x="281131" y="155119"/>
                    </a:lnTo>
                    <a:lnTo>
                      <a:pt x="542872" y="155119"/>
                    </a:lnTo>
                    <a:lnTo>
                      <a:pt x="533178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0" name="TextBox 65"/>
              <p:cNvSpPr txBox="1">
                <a:spLocks noChangeArrowheads="1"/>
              </p:cNvSpPr>
              <p:nvPr/>
            </p:nvSpPr>
            <p:spPr bwMode="auto">
              <a:xfrm>
                <a:off x="5826125" y="4821238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/>
                  <a:t>1</a:t>
                </a:r>
              </a:p>
            </p:txBody>
          </p:sp>
          <p:sp>
            <p:nvSpPr>
              <p:cNvPr id="24611" name="TextBox 66"/>
              <p:cNvSpPr txBox="1">
                <a:spLocks noChangeArrowheads="1"/>
              </p:cNvSpPr>
              <p:nvPr/>
            </p:nvSpPr>
            <p:spPr bwMode="auto">
              <a:xfrm>
                <a:off x="6781800" y="5619750"/>
                <a:ext cx="708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i="1">
                    <a:latin typeface="Times New Roman" charset="0"/>
                    <a:cs typeface="Times New Roman" charset="0"/>
                  </a:rPr>
                  <a:t>RTT</a:t>
                </a:r>
              </a:p>
            </p:txBody>
          </p:sp>
          <p:cxnSp>
            <p:nvCxnSpPr>
              <p:cNvPr id="24612" name="Straight Arrow Connector 68"/>
              <p:cNvCxnSpPr>
                <a:cxnSpLocks noChangeShapeType="1"/>
              </p:cNvCxnSpPr>
              <p:nvPr/>
            </p:nvCxnSpPr>
            <p:spPr bwMode="auto">
              <a:xfrm rot="10800000">
                <a:off x="7085013" y="4953000"/>
                <a:ext cx="1587" cy="663575"/>
              </a:xfrm>
              <a:prstGeom prst="straightConnector1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4613" name="Straight Arrow Connector 69"/>
              <p:cNvCxnSpPr>
                <a:cxnSpLocks noChangeShapeType="1"/>
              </p:cNvCxnSpPr>
              <p:nvPr/>
            </p:nvCxnSpPr>
            <p:spPr bwMode="auto">
              <a:xfrm>
                <a:off x="6153150" y="5027613"/>
                <a:ext cx="819150" cy="1587"/>
              </a:xfrm>
              <a:prstGeom prst="straightConnector1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graphicFrame>
        <p:nvGraphicFramePr>
          <p:cNvPr id="24599" name="Object 2"/>
          <p:cNvGraphicFramePr>
            <a:graphicFrameLocks noChangeAspect="1"/>
          </p:cNvGraphicFramePr>
          <p:nvPr/>
        </p:nvGraphicFramePr>
        <p:xfrm>
          <a:off x="217488" y="2311400"/>
          <a:ext cx="4794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92" name="Equation" r:id="rId4" imgW="317362" imgH="228501" progId="Equation.3">
                  <p:embed/>
                </p:oleObj>
              </mc:Choice>
              <mc:Fallback>
                <p:oleObj name="Equation" r:id="rId4" imgW="317362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2311400"/>
                        <a:ext cx="4794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0" name="Object 3"/>
          <p:cNvGraphicFramePr>
            <a:graphicFrameLocks noChangeAspect="1"/>
          </p:cNvGraphicFramePr>
          <p:nvPr/>
        </p:nvGraphicFramePr>
        <p:xfrm>
          <a:off x="217488" y="3468688"/>
          <a:ext cx="4794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93" name="Equation" r:id="rId6" imgW="355292" imgH="393359" progId="Equation.3">
                  <p:embed/>
                </p:oleObj>
              </mc:Choice>
              <mc:Fallback>
                <p:oleObj name="Equation" r:id="rId6" imgW="355292" imgH="3933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3468688"/>
                        <a:ext cx="4794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667000" y="2133600"/>
            <a:ext cx="6172200" cy="2057400"/>
            <a:chOff x="2667000" y="2133600"/>
            <a:chExt cx="6172200" cy="2057400"/>
          </a:xfrm>
        </p:grpSpPr>
        <p:sp>
          <p:nvSpPr>
            <p:cNvPr id="2" name="Rounded Rectangular Callout 1"/>
            <p:cNvSpPr/>
            <p:nvPr/>
          </p:nvSpPr>
          <p:spPr bwMode="auto">
            <a:xfrm>
              <a:off x="5638800" y="2133600"/>
              <a:ext cx="3200400" cy="457200"/>
            </a:xfrm>
            <a:prstGeom prst="wedgeRoundRectCallout">
              <a:avLst>
                <a:gd name="adj1" fmla="val -111311"/>
                <a:gd name="adj2" fmla="val 391304"/>
                <a:gd name="adj3" fmla="val 16667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 bwMode="auto">
            <a:xfrm>
              <a:off x="2667000" y="4191000"/>
              <a:ext cx="1905000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6" name="TextBox 5"/>
            <p:cNvSpPr txBox="1"/>
            <p:nvPr/>
          </p:nvSpPr>
          <p:spPr>
            <a:xfrm>
              <a:off x="5525460" y="2133600"/>
              <a:ext cx="3313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½ </a:t>
              </a:r>
              <a:r>
                <a:rPr lang="en-US" sz="1800" b="0" dirty="0" err="1">
                  <a:latin typeface="+mn-lt"/>
                </a:rPr>
                <a:t>W</a:t>
              </a:r>
              <a:r>
                <a:rPr lang="en-US" sz="1800" b="0" baseline="-25000" dirty="0" err="1">
                  <a:latin typeface="+mn-lt"/>
                </a:rPr>
                <a:t>max</a:t>
              </a:r>
              <a:r>
                <a:rPr lang="en-US" sz="1800" b="0" dirty="0">
                  <a:latin typeface="+mn-lt"/>
                </a:rPr>
                <a:t> RTTs between drops</a:t>
              </a:r>
            </a:p>
            <a:p>
              <a:r>
                <a:rPr lang="en-US" sz="1800" b="0" dirty="0">
                  <a:latin typeface="+mn-lt"/>
                </a:rPr>
                <a:t>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657600" y="3124200"/>
            <a:ext cx="5257800" cy="3505200"/>
            <a:chOff x="3657600" y="3124200"/>
            <a:chExt cx="5257800" cy="3505200"/>
          </a:xfrm>
        </p:grpSpPr>
        <p:sp>
          <p:nvSpPr>
            <p:cNvPr id="41" name="Rounded Rectangular Callout 40"/>
            <p:cNvSpPr/>
            <p:nvPr/>
          </p:nvSpPr>
          <p:spPr bwMode="auto">
            <a:xfrm>
              <a:off x="5486400" y="6172200"/>
              <a:ext cx="3429000" cy="457200"/>
            </a:xfrm>
            <a:prstGeom prst="wedgeRoundRectCallout">
              <a:avLst>
                <a:gd name="adj1" fmla="val -103006"/>
                <a:gd name="adj2" fmla="val -436077"/>
                <a:gd name="adj3" fmla="val 16667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 bwMode="auto">
            <a:xfrm>
              <a:off x="3657600" y="3124200"/>
              <a:ext cx="0" cy="1676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5498722" y="6211669"/>
              <a:ext cx="3340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Avg. ¾ </a:t>
              </a:r>
              <a:r>
                <a:rPr lang="en-US" sz="1800" b="0" dirty="0" err="1">
                  <a:latin typeface="+mn-lt"/>
                </a:rPr>
                <a:t>W</a:t>
              </a:r>
              <a:r>
                <a:rPr lang="en-US" sz="1800" b="0" baseline="-25000" dirty="0" err="1">
                  <a:latin typeface="+mn-lt"/>
                </a:rPr>
                <a:t>max</a:t>
              </a:r>
              <a:r>
                <a:rPr lang="en-US" sz="1800" b="0" dirty="0">
                  <a:latin typeface="+mn-lt"/>
                </a:rPr>
                <a:t> packets per RTTs</a:t>
              </a:r>
            </a:p>
          </p:txBody>
        </p:sp>
      </p:grpSp>
      <p:sp>
        <p:nvSpPr>
          <p:cNvPr id="4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197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860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658283" y="2490686"/>
            <a:ext cx="1910025" cy="2303638"/>
          </a:xfrm>
          <a:custGeom>
            <a:avLst/>
            <a:gdLst>
              <a:gd name="connsiteX0" fmla="*/ 19691 w 1910025"/>
              <a:gd name="connsiteY0" fmla="*/ 1260110 h 2303638"/>
              <a:gd name="connsiteX1" fmla="*/ 0 w 1910025"/>
              <a:gd name="connsiteY1" fmla="*/ 2303638 h 2303638"/>
              <a:gd name="connsiteX2" fmla="*/ 1910025 w 1910025"/>
              <a:gd name="connsiteY2" fmla="*/ 2303638 h 2303638"/>
              <a:gd name="connsiteX3" fmla="*/ 1910025 w 1910025"/>
              <a:gd name="connsiteY3" fmla="*/ 0 h 2303638"/>
              <a:gd name="connsiteX4" fmla="*/ 19691 w 1910025"/>
              <a:gd name="connsiteY4" fmla="*/ 1260110 h 230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025" h="2303638">
                <a:moveTo>
                  <a:pt x="19691" y="1260110"/>
                </a:moveTo>
                <a:lnTo>
                  <a:pt x="0" y="2303638"/>
                </a:lnTo>
                <a:lnTo>
                  <a:pt x="1910025" y="2303638"/>
                </a:lnTo>
                <a:lnTo>
                  <a:pt x="1910025" y="0"/>
                </a:lnTo>
                <a:lnTo>
                  <a:pt x="19691" y="1260110"/>
                </a:ln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2800" dirty="0">
                <a:solidFill>
                  <a:srgbClr val="000090"/>
                </a:solidFill>
                <a:latin typeface="Arial" pitchFamily="-65" charset="0"/>
              </a:rPr>
              <a:t>A</a:t>
            </a:r>
          </a:p>
        </p:txBody>
      </p:sp>
      <p:sp>
        <p:nvSpPr>
          <p:cNvPr id="24580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73162"/>
          </a:xfrm>
        </p:spPr>
        <p:txBody>
          <a:bodyPr/>
          <a:lstStyle/>
          <a:p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A Simple Model for TCP Throughput</a:t>
            </a:r>
          </a:p>
        </p:txBody>
      </p:sp>
      <p:sp>
        <p:nvSpPr>
          <p:cNvPr id="24582" name="Freeform 4"/>
          <p:cNvSpPr>
            <a:spLocks/>
          </p:cNvSpPr>
          <p:nvPr/>
        </p:nvSpPr>
        <p:spPr bwMode="auto">
          <a:xfrm>
            <a:off x="844550" y="1722438"/>
            <a:ext cx="7842250" cy="3078162"/>
          </a:xfrm>
          <a:custGeom>
            <a:avLst/>
            <a:gdLst>
              <a:gd name="T0" fmla="*/ 0 w 4416"/>
              <a:gd name="T1" fmla="*/ 0 h 1968"/>
              <a:gd name="T2" fmla="*/ 0 w 4416"/>
              <a:gd name="T3" fmla="*/ 2147483647 h 1968"/>
              <a:gd name="T4" fmla="*/ 2147483647 w 4416"/>
              <a:gd name="T5" fmla="*/ 2147483647 h 1968"/>
              <a:gd name="T6" fmla="*/ 0 60000 65536"/>
              <a:gd name="T7" fmla="*/ 0 60000 65536"/>
              <a:gd name="T8" fmla="*/ 0 60000 65536"/>
              <a:gd name="T9" fmla="*/ 0 w 4416"/>
              <a:gd name="T10" fmla="*/ 0 h 1968"/>
              <a:gd name="T11" fmla="*/ 4416 w 4416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Line 12"/>
          <p:cNvSpPr>
            <a:spLocks noChangeShapeType="1"/>
          </p:cNvSpPr>
          <p:nvPr/>
        </p:nvSpPr>
        <p:spPr bwMode="auto">
          <a:xfrm>
            <a:off x="2663825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Text Box 15"/>
          <p:cNvSpPr txBox="1">
            <a:spLocks noChangeArrowheads="1"/>
          </p:cNvSpPr>
          <p:nvPr/>
        </p:nvSpPr>
        <p:spPr bwMode="auto">
          <a:xfrm>
            <a:off x="2286000" y="1371600"/>
            <a:ext cx="7832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Loss</a:t>
            </a:r>
          </a:p>
        </p:txBody>
      </p:sp>
      <p:sp>
        <p:nvSpPr>
          <p:cNvPr id="24585" name="Freeform 15"/>
          <p:cNvSpPr>
            <a:spLocks/>
          </p:cNvSpPr>
          <p:nvPr/>
        </p:nvSpPr>
        <p:spPr bwMode="auto">
          <a:xfrm>
            <a:off x="844550" y="2484438"/>
            <a:ext cx="1828800" cy="2316162"/>
          </a:xfrm>
          <a:custGeom>
            <a:avLst/>
            <a:gdLst>
              <a:gd name="T0" fmla="*/ 2147483647 w 1152"/>
              <a:gd name="T1" fmla="*/ 0 h 864"/>
              <a:gd name="T2" fmla="*/ 2147483647 w 1152"/>
              <a:gd name="T3" fmla="*/ 2147483647 h 864"/>
              <a:gd name="T4" fmla="*/ 2147483647 w 1152"/>
              <a:gd name="T5" fmla="*/ 2147483647 h 864"/>
              <a:gd name="T6" fmla="*/ 2147483647 w 1152"/>
              <a:gd name="T7" fmla="*/ 2147483647 h 864"/>
              <a:gd name="T8" fmla="*/ 0 w 1152"/>
              <a:gd name="T9" fmla="*/ 2147483647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64"/>
              <a:gd name="T17" fmla="*/ 1152 w 1152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Text Box 18"/>
          <p:cNvSpPr txBox="1">
            <a:spLocks noChangeArrowheads="1"/>
          </p:cNvSpPr>
          <p:nvPr/>
        </p:nvSpPr>
        <p:spPr bwMode="auto">
          <a:xfrm>
            <a:off x="8255000" y="472440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>
                <a:latin typeface="Times New Roman" charset="0"/>
              </a:rPr>
              <a:t>t</a:t>
            </a:r>
          </a:p>
        </p:txBody>
      </p:sp>
      <p:sp>
        <p:nvSpPr>
          <p:cNvPr id="24587" name="Text Box 19"/>
          <p:cNvSpPr txBox="1">
            <a:spLocks noChangeArrowheads="1"/>
          </p:cNvSpPr>
          <p:nvPr/>
        </p:nvSpPr>
        <p:spPr bwMode="auto">
          <a:xfrm>
            <a:off x="53975" y="1384300"/>
            <a:ext cx="812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 err="1">
                <a:latin typeface="Times New Roman" charset="0"/>
              </a:rPr>
              <a:t>cwnd</a:t>
            </a:r>
            <a:endParaRPr lang="en-US" i="1" dirty="0">
              <a:latin typeface="Times New Roman" charset="0"/>
            </a:endParaRPr>
          </a:p>
        </p:txBody>
      </p:sp>
      <p:sp>
        <p:nvSpPr>
          <p:cNvPr id="24588" name="Freeform 34"/>
          <p:cNvSpPr>
            <a:spLocks noChangeArrowheads="1"/>
          </p:cNvSpPr>
          <p:nvPr/>
        </p:nvSpPr>
        <p:spPr bwMode="auto">
          <a:xfrm>
            <a:off x="2663825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Freeform 35"/>
          <p:cNvSpPr>
            <a:spLocks noChangeArrowheads="1"/>
          </p:cNvSpPr>
          <p:nvPr/>
        </p:nvSpPr>
        <p:spPr bwMode="auto">
          <a:xfrm>
            <a:off x="4578350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Freeform 36"/>
          <p:cNvSpPr>
            <a:spLocks noChangeArrowheads="1"/>
          </p:cNvSpPr>
          <p:nvPr/>
        </p:nvSpPr>
        <p:spPr bwMode="auto">
          <a:xfrm>
            <a:off x="6492875" y="2484438"/>
            <a:ext cx="1914525" cy="1270000"/>
          </a:xfrm>
          <a:custGeom>
            <a:avLst/>
            <a:gdLst>
              <a:gd name="T0" fmla="*/ 0 w 1914577"/>
              <a:gd name="T1" fmla="*/ 18960 h 1269957"/>
              <a:gd name="T2" fmla="*/ 18951 w 1914577"/>
              <a:gd name="T3" fmla="*/ 1270172 h 1269957"/>
              <a:gd name="T4" fmla="*/ 1914317 w 1914577"/>
              <a:gd name="T5" fmla="*/ 0 h 1269957"/>
              <a:gd name="T6" fmla="*/ 0 60000 65536"/>
              <a:gd name="T7" fmla="*/ 0 60000 65536"/>
              <a:gd name="T8" fmla="*/ 0 60000 65536"/>
              <a:gd name="T9" fmla="*/ 0 w 1914577"/>
              <a:gd name="T10" fmla="*/ 0 h 1269957"/>
              <a:gd name="T11" fmla="*/ 1914577 w 1914577"/>
              <a:gd name="T12" fmla="*/ 1269957 h 12699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4577" h="1269957">
                <a:moveTo>
                  <a:pt x="0" y="18955"/>
                </a:moveTo>
                <a:lnTo>
                  <a:pt x="18956" y="1269957"/>
                </a:lnTo>
                <a:lnTo>
                  <a:pt x="1914577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Line 12"/>
          <p:cNvSpPr>
            <a:spLocks noChangeShapeType="1"/>
          </p:cNvSpPr>
          <p:nvPr/>
        </p:nvSpPr>
        <p:spPr bwMode="auto">
          <a:xfrm>
            <a:off x="4572000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Line 12"/>
          <p:cNvSpPr>
            <a:spLocks noChangeShapeType="1"/>
          </p:cNvSpPr>
          <p:nvPr/>
        </p:nvSpPr>
        <p:spPr bwMode="auto">
          <a:xfrm>
            <a:off x="6480175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12"/>
          <p:cNvSpPr>
            <a:spLocks noChangeShapeType="1"/>
          </p:cNvSpPr>
          <p:nvPr/>
        </p:nvSpPr>
        <p:spPr bwMode="auto">
          <a:xfrm>
            <a:off x="8389938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4594" name="Straight Connector 41"/>
          <p:cNvCxnSpPr>
            <a:cxnSpLocks noChangeShapeType="1"/>
            <a:endCxn id="24590" idx="2"/>
          </p:cNvCxnSpPr>
          <p:nvPr/>
        </p:nvCxnSpPr>
        <p:spPr bwMode="auto">
          <a:xfrm>
            <a:off x="863600" y="2484438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95" name="Straight Connector 42"/>
          <p:cNvCxnSpPr>
            <a:cxnSpLocks noChangeShapeType="1"/>
          </p:cNvCxnSpPr>
          <p:nvPr/>
        </p:nvCxnSpPr>
        <p:spPr bwMode="auto">
          <a:xfrm>
            <a:off x="866775" y="3733800"/>
            <a:ext cx="7523163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96" name="Straight Connector 46"/>
          <p:cNvCxnSpPr>
            <a:cxnSpLocks noChangeShapeType="1"/>
            <a:stCxn id="24588" idx="1"/>
          </p:cNvCxnSpPr>
          <p:nvPr/>
        </p:nvCxnSpPr>
        <p:spPr bwMode="auto">
          <a:xfrm flipH="1">
            <a:off x="2663825" y="3754438"/>
            <a:ext cx="19050" cy="1046162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597" name="Straight Connector 49"/>
          <p:cNvCxnSpPr>
            <a:cxnSpLocks noChangeShapeType="1"/>
          </p:cNvCxnSpPr>
          <p:nvPr/>
        </p:nvCxnSpPr>
        <p:spPr bwMode="auto">
          <a:xfrm flipH="1">
            <a:off x="4572000" y="3775075"/>
            <a:ext cx="19050" cy="1046163"/>
          </a:xfrm>
          <a:prstGeom prst="line">
            <a:avLst/>
          </a:prstGeom>
          <a:noFill/>
          <a:ln w="9525">
            <a:solidFill>
              <a:schemeClr val="tx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24599" name="Object 2"/>
          <p:cNvGraphicFramePr>
            <a:graphicFrameLocks noChangeAspect="1"/>
          </p:cNvGraphicFramePr>
          <p:nvPr/>
        </p:nvGraphicFramePr>
        <p:xfrm>
          <a:off x="217488" y="2311400"/>
          <a:ext cx="4794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45" name="Equation" r:id="rId3" imgW="317362" imgH="228501" progId="Equation.3">
                  <p:embed/>
                </p:oleObj>
              </mc:Choice>
              <mc:Fallback>
                <p:oleObj name="Equation" r:id="rId3" imgW="317362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2311400"/>
                        <a:ext cx="4794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0" name="Object 3"/>
          <p:cNvGraphicFramePr>
            <a:graphicFrameLocks noChangeAspect="1"/>
          </p:cNvGraphicFramePr>
          <p:nvPr/>
        </p:nvGraphicFramePr>
        <p:xfrm>
          <a:off x="217488" y="3468688"/>
          <a:ext cx="4794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46" name="Equation" r:id="rId5" imgW="355292" imgH="393359" progId="Equation.3">
                  <p:embed/>
                </p:oleObj>
              </mc:Choice>
              <mc:Fallback>
                <p:oleObj name="Equation" r:id="rId5" imgW="355292" imgH="3933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3468688"/>
                        <a:ext cx="4794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34605"/>
              </p:ext>
            </p:extLst>
          </p:nvPr>
        </p:nvGraphicFramePr>
        <p:xfrm>
          <a:off x="338138" y="5099050"/>
          <a:ext cx="4257675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47" name="Equation" r:id="rId7" imgW="2717800" imgH="1054100" progId="Equation.3">
                  <p:embed/>
                </p:oleObj>
              </mc:Choice>
              <mc:Fallback>
                <p:oleObj name="Equation" r:id="rId7" imgW="2717800" imgH="1054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5099050"/>
                        <a:ext cx="4257675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805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(1): Different RTTs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1219200"/>
          </a:xfrm>
        </p:spPr>
        <p:txBody>
          <a:bodyPr/>
          <a:lstStyle/>
          <a:p>
            <a:r>
              <a:rPr lang="en-US" sz="2400" dirty="0"/>
              <a:t>Flows get throughput inversely proportional to RTT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TCP unfair in the face of heterogeneous RTTs!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883355"/>
              </p:ext>
            </p:extLst>
          </p:nvPr>
        </p:nvGraphicFramePr>
        <p:xfrm>
          <a:off x="2828925" y="1600200"/>
          <a:ext cx="326866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1" name="Equation" r:id="rId4" imgW="1663700" imgH="469900" progId="Equation.3">
                  <p:embed/>
                </p:oleObj>
              </mc:Choice>
              <mc:Fallback>
                <p:oleObj name="Equation" r:id="rId4" imgW="166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5" y="1600200"/>
                        <a:ext cx="3268663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1295400" y="4114800"/>
            <a:ext cx="6324600" cy="2286000"/>
            <a:chOff x="1152" y="1728"/>
            <a:chExt cx="3984" cy="1440"/>
          </a:xfrm>
        </p:grpSpPr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2736" y="2442"/>
              <a:ext cx="611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3421" y="2175"/>
              <a:ext cx="105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endParaRPr lang="en-US" b="0">
                <a:latin typeface="Tahoma" charset="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152" y="1728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A1</a:t>
              </a: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1152" y="2819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 dirty="0">
                  <a:latin typeface="Tahoma" charset="0"/>
                </a:rPr>
                <a:t>A2</a:t>
              </a:r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4831" y="2867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 dirty="0">
                  <a:latin typeface="Tahoma" charset="0"/>
                </a:rPr>
                <a:t>B2</a:t>
              </a:r>
            </a:p>
          </p:txBody>
        </p:sp>
        <p:sp>
          <p:nvSpPr>
            <p:cNvPr id="21" name="Rectangle 31"/>
            <p:cNvSpPr>
              <a:spLocks noChangeArrowheads="1"/>
            </p:cNvSpPr>
            <p:nvPr/>
          </p:nvSpPr>
          <p:spPr bwMode="auto">
            <a:xfrm>
              <a:off x="4831" y="1728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 dirty="0">
                  <a:latin typeface="Tahoma" charset="0"/>
                </a:rPr>
                <a:t>B1</a:t>
              </a:r>
            </a:p>
          </p:txBody>
        </p:sp>
        <p:sp>
          <p:nvSpPr>
            <p:cNvPr id="25" name="Line 38"/>
            <p:cNvSpPr>
              <a:spLocks noChangeShapeType="1"/>
            </p:cNvSpPr>
            <p:nvPr/>
          </p:nvSpPr>
          <p:spPr bwMode="auto">
            <a:xfrm flipV="1">
              <a:off x="3072" y="2448"/>
              <a:ext cx="0" cy="282"/>
            </a:xfrm>
            <a:prstGeom prst="line">
              <a:avLst/>
            </a:prstGeom>
            <a:noFill/>
            <a:ln w="12700">
              <a:solidFill>
                <a:srgbClr val="000090"/>
              </a:solidFill>
              <a:prstDash val="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</p:grp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029200"/>
            <a:ext cx="645226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029200"/>
            <a:ext cx="645226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3800" y="5715000"/>
            <a:ext cx="1291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i="1" dirty="0">
                <a:solidFill>
                  <a:srgbClr val="000090"/>
                </a:solidFill>
                <a:latin typeface="+mn-lt"/>
              </a:rPr>
              <a:t>bottleneck</a:t>
            </a:r>
          </a:p>
          <a:p>
            <a:pPr algn="ctr"/>
            <a:r>
              <a:rPr lang="en-US" sz="1800" b="0" i="1" dirty="0">
                <a:solidFill>
                  <a:srgbClr val="000090"/>
                </a:solidFill>
                <a:latin typeface="+mn-lt"/>
              </a:rPr>
              <a:t>link</a:t>
            </a:r>
          </a:p>
        </p:txBody>
      </p:sp>
      <p:sp>
        <p:nvSpPr>
          <p:cNvPr id="44" name="Freeform 43"/>
          <p:cNvSpPr/>
          <p:nvPr/>
        </p:nvSpPr>
        <p:spPr>
          <a:xfrm>
            <a:off x="1648420" y="4524418"/>
            <a:ext cx="5701910" cy="580982"/>
          </a:xfrm>
          <a:custGeom>
            <a:avLst/>
            <a:gdLst>
              <a:gd name="connsiteX0" fmla="*/ 0 w 5701910"/>
              <a:gd name="connsiteY0" fmla="*/ 27020 h 580982"/>
              <a:gd name="connsiteX1" fmla="*/ 2702327 w 5701910"/>
              <a:gd name="connsiteY1" fmla="*/ 580929 h 580982"/>
              <a:gd name="connsiteX2" fmla="*/ 5701910 w 5701910"/>
              <a:gd name="connsiteY2" fmla="*/ 0 h 58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1910" h="580982">
                <a:moveTo>
                  <a:pt x="0" y="27020"/>
                </a:moveTo>
                <a:cubicBezTo>
                  <a:pt x="876004" y="306226"/>
                  <a:pt x="1752009" y="585432"/>
                  <a:pt x="2702327" y="580929"/>
                </a:cubicBezTo>
                <a:cubicBezTo>
                  <a:pt x="3652645" y="576426"/>
                  <a:pt x="5701910" y="0"/>
                  <a:pt x="5701910" y="0"/>
                </a:cubicBezTo>
              </a:path>
            </a:pathLst>
          </a:custGeom>
          <a:ln w="38100" cmpd="sng">
            <a:solidFill>
              <a:srgbClr val="660066"/>
            </a:solidFill>
            <a:headEnd type="triangl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Freeform 44"/>
          <p:cNvSpPr/>
          <p:nvPr/>
        </p:nvSpPr>
        <p:spPr>
          <a:xfrm rot="10800000">
            <a:off x="1537090" y="5362617"/>
            <a:ext cx="5701910" cy="580982"/>
          </a:xfrm>
          <a:custGeom>
            <a:avLst/>
            <a:gdLst>
              <a:gd name="connsiteX0" fmla="*/ 0 w 5701910"/>
              <a:gd name="connsiteY0" fmla="*/ 27020 h 580982"/>
              <a:gd name="connsiteX1" fmla="*/ 2702327 w 5701910"/>
              <a:gd name="connsiteY1" fmla="*/ 580929 h 580982"/>
              <a:gd name="connsiteX2" fmla="*/ 5701910 w 5701910"/>
              <a:gd name="connsiteY2" fmla="*/ 0 h 58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1910" h="580982">
                <a:moveTo>
                  <a:pt x="0" y="27020"/>
                </a:moveTo>
                <a:cubicBezTo>
                  <a:pt x="876004" y="306226"/>
                  <a:pt x="1752009" y="585432"/>
                  <a:pt x="2702327" y="580929"/>
                </a:cubicBezTo>
                <a:cubicBezTo>
                  <a:pt x="3652645" y="576426"/>
                  <a:pt x="5701910" y="0"/>
                  <a:pt x="5701910" y="0"/>
                </a:cubicBezTo>
              </a:path>
            </a:pathLst>
          </a:custGeom>
          <a:ln w="38100" cmpd="sng">
            <a:solidFill>
              <a:schemeClr val="accent6"/>
            </a:solidFill>
            <a:headEnd type="triangl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38800" y="4419600"/>
            <a:ext cx="95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>
                <a:solidFill>
                  <a:srgbClr val="660066"/>
                </a:solidFill>
                <a:latin typeface="+mn-lt"/>
              </a:rPr>
              <a:t>100ms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38800" y="5574268"/>
            <a:ext cx="95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accent6"/>
                </a:solidFill>
                <a:latin typeface="+mn-lt"/>
              </a:rPr>
              <a:t>200ms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199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9968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 5 – Transport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3400" y="1371600"/>
            <a:ext cx="394716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Our goals: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understand principles behind transport layer services:</a:t>
            </a:r>
          </a:p>
          <a:p>
            <a:pPr lvl="1"/>
            <a:r>
              <a:rPr lang="en-US" sz="2000" dirty="0">
                <a:ea typeface="ＭＳ Ｐゴシック" charset="0"/>
              </a:rPr>
              <a:t>multiplexing/demultiplexing</a:t>
            </a:r>
          </a:p>
          <a:p>
            <a:pPr lvl="1"/>
            <a:r>
              <a:rPr lang="en-US" sz="2000" dirty="0">
                <a:ea typeface="ＭＳ Ｐゴシック" charset="0"/>
              </a:rPr>
              <a:t>reliable data transfer</a:t>
            </a:r>
          </a:p>
          <a:p>
            <a:pPr lvl="1"/>
            <a:r>
              <a:rPr lang="en-US" sz="2000" dirty="0">
                <a:ea typeface="ＭＳ Ｐゴシック" charset="0"/>
              </a:rPr>
              <a:t>flow control</a:t>
            </a:r>
          </a:p>
          <a:p>
            <a:pPr lvl="1"/>
            <a:r>
              <a:rPr lang="en-US" sz="2000" dirty="0">
                <a:ea typeface="ＭＳ Ｐゴシック" charset="0"/>
              </a:rPr>
              <a:t>congestion control</a:t>
            </a:r>
          </a:p>
          <a:p>
            <a:pPr lvl="1"/>
            <a:r>
              <a:rPr lang="en-US" sz="2000" dirty="0">
                <a:ea typeface="ＭＳ Ｐゴシック" charset="0"/>
              </a:rPr>
              <a:t>buffers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348163" y="1346200"/>
            <a:ext cx="4267200" cy="4648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learn about transport layer protocols in the Internet:</a:t>
            </a:r>
          </a:p>
          <a:p>
            <a:pPr lvl="1"/>
            <a:r>
              <a:rPr lang="en-US" sz="2000" dirty="0">
                <a:ea typeface="ＭＳ Ｐゴシック" charset="0"/>
              </a:rPr>
              <a:t>UDP: connectionless transport</a:t>
            </a:r>
          </a:p>
          <a:p>
            <a:pPr lvl="1"/>
            <a:r>
              <a:rPr lang="en-US" sz="2000" dirty="0">
                <a:ea typeface="ＭＳ Ｐゴシック" charset="0"/>
              </a:rPr>
              <a:t>TCP: connection-oriented transport</a:t>
            </a:r>
          </a:p>
          <a:p>
            <a:pPr lvl="1"/>
            <a:r>
              <a:rPr lang="en-US" sz="2000" dirty="0">
                <a:ea typeface="ＭＳ Ｐゴシック" charset="0"/>
              </a:rPr>
              <a:t>TCP congestion control</a:t>
            </a:r>
          </a:p>
          <a:p>
            <a:pPr lvl="1"/>
            <a:r>
              <a:rPr lang="en-US" sz="2000" dirty="0">
                <a:ea typeface="ＭＳ Ｐゴシック" charset="0"/>
              </a:rPr>
              <a:t>TCP flow control</a:t>
            </a:r>
          </a:p>
          <a:p>
            <a:pPr lvl="1"/>
            <a:endParaRPr lang="en-US" sz="1800" dirty="0">
              <a:ea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2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40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Rectangle 2"/>
          <p:cNvSpPr>
            <a:spLocks noChangeArrowheads="1"/>
          </p:cNvSpPr>
          <p:nvPr/>
        </p:nvSpPr>
        <p:spPr bwMode="auto">
          <a:xfrm>
            <a:off x="1416049" y="3810000"/>
            <a:ext cx="6002339" cy="1371600"/>
          </a:xfrm>
          <a:prstGeom prst="rect">
            <a:avLst/>
          </a:prstGeom>
          <a:solidFill>
            <a:srgbClr val="33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8530" name="Rectangle 3"/>
          <p:cNvSpPr>
            <a:spLocks noChangeArrowheads="1"/>
          </p:cNvSpPr>
          <p:nvPr/>
        </p:nvSpPr>
        <p:spPr bwMode="auto">
          <a:xfrm>
            <a:off x="1419226" y="482601"/>
            <a:ext cx="6007100" cy="3311525"/>
          </a:xfrm>
          <a:prstGeom prst="rect">
            <a:avLst/>
          </a:prstGeom>
          <a:solidFill>
            <a:srgbClr val="FDE3B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8531" name="Rectangle 4"/>
          <p:cNvSpPr>
            <a:spLocks noChangeArrowheads="1"/>
          </p:cNvSpPr>
          <p:nvPr/>
        </p:nvSpPr>
        <p:spPr bwMode="auto">
          <a:xfrm>
            <a:off x="3154363" y="62103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2" name="Line 5"/>
          <p:cNvSpPr>
            <a:spLocks noChangeShapeType="1"/>
          </p:cNvSpPr>
          <p:nvPr/>
        </p:nvSpPr>
        <p:spPr bwMode="auto">
          <a:xfrm flipV="1">
            <a:off x="1504950" y="1211264"/>
            <a:ext cx="5949951" cy="15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3" name="Line 6"/>
          <p:cNvSpPr>
            <a:spLocks noChangeShapeType="1"/>
          </p:cNvSpPr>
          <p:nvPr/>
        </p:nvSpPr>
        <p:spPr bwMode="auto">
          <a:xfrm>
            <a:off x="1517652" y="1912939"/>
            <a:ext cx="59547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4" name="Line 7"/>
          <p:cNvSpPr>
            <a:spLocks noChangeShapeType="1"/>
          </p:cNvSpPr>
          <p:nvPr/>
        </p:nvSpPr>
        <p:spPr bwMode="auto">
          <a:xfrm>
            <a:off x="1517651" y="2560639"/>
            <a:ext cx="595630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5" name="Line 8"/>
          <p:cNvSpPr>
            <a:spLocks noChangeShapeType="1"/>
          </p:cNvSpPr>
          <p:nvPr/>
        </p:nvSpPr>
        <p:spPr bwMode="auto">
          <a:xfrm>
            <a:off x="4411664" y="508000"/>
            <a:ext cx="1587" cy="20272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6" name="Line 9"/>
          <p:cNvSpPr>
            <a:spLocks noChangeShapeType="1"/>
          </p:cNvSpPr>
          <p:nvPr/>
        </p:nvSpPr>
        <p:spPr bwMode="auto">
          <a:xfrm>
            <a:off x="29384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7" name="Line 10"/>
          <p:cNvSpPr>
            <a:spLocks noChangeShapeType="1"/>
          </p:cNvSpPr>
          <p:nvPr/>
        </p:nvSpPr>
        <p:spPr bwMode="auto">
          <a:xfrm>
            <a:off x="2214564" y="5429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38" name="Rectangle 11"/>
          <p:cNvSpPr>
            <a:spLocks noChangeArrowheads="1"/>
          </p:cNvSpPr>
          <p:nvPr/>
        </p:nvSpPr>
        <p:spPr bwMode="auto">
          <a:xfrm>
            <a:off x="1647899" y="563564"/>
            <a:ext cx="38244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4</a:t>
            </a:r>
            <a:endParaRPr lang="en-US" sz="2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39" name="Rectangle 12"/>
          <p:cNvSpPr>
            <a:spLocks noChangeArrowheads="1"/>
          </p:cNvSpPr>
          <p:nvPr/>
        </p:nvSpPr>
        <p:spPr bwMode="auto">
          <a:xfrm>
            <a:off x="2395539" y="561976"/>
            <a:ext cx="37941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sz="2800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278540" name="Rectangle 13"/>
          <p:cNvSpPr>
            <a:spLocks noChangeArrowheads="1"/>
          </p:cNvSpPr>
          <p:nvPr/>
        </p:nvSpPr>
        <p:spPr bwMode="auto">
          <a:xfrm>
            <a:off x="2949127" y="514351"/>
            <a:ext cx="1420124" cy="7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Type of Service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(TOS)</a:t>
            </a:r>
          </a:p>
        </p:txBody>
      </p:sp>
      <p:sp>
        <p:nvSpPr>
          <p:cNvPr id="278541" name="Rectangle 14"/>
          <p:cNvSpPr>
            <a:spLocks noChangeArrowheads="1"/>
          </p:cNvSpPr>
          <p:nvPr/>
        </p:nvSpPr>
        <p:spPr bwMode="auto">
          <a:xfrm>
            <a:off x="4572001" y="685801"/>
            <a:ext cx="257412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16-bit Total Length (Bytes)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8542" name="Rectangle 15"/>
          <p:cNvSpPr>
            <a:spLocks noChangeArrowheads="1"/>
          </p:cNvSpPr>
          <p:nvPr/>
        </p:nvSpPr>
        <p:spPr bwMode="auto">
          <a:xfrm>
            <a:off x="2124075" y="1416051"/>
            <a:ext cx="190507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16-bit Identification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43" name="Line 16"/>
          <p:cNvSpPr>
            <a:spLocks noChangeShapeType="1"/>
          </p:cNvSpPr>
          <p:nvPr/>
        </p:nvSpPr>
        <p:spPr bwMode="auto">
          <a:xfrm>
            <a:off x="5072064" y="1241426"/>
            <a:ext cx="1587" cy="658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4" name="Rectangle 17"/>
          <p:cNvSpPr>
            <a:spLocks noChangeArrowheads="1"/>
          </p:cNvSpPr>
          <p:nvPr/>
        </p:nvSpPr>
        <p:spPr bwMode="auto">
          <a:xfrm>
            <a:off x="4433361" y="1301751"/>
            <a:ext cx="621766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3-bit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Flags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45" name="Rectangle 18"/>
          <p:cNvSpPr>
            <a:spLocks noChangeArrowheads="1"/>
          </p:cNvSpPr>
          <p:nvPr/>
        </p:nvSpPr>
        <p:spPr bwMode="auto">
          <a:xfrm>
            <a:off x="5132388" y="1433514"/>
            <a:ext cx="223168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13-bit Fragment Offset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46" name="Line 19"/>
          <p:cNvSpPr>
            <a:spLocks noChangeShapeType="1"/>
          </p:cNvSpPr>
          <p:nvPr/>
        </p:nvSpPr>
        <p:spPr bwMode="auto">
          <a:xfrm>
            <a:off x="3001964" y="1939926"/>
            <a:ext cx="1587" cy="6016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7" name="Rectangle 20"/>
          <p:cNvSpPr>
            <a:spLocks noChangeArrowheads="1"/>
          </p:cNvSpPr>
          <p:nvPr/>
        </p:nvSpPr>
        <p:spPr bwMode="auto">
          <a:xfrm>
            <a:off x="1663422" y="1974850"/>
            <a:ext cx="1170544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8-bit Time to </a:t>
            </a:r>
          </a:p>
          <a:p>
            <a:pPr algn="ctr" eaLnBrk="0" hangingPunct="0"/>
            <a:r>
              <a:rPr lang="en-US" sz="1400">
                <a:solidFill>
                  <a:srgbClr val="000000"/>
                </a:solidFill>
                <a:latin typeface="Arial" charset="0"/>
              </a:rPr>
              <a:t>Live (TTL)</a:t>
            </a:r>
          </a:p>
        </p:txBody>
      </p:sp>
      <p:sp>
        <p:nvSpPr>
          <p:cNvPr id="278548" name="Rectangle 21"/>
          <p:cNvSpPr>
            <a:spLocks noChangeArrowheads="1"/>
          </p:cNvSpPr>
          <p:nvPr/>
        </p:nvSpPr>
        <p:spPr bwMode="auto">
          <a:xfrm>
            <a:off x="3048000" y="1981201"/>
            <a:ext cx="1078020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rgbClr val="0080FF"/>
                </a:solidFill>
                <a:latin typeface="Arial" charset="0"/>
              </a:rPr>
              <a:t>6 = TCP</a:t>
            </a:r>
            <a:br>
              <a:rPr lang="en-US" sz="1600">
                <a:solidFill>
                  <a:srgbClr val="0080FF"/>
                </a:solidFill>
                <a:latin typeface="Arial" charset="0"/>
              </a:rPr>
            </a:br>
            <a:r>
              <a:rPr lang="en-US" sz="1600">
                <a:solidFill>
                  <a:srgbClr val="0080FF"/>
                </a:solidFill>
                <a:latin typeface="Arial" charset="0"/>
              </a:rPr>
              <a:t>17 = UDP</a:t>
            </a:r>
            <a:endParaRPr lang="en-US" sz="1400" b="0">
              <a:solidFill>
                <a:srgbClr val="0080FF"/>
              </a:solidFill>
              <a:latin typeface="Arial" charset="0"/>
            </a:endParaRPr>
          </a:p>
        </p:txBody>
      </p:sp>
      <p:sp>
        <p:nvSpPr>
          <p:cNvPr id="278549" name="Rectangle 22"/>
          <p:cNvSpPr>
            <a:spLocks noChangeArrowheads="1"/>
          </p:cNvSpPr>
          <p:nvPr/>
        </p:nvSpPr>
        <p:spPr bwMode="auto">
          <a:xfrm>
            <a:off x="4689477" y="2089151"/>
            <a:ext cx="245219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 dirty="0">
                <a:solidFill>
                  <a:srgbClr val="000000"/>
                </a:solidFill>
                <a:latin typeface="Arial" charset="0"/>
              </a:rPr>
              <a:t>16-bit Header Checksum</a:t>
            </a:r>
            <a:endParaRPr lang="en-US" sz="14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50" name="Line 23"/>
          <p:cNvSpPr>
            <a:spLocks noChangeShapeType="1"/>
          </p:cNvSpPr>
          <p:nvPr/>
        </p:nvSpPr>
        <p:spPr bwMode="auto">
          <a:xfrm>
            <a:off x="1438276" y="3208339"/>
            <a:ext cx="5967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1" name="Rectangle 24"/>
          <p:cNvSpPr>
            <a:spLocks noChangeArrowheads="1"/>
          </p:cNvSpPr>
          <p:nvPr/>
        </p:nvSpPr>
        <p:spPr bwMode="auto">
          <a:xfrm>
            <a:off x="3181350" y="2732089"/>
            <a:ext cx="244868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Source IP Address</a:t>
            </a:r>
            <a:endParaRPr lang="en-US" sz="14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8552" name="Rectangle 25"/>
          <p:cNvSpPr>
            <a:spLocks noChangeArrowheads="1"/>
          </p:cNvSpPr>
          <p:nvPr/>
        </p:nvSpPr>
        <p:spPr bwMode="auto">
          <a:xfrm>
            <a:off x="3011489" y="3357564"/>
            <a:ext cx="2825093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chemeClr val="accent2"/>
                </a:solidFill>
                <a:latin typeface="Arial" charset="0"/>
              </a:rPr>
              <a:t>32-bit Destination IP Address</a:t>
            </a:r>
            <a:endParaRPr lang="en-US" sz="1400" b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78553" name="Rectangle 26"/>
          <p:cNvSpPr>
            <a:spLocks noChangeArrowheads="1"/>
          </p:cNvSpPr>
          <p:nvPr/>
        </p:nvSpPr>
        <p:spPr bwMode="auto">
          <a:xfrm>
            <a:off x="1420814" y="5181600"/>
            <a:ext cx="6002337" cy="1295400"/>
          </a:xfrm>
          <a:prstGeom prst="rect">
            <a:avLst/>
          </a:prstGeom>
          <a:solidFill>
            <a:srgbClr val="FF66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8555" name="Line 28"/>
          <p:cNvSpPr>
            <a:spLocks noChangeShapeType="1"/>
          </p:cNvSpPr>
          <p:nvPr/>
        </p:nvSpPr>
        <p:spPr bwMode="auto">
          <a:xfrm>
            <a:off x="1435100" y="4495800"/>
            <a:ext cx="5967413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6" name="Line 29"/>
          <p:cNvSpPr>
            <a:spLocks noChangeShapeType="1"/>
          </p:cNvSpPr>
          <p:nvPr/>
        </p:nvSpPr>
        <p:spPr bwMode="auto">
          <a:xfrm>
            <a:off x="4414839" y="3810000"/>
            <a:ext cx="0" cy="685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7" name="Rectangle 30"/>
          <p:cNvSpPr>
            <a:spLocks noChangeArrowheads="1"/>
          </p:cNvSpPr>
          <p:nvPr/>
        </p:nvSpPr>
        <p:spPr bwMode="auto">
          <a:xfrm>
            <a:off x="1905000" y="3962401"/>
            <a:ext cx="183704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rgbClr val="000000"/>
                </a:solidFill>
                <a:latin typeface="Arial" charset="0"/>
              </a:rPr>
              <a:t>16-bit Source Port</a:t>
            </a: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58" name="Rectangle 31"/>
          <p:cNvSpPr>
            <a:spLocks noChangeArrowheads="1"/>
          </p:cNvSpPr>
          <p:nvPr/>
        </p:nvSpPr>
        <p:spPr bwMode="auto">
          <a:xfrm>
            <a:off x="4800600" y="3962401"/>
            <a:ext cx="2212846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>
                <a:solidFill>
                  <a:srgbClr val="000000"/>
                </a:solidFill>
                <a:latin typeface="Arial" charset="0"/>
              </a:rPr>
              <a:t>16-bit Destination Port</a:t>
            </a: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8559" name="Rectangle 33"/>
          <p:cNvSpPr>
            <a:spLocks noChangeArrowheads="1"/>
          </p:cNvSpPr>
          <p:nvPr/>
        </p:nvSpPr>
        <p:spPr bwMode="auto">
          <a:xfrm>
            <a:off x="2951164" y="4648201"/>
            <a:ext cx="306804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600" b="0">
                <a:solidFill>
                  <a:srgbClr val="000000"/>
                </a:solidFill>
                <a:latin typeface="Arial" charset="0"/>
              </a:rPr>
              <a:t>More transport header fields ….</a:t>
            </a:r>
            <a:endParaRPr lang="en-US" sz="1400" b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8560" name="AutoShape 34"/>
          <p:cNvCxnSpPr>
            <a:cxnSpLocks noChangeShapeType="1"/>
          </p:cNvCxnSpPr>
          <p:nvPr/>
        </p:nvCxnSpPr>
        <p:spPr bwMode="auto">
          <a:xfrm flipH="1">
            <a:off x="1371601" y="2232026"/>
            <a:ext cx="1520825" cy="1746250"/>
          </a:xfrm>
          <a:prstGeom prst="curvedConnector3">
            <a:avLst>
              <a:gd name="adj1" fmla="val 150935"/>
            </a:avLst>
          </a:prstGeom>
          <a:noFill/>
          <a:ln w="22225">
            <a:solidFill>
              <a:srgbClr val="3B7A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4" name="Rectangle 41"/>
          <p:cNvSpPr>
            <a:spLocks noChangeArrowheads="1"/>
          </p:cNvSpPr>
          <p:nvPr/>
        </p:nvSpPr>
        <p:spPr bwMode="auto">
          <a:xfrm>
            <a:off x="3909794" y="5623758"/>
            <a:ext cx="2249077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header and Payload</a:t>
            </a: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52438" y="5507069"/>
            <a:ext cx="96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 or</a:t>
            </a:r>
          </a:p>
          <a:p>
            <a:r>
              <a:rPr lang="en-US" dirty="0"/>
              <a:t>UDP</a:t>
            </a:r>
          </a:p>
        </p:txBody>
      </p:sp>
      <p:sp>
        <p:nvSpPr>
          <p:cNvPr id="3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20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100980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98438"/>
            <a:ext cx="8991600" cy="1173162"/>
          </a:xfrm>
        </p:spPr>
        <p:txBody>
          <a:bodyPr/>
          <a:lstStyle/>
          <a:p>
            <a:r>
              <a:rPr lang="en-US" sz="3600" dirty="0"/>
              <a:t>Implications (2): High Speed TCP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22538"/>
            <a:ext cx="8534400" cy="4411662"/>
          </a:xfrm>
        </p:spPr>
        <p:txBody>
          <a:bodyPr/>
          <a:lstStyle/>
          <a:p>
            <a:r>
              <a:rPr lang="en-US" sz="2400" dirty="0">
                <a:solidFill>
                  <a:srgbClr val="000090"/>
                </a:solidFill>
              </a:rPr>
              <a:t>Assume RTT = 100ms, MSS=1500bytes</a:t>
            </a:r>
          </a:p>
          <a:p>
            <a:pPr lvl="2"/>
            <a:endParaRPr lang="en-US" sz="1800" dirty="0">
              <a:solidFill>
                <a:srgbClr val="000090"/>
              </a:solidFill>
            </a:endParaRPr>
          </a:p>
          <a:p>
            <a:r>
              <a:rPr lang="en-US" sz="2400" dirty="0">
                <a:solidFill>
                  <a:srgbClr val="000090"/>
                </a:solidFill>
              </a:rPr>
              <a:t>What value of </a:t>
            </a:r>
            <a:r>
              <a:rPr lang="en-US" sz="2400" i="1" dirty="0">
                <a:solidFill>
                  <a:srgbClr val="000090"/>
                </a:solidFill>
              </a:rPr>
              <a:t>p</a:t>
            </a:r>
            <a:r>
              <a:rPr lang="en-US" sz="2400" dirty="0">
                <a:solidFill>
                  <a:srgbClr val="000090"/>
                </a:solidFill>
              </a:rPr>
              <a:t> is required to reach 100Gbps throughput</a:t>
            </a:r>
          </a:p>
          <a:p>
            <a:pPr lvl="1"/>
            <a:r>
              <a:rPr lang="en-US" sz="1800" dirty="0">
                <a:solidFill>
                  <a:srgbClr val="000090"/>
                </a:solidFill>
              </a:rPr>
              <a:t>~ 2 x 10</a:t>
            </a:r>
            <a:r>
              <a:rPr lang="en-US" sz="1800" baseline="30000" dirty="0">
                <a:solidFill>
                  <a:srgbClr val="000090"/>
                </a:solidFill>
              </a:rPr>
              <a:t>-12</a:t>
            </a:r>
            <a:endParaRPr lang="en-US" sz="1800" dirty="0">
              <a:solidFill>
                <a:srgbClr val="000090"/>
              </a:solidFill>
            </a:endParaRPr>
          </a:p>
          <a:p>
            <a:r>
              <a:rPr lang="en-US" sz="2400" dirty="0">
                <a:solidFill>
                  <a:srgbClr val="000090"/>
                </a:solidFill>
              </a:rPr>
              <a:t>How long between drops?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~ 16.6 hours</a:t>
            </a:r>
          </a:p>
          <a:p>
            <a:r>
              <a:rPr lang="en-US" sz="2400" dirty="0">
                <a:solidFill>
                  <a:srgbClr val="000090"/>
                </a:solidFill>
              </a:rPr>
              <a:t>How much data has been sent in this time?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~ 6 </a:t>
            </a:r>
            <a:r>
              <a:rPr lang="en-US" sz="2000" dirty="0" err="1">
                <a:solidFill>
                  <a:srgbClr val="000090"/>
                </a:solidFill>
              </a:rPr>
              <a:t>petabits</a:t>
            </a:r>
            <a:endParaRPr lang="en-US" sz="2000" dirty="0">
              <a:solidFill>
                <a:srgbClr val="000090"/>
              </a:solidFill>
            </a:endParaRPr>
          </a:p>
          <a:p>
            <a:r>
              <a:rPr lang="en-US" sz="2400" dirty="0">
                <a:solidFill>
                  <a:srgbClr val="000090"/>
                </a:solidFill>
              </a:rPr>
              <a:t>These are not practical numbers!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081114"/>
              </p:ext>
            </p:extLst>
          </p:nvPr>
        </p:nvGraphicFramePr>
        <p:xfrm>
          <a:off x="5791200" y="1438275"/>
          <a:ext cx="326866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35" name="Equation" r:id="rId4" imgW="1663700" imgH="469900" progId="Equation.3">
                  <p:embed/>
                </p:oleObj>
              </mc:Choice>
              <mc:Fallback>
                <p:oleObj name="Equation" r:id="rId4" imgW="166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438275"/>
                        <a:ext cx="3268663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200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848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TCP to High Speed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36738"/>
            <a:ext cx="8686800" cy="4411662"/>
          </a:xfrm>
        </p:spPr>
        <p:txBody>
          <a:bodyPr/>
          <a:lstStyle/>
          <a:p>
            <a:pPr marL="342900" lvl="1" indent="-342900">
              <a:buClr>
                <a:schemeClr val="tx2"/>
              </a:buClr>
            </a:pPr>
            <a:r>
              <a:rPr lang="en-US" sz="2600" dirty="0"/>
              <a:t>Once past a threshold speed, increase CWND faster </a:t>
            </a:r>
            <a:endParaRPr lang="en-US" sz="2600" dirty="0">
              <a:solidFill>
                <a:srgbClr val="000090"/>
              </a:solidFill>
            </a:endParaRPr>
          </a:p>
          <a:p>
            <a:pPr lvl="1"/>
            <a:r>
              <a:rPr lang="en-US" sz="2200" dirty="0">
                <a:solidFill>
                  <a:srgbClr val="000090"/>
                </a:solidFill>
              </a:rPr>
              <a:t>A proposed standard [Floyd’03]: once speed is past some threshold, change equation to p</a:t>
            </a:r>
            <a:r>
              <a:rPr lang="en-US" sz="2200" baseline="30000" dirty="0">
                <a:solidFill>
                  <a:srgbClr val="000090"/>
                </a:solidFill>
              </a:rPr>
              <a:t>-.8</a:t>
            </a:r>
            <a:r>
              <a:rPr lang="en-US" sz="2200" dirty="0">
                <a:solidFill>
                  <a:srgbClr val="000090"/>
                </a:solidFill>
              </a:rPr>
              <a:t> rather than p</a:t>
            </a:r>
            <a:r>
              <a:rPr lang="en-US" sz="2200" baseline="30000" dirty="0">
                <a:solidFill>
                  <a:srgbClr val="000090"/>
                </a:solidFill>
              </a:rPr>
              <a:t>-.5 </a:t>
            </a:r>
          </a:p>
          <a:p>
            <a:pPr lvl="1"/>
            <a:r>
              <a:rPr lang="en-US" dirty="0"/>
              <a:t>Let the additive constant in AIMD depend on CWND</a:t>
            </a:r>
          </a:p>
          <a:p>
            <a:endParaRPr lang="en-US" baseline="30000" dirty="0"/>
          </a:p>
          <a:p>
            <a:r>
              <a:rPr lang="en-US" sz="2600" dirty="0">
                <a:solidFill>
                  <a:srgbClr val="000090"/>
                </a:solidFill>
              </a:rPr>
              <a:t>Other approaches?</a:t>
            </a:r>
          </a:p>
          <a:p>
            <a:pPr lvl="1"/>
            <a:r>
              <a:rPr lang="en-US" dirty="0"/>
              <a:t>Multiple simultaneous connections (</a:t>
            </a:r>
            <a:r>
              <a:rPr lang="en-US" i="1" dirty="0"/>
              <a:t>hacky</a:t>
            </a:r>
            <a:r>
              <a:rPr lang="en-US" dirty="0"/>
              <a:t> but works today)</a:t>
            </a:r>
            <a:endParaRPr lang="en-US" baseline="30000" dirty="0"/>
          </a:p>
          <a:p>
            <a:pPr lvl="1"/>
            <a:r>
              <a:rPr lang="en-US" dirty="0"/>
              <a:t>Router-assisted approaches (will see shortly)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201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01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686800" cy="1173162"/>
          </a:xfrm>
        </p:spPr>
        <p:txBody>
          <a:bodyPr/>
          <a:lstStyle/>
          <a:p>
            <a:r>
              <a:rPr lang="en-US" sz="3600" dirty="0"/>
              <a:t>Implications (3): </a:t>
            </a:r>
            <a:r>
              <a:rPr lang="en-US" sz="3600" i="1" dirty="0"/>
              <a:t>Rate</a:t>
            </a:r>
            <a:r>
              <a:rPr lang="en-US" sz="3600" dirty="0"/>
              <a:t>-based CC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686800" cy="4716462"/>
          </a:xfrm>
        </p:spPr>
        <p:txBody>
          <a:bodyPr/>
          <a:lstStyle/>
          <a:p>
            <a:r>
              <a:rPr lang="en-US" sz="2400" dirty="0">
                <a:solidFill>
                  <a:srgbClr val="000090"/>
                </a:solidFill>
              </a:rPr>
              <a:t>TCP throughput is “choppy” </a:t>
            </a:r>
          </a:p>
          <a:p>
            <a:pPr lvl="1"/>
            <a:r>
              <a:rPr lang="en-US" sz="2000" dirty="0"/>
              <a:t>repeated swings between W/2 to 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>
                <a:solidFill>
                  <a:srgbClr val="000090"/>
                </a:solidFill>
              </a:rPr>
              <a:t>Some apps would prefer sending at a steady rate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e.g., streaming apps</a:t>
            </a:r>
            <a:br>
              <a:rPr lang="en-US" sz="2000" dirty="0">
                <a:solidFill>
                  <a:srgbClr val="000000"/>
                </a:solidFill>
              </a:rPr>
            </a:br>
            <a:endParaRPr lang="en-US" sz="2400" dirty="0">
              <a:solidFill>
                <a:srgbClr val="00009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A solution: “Equation-Based Congestion Control”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ditch TCP’s increase/decrease rules and just follow the equation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measure drop percentage </a:t>
            </a:r>
            <a:r>
              <a:rPr lang="en-US" sz="2000" i="1" dirty="0">
                <a:solidFill>
                  <a:srgbClr val="000000"/>
                </a:solidFill>
              </a:rPr>
              <a:t>p</a:t>
            </a:r>
            <a:r>
              <a:rPr lang="en-US" sz="2000" dirty="0">
                <a:solidFill>
                  <a:srgbClr val="000000"/>
                </a:solidFill>
              </a:rPr>
              <a:t>, and set rate accordingly</a:t>
            </a:r>
          </a:p>
          <a:p>
            <a:endParaRPr lang="en-US" sz="2400" dirty="0">
              <a:solidFill>
                <a:srgbClr val="000090"/>
              </a:solidFill>
            </a:endParaRPr>
          </a:p>
          <a:p>
            <a:r>
              <a:rPr lang="en-US" sz="2400" dirty="0">
                <a:solidFill>
                  <a:srgbClr val="000090"/>
                </a:solidFill>
              </a:rPr>
              <a:t>Following the TCP equation ensures we’re “TCP friendly”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i.e., use no more than TCP does in similar setting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9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749829"/>
              </p:ext>
            </p:extLst>
          </p:nvPr>
        </p:nvGraphicFramePr>
        <p:xfrm>
          <a:off x="5715000" y="1209675"/>
          <a:ext cx="326866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59" name="Equation" r:id="rId4" imgW="1663700" imgH="469900" progId="Equation.3">
                  <p:embed/>
                </p:oleObj>
              </mc:Choice>
              <mc:Fallback>
                <p:oleObj name="Equation" r:id="rId4" imgW="166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09675"/>
                        <a:ext cx="3268663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202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3819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5A1D-C5F8-F74F-A176-2C427B1C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7DA9D-67B3-AA42-91E6-068C5412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C3675-4A5B-134A-A14C-D897EC76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EBC57-C8EA-7946-81B6-8DEDED99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7" y="136525"/>
            <a:ext cx="8704665" cy="60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5945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8893-9241-B24C-A551-F39ACBCA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world of fairness….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4EA2-748D-E145-B5DA-41A68FB73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3E8C4-6E12-E842-9948-376318AE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3073D-79F7-444E-B0F7-5B0267BC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6398"/>
            <a:ext cx="7916284" cy="534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8767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5B618-D985-CB40-80ED-522B74E70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5117" y="244736"/>
            <a:ext cx="8076438" cy="4875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F5152-045B-E042-A50E-3F46F7CC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205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69DE4-711B-4148-847D-F2996C732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28732"/>
            <a:ext cx="8036888" cy="30101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357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ular Callout 18"/>
          <p:cNvSpPr/>
          <p:nvPr/>
        </p:nvSpPr>
        <p:spPr bwMode="auto">
          <a:xfrm>
            <a:off x="6858000" y="4800600"/>
            <a:ext cx="2207019" cy="762000"/>
          </a:xfrm>
          <a:prstGeom prst="wedgeRoundRectCallout">
            <a:avLst>
              <a:gd name="adj1" fmla="val -76892"/>
              <a:gd name="adj2" fmla="val -4872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73162"/>
          </a:xfrm>
        </p:spPr>
        <p:txBody>
          <a:bodyPr/>
          <a:lstStyle/>
          <a:p>
            <a:r>
              <a:rPr lang="en-US"/>
              <a:t>Recap: TCP </a:t>
            </a:r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534400" cy="4411662"/>
          </a:xfrm>
        </p:spPr>
        <p:txBody>
          <a:bodyPr/>
          <a:lstStyle/>
          <a:p>
            <a:r>
              <a:rPr lang="en-US" sz="2400" dirty="0"/>
              <a:t>Misled by non-congestion losses</a:t>
            </a:r>
          </a:p>
          <a:p>
            <a:r>
              <a:rPr lang="en-US" sz="2400" dirty="0"/>
              <a:t>Fills up queues leading to high delays</a:t>
            </a:r>
          </a:p>
          <a:p>
            <a:r>
              <a:rPr lang="en-US" sz="2400" dirty="0"/>
              <a:t>Short flows complete before discovering available capacity</a:t>
            </a:r>
          </a:p>
          <a:p>
            <a:r>
              <a:rPr lang="en-US" sz="2400" dirty="0"/>
              <a:t>AIMD impractical for high speed links </a:t>
            </a:r>
          </a:p>
          <a:p>
            <a:r>
              <a:rPr lang="en-US" sz="2400" dirty="0" err="1"/>
              <a:t>Sawtooth</a:t>
            </a:r>
            <a:r>
              <a:rPr lang="en-US" sz="2400" dirty="0"/>
              <a:t> discovery too choppy for some apps</a:t>
            </a:r>
          </a:p>
          <a:p>
            <a:r>
              <a:rPr lang="en-US" sz="2400" dirty="0"/>
              <a:t>Unfair under heterogeneous RTTs</a:t>
            </a:r>
          </a:p>
          <a:p>
            <a:r>
              <a:rPr lang="en-US" sz="2400" dirty="0"/>
              <a:t>Tight coupling with reliability mechanisms</a:t>
            </a:r>
          </a:p>
          <a:p>
            <a:r>
              <a:rPr lang="en-US" sz="2400" dirty="0" err="1"/>
              <a:t>Endhosts</a:t>
            </a:r>
            <a:r>
              <a:rPr lang="en-US" sz="2400" dirty="0"/>
              <a:t> can cheat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5791200"/>
            <a:ext cx="7620000" cy="762000"/>
            <a:chOff x="838200" y="5791200"/>
            <a:chExt cx="7620000" cy="76200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838200" y="5791200"/>
              <a:ext cx="7620000" cy="762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5090" y="5939135"/>
              <a:ext cx="7369175" cy="4616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FF0000"/>
                  </a:solidFill>
                  <a:latin typeface="+mn-lt"/>
                </a:rPr>
                <a:t>Could fix many of these with some help from routers!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48400" y="1295400"/>
            <a:ext cx="2819400" cy="762000"/>
            <a:chOff x="6248400" y="2057400"/>
            <a:chExt cx="2743865" cy="762000"/>
          </a:xfrm>
        </p:grpSpPr>
        <p:sp>
          <p:nvSpPr>
            <p:cNvPr id="7" name="Rounded Rectangular Callout 6"/>
            <p:cNvSpPr/>
            <p:nvPr/>
          </p:nvSpPr>
          <p:spPr bwMode="auto">
            <a:xfrm>
              <a:off x="6324600" y="2057400"/>
              <a:ext cx="2667000" cy="762000"/>
            </a:xfrm>
            <a:prstGeom prst="wedgeRoundRectCallout">
              <a:avLst>
                <a:gd name="adj1" fmla="val -62199"/>
                <a:gd name="adj2" fmla="val 42998"/>
                <a:gd name="adj3" fmla="val 16667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48400" y="2057400"/>
              <a:ext cx="27438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rgbClr val="0000FF"/>
                  </a:solidFill>
                  <a:latin typeface="+mn-lt"/>
                </a:rPr>
                <a:t>Routers tell endpoints </a:t>
              </a:r>
              <a:br>
                <a:rPr lang="en-US" b="0" dirty="0">
                  <a:solidFill>
                    <a:srgbClr val="0000FF"/>
                  </a:solidFill>
                  <a:latin typeface="+mn-lt"/>
                </a:rPr>
              </a:br>
              <a:r>
                <a:rPr lang="en-US" b="0" dirty="0">
                  <a:solidFill>
                    <a:srgbClr val="0000FF"/>
                  </a:solidFill>
                  <a:latin typeface="+mn-lt"/>
                </a:rPr>
                <a:t>  if they’re congested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34200" y="2895599"/>
            <a:ext cx="2133600" cy="1905000"/>
            <a:chOff x="6248400" y="2550885"/>
            <a:chExt cx="2743865" cy="788821"/>
          </a:xfrm>
        </p:grpSpPr>
        <p:sp>
          <p:nvSpPr>
            <p:cNvPr id="12" name="Rounded Rectangular Callout 11"/>
            <p:cNvSpPr/>
            <p:nvPr/>
          </p:nvSpPr>
          <p:spPr bwMode="auto">
            <a:xfrm>
              <a:off x="6324600" y="2550885"/>
              <a:ext cx="2667001" cy="567951"/>
            </a:xfrm>
            <a:prstGeom prst="wedgeRoundRectCallout">
              <a:avLst>
                <a:gd name="adj1" fmla="val -69154"/>
                <a:gd name="adj2" fmla="val -14918"/>
                <a:gd name="adj3" fmla="val 16667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400" y="2614233"/>
              <a:ext cx="2743865" cy="725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rgbClr val="0000FF"/>
                  </a:solidFill>
                  <a:latin typeface="+mn-lt"/>
                </a:rPr>
                <a:t>Routers tell</a:t>
              </a:r>
              <a:br>
                <a:rPr lang="en-US" b="0" dirty="0">
                  <a:solidFill>
                    <a:srgbClr val="0000FF"/>
                  </a:solidFill>
                  <a:latin typeface="+mn-lt"/>
                </a:rPr>
              </a:br>
              <a:r>
                <a:rPr lang="en-US" b="0" dirty="0">
                  <a:solidFill>
                    <a:srgbClr val="0000FF"/>
                  </a:solidFill>
                  <a:latin typeface="+mn-lt"/>
                </a:rPr>
                <a:t> endpoints what </a:t>
              </a:r>
              <a:br>
                <a:rPr lang="en-US" b="0" dirty="0">
                  <a:solidFill>
                    <a:srgbClr val="0000FF"/>
                  </a:solidFill>
                  <a:latin typeface="+mn-lt"/>
                </a:rPr>
              </a:br>
              <a:r>
                <a:rPr lang="en-US" b="0" dirty="0">
                  <a:solidFill>
                    <a:srgbClr val="0000FF"/>
                  </a:solidFill>
                  <a:latin typeface="+mn-lt"/>
                </a:rPr>
                <a:t>rate to send at</a:t>
              </a:r>
            </a:p>
          </p:txBody>
        </p:sp>
      </p:grpSp>
      <p:sp>
        <p:nvSpPr>
          <p:cNvPr id="15" name="Oval 14"/>
          <p:cNvSpPr/>
          <p:nvPr/>
        </p:nvSpPr>
        <p:spPr bwMode="auto">
          <a:xfrm>
            <a:off x="228600" y="1600200"/>
            <a:ext cx="5943600" cy="11430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52400" y="2438400"/>
            <a:ext cx="6477000" cy="24384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28600" y="4800600"/>
            <a:ext cx="6477000" cy="4572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0" y="4778514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0000FF"/>
                </a:solidFill>
                <a:latin typeface="+mn-lt"/>
              </a:rPr>
              <a:t>Routers enforce</a:t>
            </a:r>
            <a:br>
              <a:rPr lang="en-US" b="0" dirty="0">
                <a:solidFill>
                  <a:srgbClr val="0000FF"/>
                </a:solidFill>
                <a:latin typeface="+mn-lt"/>
              </a:rPr>
            </a:br>
            <a:r>
              <a:rPr lang="en-US" b="0" dirty="0">
                <a:solidFill>
                  <a:srgbClr val="0000FF"/>
                </a:solidFill>
                <a:latin typeface="+mn-lt"/>
              </a:rPr>
              <a:t>fair sharing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206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8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build="p"/>
      <p:bldP spid="15" grpId="0" animBg="1"/>
      <p:bldP spid="16" grpId="0" animBg="1"/>
      <p:bldP spid="17" grpId="0" animBg="1"/>
      <p:bldP spid="18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6362"/>
            <a:ext cx="8229600" cy="1173162"/>
          </a:xfrm>
        </p:spPr>
        <p:txBody>
          <a:bodyPr/>
          <a:lstStyle/>
          <a:p>
            <a:r>
              <a:rPr lang="en-US" sz="3600" dirty="0"/>
              <a:t>Router-Assisted Congestion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tasks for CC:</a:t>
            </a:r>
          </a:p>
          <a:p>
            <a:pPr lvl="1"/>
            <a:r>
              <a:rPr lang="en-US" dirty="0"/>
              <a:t>Isolation/fairness</a:t>
            </a:r>
          </a:p>
          <a:p>
            <a:pPr lvl="1"/>
            <a:r>
              <a:rPr lang="en-US" dirty="0"/>
              <a:t>Adjustment*</a:t>
            </a:r>
          </a:p>
          <a:p>
            <a:pPr lvl="1"/>
            <a:r>
              <a:rPr lang="en-US" dirty="0"/>
              <a:t>Detecting congestion</a:t>
            </a:r>
          </a:p>
          <a:p>
            <a:pPr lvl="7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This may be </a:t>
            </a:r>
            <a:r>
              <a:rPr lang="en-US" i="1" dirty="0"/>
              <a:t>automatic </a:t>
            </a:r>
            <a:r>
              <a:rPr lang="en-US" dirty="0" err="1"/>
              <a:t>eg</a:t>
            </a:r>
            <a:r>
              <a:rPr lang="en-US" dirty="0"/>
              <a:t> loss-response of TCP</a:t>
            </a:r>
            <a:endParaRPr lang="en-US" i="1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207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66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32038"/>
            <a:ext cx="8229600" cy="1173162"/>
          </a:xfrm>
        </p:spPr>
        <p:txBody>
          <a:bodyPr/>
          <a:lstStyle/>
          <a:p>
            <a:r>
              <a:rPr lang="en-US" sz="3200" dirty="0"/>
              <a:t>How can routers ensure each flow gets its “fair share”?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3612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Fairness: General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686800" cy="4411662"/>
          </a:xfrm>
        </p:spPr>
        <p:txBody>
          <a:bodyPr/>
          <a:lstStyle/>
          <a:p>
            <a:r>
              <a:rPr lang="en-US" sz="2400" dirty="0"/>
              <a:t>Routers classify packets into “flows”</a:t>
            </a:r>
          </a:p>
          <a:p>
            <a:pPr lvl="1"/>
            <a:r>
              <a:rPr lang="en-US" sz="2000" dirty="0"/>
              <a:t>(For now) flows are packets between same source/destination</a:t>
            </a:r>
          </a:p>
          <a:p>
            <a:pPr lvl="6"/>
            <a:endParaRPr lang="en-US" sz="1600" dirty="0"/>
          </a:p>
          <a:p>
            <a:r>
              <a:rPr lang="en-US" sz="2400" dirty="0"/>
              <a:t>Each flow has its own FIFO queue in router</a:t>
            </a:r>
          </a:p>
          <a:p>
            <a:pPr lvl="5"/>
            <a:endParaRPr lang="en-US" sz="1600" dirty="0"/>
          </a:p>
          <a:p>
            <a:r>
              <a:rPr lang="en-US" sz="2400" dirty="0"/>
              <a:t>Router services flows in a fair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fashion</a:t>
            </a:r>
          </a:p>
          <a:p>
            <a:pPr lvl="1"/>
            <a:r>
              <a:rPr lang="en-US" sz="2000" dirty="0"/>
              <a:t>When line becomes free, take packet from next flow in a fair order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What does “fair” mean exactly?</a:t>
            </a:r>
          </a:p>
          <a:p>
            <a:pPr lvl="7"/>
            <a:endParaRPr lang="en-US" sz="1600" dirty="0"/>
          </a:p>
          <a:p>
            <a:pPr lvl="1"/>
            <a:endParaRPr lang="en-US" sz="20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209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90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Recap: Multiplexing and </a:t>
            </a:r>
            <a:r>
              <a:rPr lang="en-US" sz="3200" dirty="0" err="1">
                <a:latin typeface="Helvetica" charset="0"/>
                <a:ea typeface="ＭＳ Ｐゴシック" charset="0"/>
                <a:cs typeface="ＭＳ Ｐゴシック" charset="0"/>
              </a:rPr>
              <a:t>Demultiplexing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0581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5762" y="1981200"/>
            <a:ext cx="8529639" cy="5030788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Host receives IP packets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Each IP header has source and destination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IP address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Each Transport Layer header has source and destination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port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number </a:t>
            </a:r>
          </a:p>
          <a:p>
            <a:endParaRPr lang="en-US" sz="2400" dirty="0">
              <a:latin typeface="Arial" charset="0"/>
            </a:endParaRPr>
          </a:p>
          <a:p>
            <a:r>
              <a:rPr lang="en-US" sz="2400" dirty="0">
                <a:latin typeface="Arial" charset="0"/>
              </a:rPr>
              <a:t>Host uses IP addresses and port numbers to direct the message to appropriate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socket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21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186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1" grpId="0" build="p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Max-Min Fairness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Given set of bandwidth demands </a:t>
            </a:r>
            <a:r>
              <a:rPr lang="en-US" sz="2400" i="1" dirty="0" err="1">
                <a:latin typeface="Arial" charset="0"/>
                <a:cs typeface="Arial" charset="0"/>
              </a:rPr>
              <a:t>r</a:t>
            </a:r>
            <a:r>
              <a:rPr lang="en-US" sz="2400" baseline="-25000" dirty="0" err="1">
                <a:latin typeface="Arial" charset="0"/>
                <a:cs typeface="Arial" charset="0"/>
              </a:rPr>
              <a:t>i</a:t>
            </a:r>
            <a:r>
              <a:rPr lang="en-US" sz="2400" baseline="-25000" dirty="0">
                <a:latin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cs typeface="Arial" charset="0"/>
              </a:rPr>
              <a:t>and total bandwidth C, max-min bandwidth allocations are:</a:t>
            </a:r>
          </a:p>
          <a:p>
            <a:pPr algn="ctr">
              <a:buFontTx/>
              <a:buNone/>
            </a:pPr>
            <a:r>
              <a:rPr lang="en-US" sz="2400" i="1" dirty="0" err="1">
                <a:latin typeface="Arial" charset="0"/>
                <a:cs typeface="Arial" charset="0"/>
              </a:rPr>
              <a:t>a</a:t>
            </a:r>
            <a:r>
              <a:rPr lang="en-US" sz="2400" baseline="-25000" dirty="0" err="1">
                <a:latin typeface="Arial" charset="0"/>
                <a:cs typeface="Arial" charset="0"/>
              </a:rPr>
              <a:t>i</a:t>
            </a:r>
            <a:r>
              <a:rPr lang="en-US" sz="2400" baseline="-25000" dirty="0">
                <a:latin typeface="Arial" charset="0"/>
                <a:cs typeface="Arial" charset="0"/>
              </a:rPr>
              <a:t>  </a:t>
            </a:r>
            <a:r>
              <a:rPr lang="en-US" sz="2400" dirty="0">
                <a:latin typeface="Arial" charset="0"/>
                <a:cs typeface="Arial" charset="0"/>
              </a:rPr>
              <a:t>= min(</a:t>
            </a:r>
            <a:r>
              <a:rPr lang="en-US" sz="2400" i="1" dirty="0">
                <a:latin typeface="Arial" charset="0"/>
                <a:cs typeface="Arial" charset="0"/>
              </a:rPr>
              <a:t>f</a:t>
            </a:r>
            <a:r>
              <a:rPr lang="en-US" sz="2400" dirty="0">
                <a:latin typeface="Arial" charset="0"/>
                <a:cs typeface="Arial" charset="0"/>
              </a:rPr>
              <a:t>, </a:t>
            </a:r>
            <a:r>
              <a:rPr lang="en-US" sz="2400" i="1" dirty="0" err="1">
                <a:latin typeface="Arial" charset="0"/>
                <a:cs typeface="Arial" charset="0"/>
              </a:rPr>
              <a:t>r</a:t>
            </a:r>
            <a:r>
              <a:rPr lang="en-US" sz="2400" baseline="-25000" dirty="0" err="1">
                <a:latin typeface="Arial" charset="0"/>
                <a:cs typeface="Arial" charset="0"/>
              </a:rPr>
              <a:t>i</a:t>
            </a:r>
            <a:r>
              <a:rPr lang="en-US" sz="2400" dirty="0">
                <a:latin typeface="Arial" charset="0"/>
                <a:cs typeface="Arial" charset="0"/>
              </a:rPr>
              <a:t>) </a:t>
            </a:r>
          </a:p>
          <a:p>
            <a:pPr marL="0" indent="0">
              <a:buNone/>
            </a:pPr>
            <a:r>
              <a:rPr lang="en-US" sz="2400" dirty="0">
                <a:latin typeface="Arial" charset="0"/>
                <a:cs typeface="Arial" charset="0"/>
              </a:rPr>
              <a:t>    where f is the unique value such that Sum(</a:t>
            </a:r>
            <a:r>
              <a:rPr lang="en-US" sz="2400" i="1" dirty="0" err="1">
                <a:latin typeface="Arial" charset="0"/>
                <a:cs typeface="Arial" charset="0"/>
              </a:rPr>
              <a:t>a</a:t>
            </a:r>
            <a:r>
              <a:rPr lang="en-US" sz="2400" baseline="-25000" dirty="0" err="1">
                <a:latin typeface="Arial" charset="0"/>
                <a:cs typeface="Arial" charset="0"/>
              </a:rPr>
              <a:t>i</a:t>
            </a:r>
            <a:r>
              <a:rPr lang="en-US" sz="2400" dirty="0">
                <a:latin typeface="Arial" charset="0"/>
                <a:cs typeface="Arial" charset="0"/>
              </a:rPr>
              <a:t>) = C</a:t>
            </a:r>
          </a:p>
          <a:p>
            <a:pPr lvl="3"/>
            <a:endParaRPr lang="en-US" sz="1600" dirty="0">
              <a:latin typeface="Arial" charset="0"/>
              <a:cs typeface="Arial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819400" y="4419600"/>
            <a:ext cx="2820988" cy="1146175"/>
            <a:chOff x="1488" y="2112"/>
            <a:chExt cx="1777" cy="722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88" y="2112"/>
              <a:ext cx="23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FF0000"/>
                  </a:solidFill>
                  <a:latin typeface="Comic Sans MS" charset="0"/>
                </a:rPr>
                <a:t>r</a:t>
              </a:r>
              <a:r>
                <a:rPr lang="en-US" sz="1800" b="0" baseline="-25000" dirty="0">
                  <a:solidFill>
                    <a:srgbClr val="FF0000"/>
                  </a:solidFill>
                  <a:latin typeface="Comic Sans MS" charset="0"/>
                </a:rPr>
                <a:t>1</a:t>
              </a:r>
              <a:endParaRPr lang="en-US" sz="1800" b="0" baseline="-25000" dirty="0">
                <a:latin typeface="Comic Sans MS" charset="0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488" y="2361"/>
              <a:ext cx="24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008000"/>
                  </a:solidFill>
                  <a:latin typeface="Comic Sans MS" charset="0"/>
                </a:rPr>
                <a:t>r</a:t>
              </a:r>
              <a:r>
                <a:rPr lang="en-US" sz="1800" b="0" baseline="-25000" dirty="0">
                  <a:solidFill>
                    <a:srgbClr val="008000"/>
                  </a:solidFill>
                  <a:latin typeface="Comic Sans MS" charset="0"/>
                </a:rPr>
                <a:t>2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488" y="2601"/>
              <a:ext cx="24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0000FF"/>
                  </a:solidFill>
                  <a:latin typeface="Comic Sans MS" charset="0"/>
                </a:rPr>
                <a:t>r</a:t>
              </a:r>
              <a:r>
                <a:rPr lang="en-US" sz="1800" b="0" baseline="-25000" dirty="0">
                  <a:solidFill>
                    <a:srgbClr val="0000FF"/>
                  </a:solidFill>
                  <a:latin typeface="Comic Sans MS" charset="0"/>
                </a:rPr>
                <a:t>3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736" y="2580"/>
              <a:ext cx="336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736" y="2496"/>
              <a:ext cx="336" cy="0"/>
            </a:xfrm>
            <a:prstGeom prst="line">
              <a:avLst/>
            </a:prstGeom>
            <a:noFill/>
            <a:ln w="317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736" y="2404"/>
              <a:ext cx="336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051" y="2400"/>
              <a:ext cx="1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008000"/>
                  </a:solidFill>
                  <a:latin typeface="Comic Sans MS" charset="0"/>
                </a:rPr>
                <a:t>?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060" y="2256"/>
              <a:ext cx="1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FF0000"/>
                  </a:solidFill>
                  <a:latin typeface="Comic Sans MS" charset="0"/>
                </a:rPr>
                <a:t>?</a:t>
              </a:r>
              <a:endParaRPr lang="en-US" sz="1800" b="0" dirty="0">
                <a:latin typeface="Comic Sans MS" charset="0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072" y="2523"/>
              <a:ext cx="1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dirty="0">
                  <a:solidFill>
                    <a:srgbClr val="0000FF"/>
                  </a:solidFill>
                  <a:latin typeface="Comic Sans MS" charset="0"/>
                </a:rPr>
                <a:t>?</a:t>
              </a: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688" y="2352"/>
              <a:ext cx="96" cy="288"/>
            </a:xfrm>
            <a:prstGeom prst="ellipse">
              <a:avLst/>
            </a:prstGeom>
            <a:gradFill rotWithShape="0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064" y="2352"/>
              <a:ext cx="672" cy="288"/>
            </a:xfrm>
            <a:prstGeom prst="rect">
              <a:avLst/>
            </a:prstGeom>
            <a:gradFill rotWithShape="0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2064" y="2352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2064" y="2640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016" y="2352"/>
              <a:ext cx="96" cy="28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92" y="2256"/>
              <a:ext cx="384" cy="19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1692" y="2496"/>
              <a:ext cx="384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1680" y="2544"/>
              <a:ext cx="384" cy="1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082" y="2359"/>
              <a:ext cx="6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800" b="0" dirty="0">
                  <a:latin typeface="Comic Sans MS" charset="0"/>
                </a:rPr>
                <a:t>C bits/s</a:t>
              </a:r>
              <a:endParaRPr lang="en-US" b="0" dirty="0">
                <a:latin typeface="Comic Sans MS" charset="0"/>
              </a:endParaRPr>
            </a:p>
          </p:txBody>
        </p:sp>
      </p:grpSp>
      <p:sp>
        <p:nvSpPr>
          <p:cNvPr id="26" name="Slide Number Placeholder 2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828BE7-28D6-6A44-825C-169A4C1A9E19}" type="slidenum">
              <a:rPr lang="en-US" smtClean="0"/>
              <a:pPr/>
              <a:t>210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75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93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i="1" dirty="0">
                <a:latin typeface="Arial" charset="0"/>
                <a:cs typeface="Arial" charset="0"/>
              </a:rPr>
              <a:t>C</a:t>
            </a:r>
            <a:r>
              <a:rPr lang="en-US" sz="2400" dirty="0">
                <a:latin typeface="Arial" charset="0"/>
                <a:cs typeface="Arial" charset="0"/>
              </a:rPr>
              <a:t> = 10;    </a:t>
            </a:r>
            <a:r>
              <a:rPr lang="en-US" sz="2400" i="1" dirty="0">
                <a:latin typeface="Arial" charset="0"/>
                <a:cs typeface="Arial" charset="0"/>
              </a:rPr>
              <a:t>r</a:t>
            </a:r>
            <a:r>
              <a:rPr lang="en-US" sz="2400" baseline="-25000" dirty="0">
                <a:latin typeface="Arial" charset="0"/>
                <a:cs typeface="Arial" charset="0"/>
              </a:rPr>
              <a:t>1</a:t>
            </a:r>
            <a:r>
              <a:rPr lang="en-US" sz="2400" dirty="0">
                <a:latin typeface="Arial" charset="0"/>
                <a:cs typeface="Arial" charset="0"/>
              </a:rPr>
              <a:t> = 8, </a:t>
            </a:r>
            <a:r>
              <a:rPr lang="en-US" sz="2400" i="1" dirty="0">
                <a:latin typeface="Arial" charset="0"/>
                <a:cs typeface="Arial" charset="0"/>
              </a:rPr>
              <a:t>r</a:t>
            </a:r>
            <a:r>
              <a:rPr lang="en-US" sz="2400" baseline="-25000" dirty="0">
                <a:latin typeface="Arial" charset="0"/>
                <a:cs typeface="Arial" charset="0"/>
              </a:rPr>
              <a:t>2</a:t>
            </a:r>
            <a:r>
              <a:rPr lang="en-US" sz="2400" dirty="0">
                <a:latin typeface="Arial" charset="0"/>
                <a:cs typeface="Arial" charset="0"/>
              </a:rPr>
              <a:t> = 6, </a:t>
            </a:r>
            <a:r>
              <a:rPr lang="en-US" sz="2400" i="1" dirty="0">
                <a:latin typeface="Arial" charset="0"/>
                <a:cs typeface="Arial" charset="0"/>
              </a:rPr>
              <a:t>r</a:t>
            </a:r>
            <a:r>
              <a:rPr lang="en-US" sz="2400" baseline="-25000" dirty="0">
                <a:latin typeface="Arial" charset="0"/>
                <a:cs typeface="Arial" charset="0"/>
              </a:rPr>
              <a:t>3</a:t>
            </a:r>
            <a:r>
              <a:rPr lang="en-US" sz="2400" dirty="0">
                <a:latin typeface="Arial" charset="0"/>
                <a:cs typeface="Arial" charset="0"/>
              </a:rPr>
              <a:t> = 2;    </a:t>
            </a:r>
            <a:r>
              <a:rPr lang="en-US" sz="2400" i="1" dirty="0">
                <a:latin typeface="Arial" charset="0"/>
                <a:cs typeface="Arial" charset="0"/>
              </a:rPr>
              <a:t>N</a:t>
            </a:r>
            <a:r>
              <a:rPr lang="en-US" sz="2400" dirty="0">
                <a:latin typeface="Arial" charset="0"/>
                <a:cs typeface="Arial" charset="0"/>
              </a:rPr>
              <a:t> = 3</a:t>
            </a:r>
          </a:p>
          <a:p>
            <a:r>
              <a:rPr lang="en-US" sz="2400" i="1" dirty="0">
                <a:latin typeface="Arial" charset="0"/>
                <a:cs typeface="Arial" charset="0"/>
              </a:rPr>
              <a:t>C</a:t>
            </a:r>
            <a:r>
              <a:rPr lang="en-US" sz="2400" dirty="0">
                <a:latin typeface="Arial" charset="0"/>
                <a:cs typeface="Arial" charset="0"/>
              </a:rPr>
              <a:t>/3 = 3.33 </a:t>
            </a:r>
            <a:r>
              <a:rPr lang="en-US" sz="2400" dirty="0">
                <a:latin typeface="Arial" charset="0"/>
                <a:cs typeface="Arial" charset="0"/>
                <a:sym typeface="Symbol" charset="0"/>
              </a:rPr>
              <a:t></a:t>
            </a:r>
            <a:endParaRPr lang="en-US" sz="2400" dirty="0">
              <a:latin typeface="Arial" charset="0"/>
              <a:cs typeface="Arial" charset="0"/>
              <a:sym typeface="Wingdings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Can service all of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  <a:sym typeface="Wingdings" charset="0"/>
              </a:rPr>
              <a:t>3</a:t>
            </a:r>
            <a:endParaRPr lang="en-US" sz="2000" dirty="0">
              <a:latin typeface="Arial" charset="0"/>
              <a:ea typeface="Arial" charset="0"/>
              <a:cs typeface="Arial" charset="0"/>
              <a:sym typeface="Wingdings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Remove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  <a:sym typeface="Wingdings" charset="0"/>
              </a:rPr>
              <a:t>3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from the accounting: 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  <a:sym typeface="Wingdings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=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  <a:sym typeface="Wingdings" charset="0"/>
              </a:rPr>
              <a:t> C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–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  <a:sym typeface="Wingdings" charset="0"/>
              </a:rPr>
              <a:t>3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= 8; 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  <a:sym typeface="Wingdings" charset="0"/>
              </a:rPr>
              <a:t>N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= 2</a:t>
            </a:r>
          </a:p>
          <a:p>
            <a:r>
              <a:rPr lang="en-US" sz="2400" i="1" dirty="0">
                <a:latin typeface="Arial" charset="0"/>
                <a:cs typeface="Arial" charset="0"/>
                <a:sym typeface="Wingdings" charset="0"/>
              </a:rPr>
              <a:t>C</a:t>
            </a:r>
            <a:r>
              <a:rPr lang="en-US" sz="2400" dirty="0">
                <a:latin typeface="Arial" charset="0"/>
                <a:cs typeface="Arial" charset="0"/>
                <a:sym typeface="Wingdings" charset="0"/>
              </a:rPr>
              <a:t>/2 = 4 </a:t>
            </a:r>
            <a:r>
              <a:rPr lang="en-US" sz="2400" dirty="0">
                <a:latin typeface="Arial" charset="0"/>
                <a:cs typeface="Arial" charset="0"/>
                <a:sym typeface="Symbol" charset="0"/>
              </a:rPr>
              <a:t></a:t>
            </a:r>
            <a:endParaRPr lang="en-US" sz="2400" dirty="0">
              <a:latin typeface="Arial" charset="0"/>
              <a:cs typeface="Arial" charset="0"/>
              <a:sym typeface="Wingdings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Can</a:t>
            </a:r>
            <a:r>
              <a:rPr lang="ja-JP" alt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’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t service all of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  <a:sym typeface="Wingdings" charset="0"/>
              </a:rPr>
              <a:t>1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 or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  <a:sym typeface="Wingdings" charset="0"/>
              </a:rPr>
              <a:t>2</a:t>
            </a:r>
            <a:endParaRPr lang="en-US" sz="2000" dirty="0">
              <a:latin typeface="Arial" charset="0"/>
              <a:ea typeface="Arial" charset="0"/>
              <a:cs typeface="Arial" charset="0"/>
              <a:sym typeface="Wingdings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  <a:sym typeface="Wingdings" charset="0"/>
              </a:rPr>
              <a:t>So hold them to the remaining fair share: </a:t>
            </a:r>
            <a:r>
              <a:rPr lang="en-US" sz="2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 charset="0"/>
              </a:rPr>
              <a:t>f</a:t>
            </a:r>
            <a:r>
              <a: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 charset="0"/>
              </a:rPr>
              <a:t> = 4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33600" y="4800600"/>
            <a:ext cx="4876800" cy="1295400"/>
            <a:chOff x="1488" y="2016"/>
            <a:chExt cx="3072" cy="816"/>
          </a:xfrm>
        </p:grpSpPr>
        <p:sp>
          <p:nvSpPr>
            <p:cNvPr id="73734" name="Text Box 5"/>
            <p:cNvSpPr txBox="1">
              <a:spLocks noChangeArrowheads="1"/>
            </p:cNvSpPr>
            <p:nvPr/>
          </p:nvSpPr>
          <p:spPr bwMode="auto">
            <a:xfrm>
              <a:off x="1488" y="2112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rgbClr val="FF0000"/>
                  </a:solidFill>
                  <a:latin typeface="Comic Sans MS" charset="0"/>
                </a:rPr>
                <a:t>8</a:t>
              </a:r>
              <a:endParaRPr lang="en-US" sz="1800" b="0">
                <a:latin typeface="Comic Sans MS" charset="0"/>
              </a:endParaRPr>
            </a:p>
          </p:txBody>
        </p:sp>
        <p:sp>
          <p:nvSpPr>
            <p:cNvPr id="73735" name="Text Box 6"/>
            <p:cNvSpPr txBox="1">
              <a:spLocks noChangeArrowheads="1"/>
            </p:cNvSpPr>
            <p:nvPr/>
          </p:nvSpPr>
          <p:spPr bwMode="auto">
            <a:xfrm>
              <a:off x="1488" y="236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rgbClr val="66CCFF"/>
                  </a:solidFill>
                  <a:latin typeface="Comic Sans MS" charset="0"/>
                </a:rPr>
                <a:t>6</a:t>
              </a:r>
            </a:p>
          </p:txBody>
        </p:sp>
        <p:sp>
          <p:nvSpPr>
            <p:cNvPr id="73736" name="Text Box 7"/>
            <p:cNvSpPr txBox="1">
              <a:spLocks noChangeArrowheads="1"/>
            </p:cNvSpPr>
            <p:nvPr/>
          </p:nvSpPr>
          <p:spPr bwMode="auto">
            <a:xfrm>
              <a:off x="1488" y="260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chemeClr val="accent2"/>
                  </a:solidFill>
                  <a:latin typeface="Comic Sans MS" charset="0"/>
                </a:rPr>
                <a:t>2</a:t>
              </a:r>
              <a:endParaRPr lang="en-US" sz="1800" b="0">
                <a:latin typeface="Comic Sans MS" charset="0"/>
              </a:endParaRPr>
            </a:p>
          </p:txBody>
        </p:sp>
        <p:sp>
          <p:nvSpPr>
            <p:cNvPr id="73737" name="Line 8"/>
            <p:cNvSpPr>
              <a:spLocks noChangeShapeType="1"/>
            </p:cNvSpPr>
            <p:nvPr/>
          </p:nvSpPr>
          <p:spPr bwMode="auto">
            <a:xfrm>
              <a:off x="2736" y="2580"/>
              <a:ext cx="336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Line 9"/>
            <p:cNvSpPr>
              <a:spLocks noChangeShapeType="1"/>
            </p:cNvSpPr>
            <p:nvPr/>
          </p:nvSpPr>
          <p:spPr bwMode="auto">
            <a:xfrm>
              <a:off x="2736" y="2496"/>
              <a:ext cx="336" cy="0"/>
            </a:xfrm>
            <a:prstGeom prst="line">
              <a:avLst/>
            </a:prstGeom>
            <a:noFill/>
            <a:ln w="317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Line 10"/>
            <p:cNvSpPr>
              <a:spLocks noChangeShapeType="1"/>
            </p:cNvSpPr>
            <p:nvPr/>
          </p:nvSpPr>
          <p:spPr bwMode="auto">
            <a:xfrm>
              <a:off x="2736" y="2404"/>
              <a:ext cx="336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Text Box 11"/>
            <p:cNvSpPr txBox="1">
              <a:spLocks noChangeArrowheads="1"/>
            </p:cNvSpPr>
            <p:nvPr/>
          </p:nvSpPr>
          <p:spPr bwMode="auto">
            <a:xfrm>
              <a:off x="3051" y="240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rgbClr val="66CCFF"/>
                  </a:solidFill>
                  <a:latin typeface="Comic Sans MS" charset="0"/>
                </a:rPr>
                <a:t>4</a:t>
              </a:r>
            </a:p>
          </p:txBody>
        </p:sp>
        <p:sp>
          <p:nvSpPr>
            <p:cNvPr id="73741" name="Text Box 12"/>
            <p:cNvSpPr txBox="1">
              <a:spLocks noChangeArrowheads="1"/>
            </p:cNvSpPr>
            <p:nvPr/>
          </p:nvSpPr>
          <p:spPr bwMode="auto">
            <a:xfrm>
              <a:off x="3060" y="2256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rgbClr val="FF0000"/>
                  </a:solidFill>
                  <a:latin typeface="Comic Sans MS" charset="0"/>
                </a:rPr>
                <a:t>4</a:t>
              </a:r>
              <a:endParaRPr lang="en-US" sz="1800" b="0">
                <a:latin typeface="Comic Sans MS" charset="0"/>
              </a:endParaRPr>
            </a:p>
          </p:txBody>
        </p:sp>
        <p:sp>
          <p:nvSpPr>
            <p:cNvPr id="73742" name="Text Box 13"/>
            <p:cNvSpPr txBox="1">
              <a:spLocks noChangeArrowheads="1"/>
            </p:cNvSpPr>
            <p:nvPr/>
          </p:nvSpPr>
          <p:spPr bwMode="auto">
            <a:xfrm>
              <a:off x="3060" y="2523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>
                  <a:solidFill>
                    <a:schemeClr val="accent2"/>
                  </a:solidFill>
                  <a:latin typeface="Comic Sans MS" charset="0"/>
                </a:rPr>
                <a:t>2</a:t>
              </a:r>
              <a:endParaRPr lang="en-US" sz="1800" b="0">
                <a:latin typeface="Comic Sans MS" charset="0"/>
              </a:endParaRPr>
            </a:p>
          </p:txBody>
        </p:sp>
        <p:sp>
          <p:nvSpPr>
            <p:cNvPr id="73743" name="Text Box 14"/>
            <p:cNvSpPr txBox="1">
              <a:spLocks noChangeArrowheads="1"/>
            </p:cNvSpPr>
            <p:nvPr/>
          </p:nvSpPr>
          <p:spPr bwMode="auto">
            <a:xfrm>
              <a:off x="3592" y="2034"/>
              <a:ext cx="968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800" b="0" i="1">
                  <a:latin typeface="Times" charset="0"/>
                </a:rPr>
                <a:t>f </a:t>
              </a:r>
              <a:r>
                <a:rPr lang="en-US" sz="1800" b="0">
                  <a:latin typeface="Arial" charset="0"/>
                </a:rPr>
                <a:t>= 4</a:t>
              </a:r>
              <a:r>
                <a:rPr lang="en-US" sz="1800" b="0">
                  <a:latin typeface="Comic Sans MS" charset="0"/>
                </a:rPr>
                <a:t>:  </a:t>
              </a:r>
            </a:p>
            <a:p>
              <a:pPr algn="l"/>
              <a:r>
                <a:rPr lang="en-US" sz="1800" b="0">
                  <a:latin typeface="Arial" charset="0"/>
                </a:rPr>
                <a:t>min(</a:t>
              </a:r>
              <a:r>
                <a:rPr lang="en-US" sz="1800" b="0">
                  <a:solidFill>
                    <a:schemeClr val="accent1"/>
                  </a:solidFill>
                  <a:latin typeface="Arial" charset="0"/>
                </a:rPr>
                <a:t>8</a:t>
              </a:r>
              <a:r>
                <a:rPr lang="en-US" sz="1800" b="0">
                  <a:latin typeface="Arial" charset="0"/>
                </a:rPr>
                <a:t>, 4) = </a:t>
              </a:r>
              <a:r>
                <a:rPr lang="en-US" sz="1800" b="0">
                  <a:solidFill>
                    <a:schemeClr val="accent1"/>
                  </a:solidFill>
                  <a:latin typeface="Arial" charset="0"/>
                </a:rPr>
                <a:t>4</a:t>
              </a:r>
              <a:r>
                <a:rPr lang="en-US" sz="1800" b="0">
                  <a:latin typeface="Arial" charset="0"/>
                </a:rPr>
                <a:t> </a:t>
              </a:r>
            </a:p>
            <a:p>
              <a:pPr algn="l"/>
              <a:r>
                <a:rPr lang="en-US" sz="1800" b="0">
                  <a:latin typeface="Arial" charset="0"/>
                </a:rPr>
                <a:t>min(</a:t>
              </a:r>
              <a:r>
                <a:rPr lang="en-US" sz="1800" b="0">
                  <a:solidFill>
                    <a:srgbClr val="66CCFF"/>
                  </a:solidFill>
                  <a:latin typeface="Arial" charset="0"/>
                </a:rPr>
                <a:t>6</a:t>
              </a:r>
              <a:r>
                <a:rPr lang="en-US" sz="1800" b="0">
                  <a:latin typeface="Arial" charset="0"/>
                </a:rPr>
                <a:t>, 4) = </a:t>
              </a:r>
              <a:r>
                <a:rPr lang="en-US" sz="1800" b="0">
                  <a:solidFill>
                    <a:srgbClr val="66CCFF"/>
                  </a:solidFill>
                  <a:latin typeface="Arial" charset="0"/>
                </a:rPr>
                <a:t>4</a:t>
              </a:r>
              <a:r>
                <a:rPr lang="en-US" sz="1800" b="0">
                  <a:solidFill>
                    <a:srgbClr val="FF0000"/>
                  </a:solidFill>
                  <a:latin typeface="Arial" charset="0"/>
                </a:rPr>
                <a:t> </a:t>
              </a:r>
            </a:p>
            <a:p>
              <a:pPr algn="l"/>
              <a:r>
                <a:rPr lang="en-US" sz="1800" b="0">
                  <a:latin typeface="Arial" charset="0"/>
                </a:rPr>
                <a:t>min(</a:t>
              </a:r>
              <a:r>
                <a:rPr lang="en-US" sz="1800" b="0">
                  <a:solidFill>
                    <a:schemeClr val="accent2"/>
                  </a:solidFill>
                  <a:latin typeface="Arial" charset="0"/>
                </a:rPr>
                <a:t>2</a:t>
              </a:r>
              <a:r>
                <a:rPr lang="en-US" sz="1800" b="0">
                  <a:latin typeface="Arial" charset="0"/>
                </a:rPr>
                <a:t>, 4) = </a:t>
              </a:r>
              <a:r>
                <a:rPr lang="en-US" sz="1800" b="0">
                  <a:solidFill>
                    <a:schemeClr val="accent2"/>
                  </a:solidFill>
                  <a:latin typeface="Arial" charset="0"/>
                </a:rPr>
                <a:t>2</a:t>
              </a:r>
              <a:r>
                <a:rPr lang="en-US" sz="1600" b="0">
                  <a:latin typeface="Comic Sans MS" charset="0"/>
                </a:rPr>
                <a:t> </a:t>
              </a:r>
            </a:p>
          </p:txBody>
        </p:sp>
        <p:sp>
          <p:nvSpPr>
            <p:cNvPr id="73744" name="Oval 15"/>
            <p:cNvSpPr>
              <a:spLocks noChangeArrowheads="1"/>
            </p:cNvSpPr>
            <p:nvPr/>
          </p:nvSpPr>
          <p:spPr bwMode="auto">
            <a:xfrm>
              <a:off x="2688" y="2352"/>
              <a:ext cx="96" cy="288"/>
            </a:xfrm>
            <a:prstGeom prst="ellipse">
              <a:avLst/>
            </a:prstGeom>
            <a:gradFill rotWithShape="0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5" name="Rectangle 16"/>
            <p:cNvSpPr>
              <a:spLocks noChangeArrowheads="1"/>
            </p:cNvSpPr>
            <p:nvPr/>
          </p:nvSpPr>
          <p:spPr bwMode="auto">
            <a:xfrm>
              <a:off x="2064" y="2352"/>
              <a:ext cx="672" cy="288"/>
            </a:xfrm>
            <a:prstGeom prst="rect">
              <a:avLst/>
            </a:prstGeom>
            <a:gradFill rotWithShape="0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6" name="Line 17"/>
            <p:cNvSpPr>
              <a:spLocks noChangeShapeType="1"/>
            </p:cNvSpPr>
            <p:nvPr/>
          </p:nvSpPr>
          <p:spPr bwMode="auto">
            <a:xfrm>
              <a:off x="2064" y="2352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7" name="Line 18"/>
            <p:cNvSpPr>
              <a:spLocks noChangeShapeType="1"/>
            </p:cNvSpPr>
            <p:nvPr/>
          </p:nvSpPr>
          <p:spPr bwMode="auto">
            <a:xfrm>
              <a:off x="2064" y="2640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8" name="Oval 19"/>
            <p:cNvSpPr>
              <a:spLocks noChangeArrowheads="1"/>
            </p:cNvSpPr>
            <p:nvPr/>
          </p:nvSpPr>
          <p:spPr bwMode="auto">
            <a:xfrm>
              <a:off x="2016" y="2352"/>
              <a:ext cx="96" cy="28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9" name="Line 20"/>
            <p:cNvSpPr>
              <a:spLocks noChangeShapeType="1"/>
            </p:cNvSpPr>
            <p:nvPr/>
          </p:nvSpPr>
          <p:spPr bwMode="auto">
            <a:xfrm>
              <a:off x="1692" y="2256"/>
              <a:ext cx="384" cy="19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0" name="Line 21"/>
            <p:cNvSpPr>
              <a:spLocks noChangeShapeType="1"/>
            </p:cNvSpPr>
            <p:nvPr/>
          </p:nvSpPr>
          <p:spPr bwMode="auto">
            <a:xfrm>
              <a:off x="1692" y="2496"/>
              <a:ext cx="384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1" name="Line 22"/>
            <p:cNvSpPr>
              <a:spLocks noChangeShapeType="1"/>
            </p:cNvSpPr>
            <p:nvPr/>
          </p:nvSpPr>
          <p:spPr bwMode="auto">
            <a:xfrm flipV="1">
              <a:off x="1680" y="2544"/>
              <a:ext cx="384" cy="1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2" name="Text Box 23"/>
            <p:cNvSpPr txBox="1">
              <a:spLocks noChangeArrowheads="1"/>
            </p:cNvSpPr>
            <p:nvPr/>
          </p:nvSpPr>
          <p:spPr bwMode="auto">
            <a:xfrm>
              <a:off x="2275" y="2160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sz="1800" b="0">
                  <a:latin typeface="Comic Sans MS" charset="0"/>
                </a:rPr>
                <a:t>10</a:t>
              </a:r>
              <a:endParaRPr lang="en-US" b="0">
                <a:latin typeface="Comic Sans MS" charset="0"/>
              </a:endParaRPr>
            </a:p>
          </p:txBody>
        </p:sp>
        <p:sp>
          <p:nvSpPr>
            <p:cNvPr id="73753" name="Rectangle 24"/>
            <p:cNvSpPr>
              <a:spLocks noChangeArrowheads="1"/>
            </p:cNvSpPr>
            <p:nvPr/>
          </p:nvSpPr>
          <p:spPr bwMode="auto">
            <a:xfrm>
              <a:off x="3552" y="2016"/>
              <a:ext cx="1008" cy="8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544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867" grpId="0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Max-Min Fairness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Given set of bandwidth demands </a:t>
            </a:r>
            <a:r>
              <a:rPr lang="en-US" sz="2400" i="1" dirty="0" err="1">
                <a:solidFill>
                  <a:srgbClr val="BFBFBF"/>
                </a:solidFill>
                <a:latin typeface="Arial" charset="0"/>
                <a:cs typeface="Arial" charset="0"/>
              </a:rPr>
              <a:t>r</a:t>
            </a:r>
            <a:r>
              <a:rPr lang="en-US" sz="2400" baseline="-25000" dirty="0" err="1">
                <a:solidFill>
                  <a:srgbClr val="BFBFBF"/>
                </a:solidFill>
                <a:latin typeface="Arial" charset="0"/>
                <a:cs typeface="Arial" charset="0"/>
              </a:rPr>
              <a:t>i</a:t>
            </a:r>
            <a:r>
              <a:rPr lang="en-US" sz="2400" baseline="-25000" dirty="0">
                <a:solidFill>
                  <a:srgbClr val="BFBFBF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and total bandwidth C, max-min bandwidth allocations are:</a:t>
            </a:r>
          </a:p>
          <a:p>
            <a:pPr algn="ctr">
              <a:buFontTx/>
              <a:buNone/>
            </a:pPr>
            <a:r>
              <a:rPr lang="en-US" sz="2400" i="1" dirty="0" err="1">
                <a:solidFill>
                  <a:srgbClr val="BFBFBF"/>
                </a:solidFill>
                <a:latin typeface="Arial" charset="0"/>
                <a:cs typeface="Arial" charset="0"/>
              </a:rPr>
              <a:t>a</a:t>
            </a:r>
            <a:r>
              <a:rPr lang="en-US" sz="2400" baseline="-25000" dirty="0" err="1">
                <a:solidFill>
                  <a:srgbClr val="BFBFBF"/>
                </a:solidFill>
                <a:latin typeface="Arial" charset="0"/>
                <a:cs typeface="Arial" charset="0"/>
              </a:rPr>
              <a:t>i</a:t>
            </a:r>
            <a:r>
              <a:rPr lang="en-US" sz="2400" baseline="-25000" dirty="0">
                <a:solidFill>
                  <a:srgbClr val="BFBFBF"/>
                </a:solidFill>
                <a:latin typeface="Arial" charset="0"/>
                <a:cs typeface="Arial" charset="0"/>
              </a:rPr>
              <a:t>  </a:t>
            </a:r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= min(</a:t>
            </a:r>
            <a:r>
              <a:rPr lang="en-US" sz="2400" i="1" dirty="0">
                <a:solidFill>
                  <a:srgbClr val="BFBFBF"/>
                </a:solidFill>
                <a:latin typeface="Arial" charset="0"/>
                <a:cs typeface="Arial" charset="0"/>
              </a:rPr>
              <a:t>f</a:t>
            </a:r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, </a:t>
            </a:r>
            <a:r>
              <a:rPr lang="en-US" sz="2400" i="1" dirty="0" err="1">
                <a:solidFill>
                  <a:srgbClr val="BFBFBF"/>
                </a:solidFill>
                <a:latin typeface="Arial" charset="0"/>
                <a:cs typeface="Arial" charset="0"/>
              </a:rPr>
              <a:t>r</a:t>
            </a:r>
            <a:r>
              <a:rPr lang="en-US" sz="2400" baseline="-25000" dirty="0" err="1">
                <a:solidFill>
                  <a:srgbClr val="BFBFBF"/>
                </a:solidFill>
                <a:latin typeface="Arial" charset="0"/>
                <a:cs typeface="Arial" charset="0"/>
              </a:rPr>
              <a:t>i</a:t>
            </a:r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) </a:t>
            </a:r>
          </a:p>
          <a:p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where f is the unique value such that Sum(</a:t>
            </a:r>
            <a:r>
              <a:rPr lang="en-US" sz="2400" i="1" dirty="0" err="1">
                <a:solidFill>
                  <a:srgbClr val="BFBFBF"/>
                </a:solidFill>
                <a:latin typeface="Arial" charset="0"/>
                <a:cs typeface="Arial" charset="0"/>
              </a:rPr>
              <a:t>a</a:t>
            </a:r>
            <a:r>
              <a:rPr lang="en-US" sz="2400" baseline="-25000" dirty="0" err="1">
                <a:solidFill>
                  <a:srgbClr val="BFBFBF"/>
                </a:solidFill>
                <a:latin typeface="Arial" charset="0"/>
                <a:cs typeface="Arial" charset="0"/>
              </a:rPr>
              <a:t>i</a:t>
            </a:r>
            <a:r>
              <a:rPr lang="en-US" sz="2400" dirty="0">
                <a:solidFill>
                  <a:srgbClr val="BFBFBF"/>
                </a:solidFill>
                <a:latin typeface="Arial" charset="0"/>
                <a:cs typeface="Arial" charset="0"/>
              </a:rPr>
              <a:t>) = C</a:t>
            </a:r>
          </a:p>
          <a:p>
            <a:pPr marL="1739900" lvl="5" indent="0">
              <a:buNone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solidFill>
                  <a:srgbClr val="000090"/>
                </a:solidFill>
                <a:latin typeface="Arial" charset="0"/>
                <a:cs typeface="Arial" charset="0"/>
              </a:rPr>
              <a:t>Property: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If you don</a:t>
            </a:r>
            <a:r>
              <a:rPr lang="ja-JP" altLang="en-US" sz="2000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000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t get full demand, no one gets more than you</a:t>
            </a:r>
          </a:p>
          <a:p>
            <a:pPr marL="339725" lvl="1" indent="0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This is what round-robin service gives if all packets are the same size</a:t>
            </a:r>
            <a:endParaRPr lang="en-US" sz="2000" dirty="0">
              <a:solidFill>
                <a:srgbClr val="00009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solidFill>
                <a:srgbClr val="00009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42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27038"/>
            <a:ext cx="8229600" cy="1173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cs typeface="+mj-cs"/>
              </a:rPr>
              <a:t>How do we deal with packets of different sizes?</a:t>
            </a:r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41166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+mn-cs"/>
              </a:rPr>
              <a:t>Mental model: Bit-by-bit round robin (“fluid flow”) 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Can you do this in practice?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No, packets cannot be preempted</a:t>
            </a:r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But we can approximate it </a:t>
            </a:r>
          </a:p>
          <a:p>
            <a:pPr lvl="1">
              <a:defRPr/>
            </a:pPr>
            <a:r>
              <a:rPr lang="en-US" dirty="0">
                <a:cs typeface="+mn-cs"/>
              </a:rPr>
              <a:t>This is what “fair queuing” routers do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05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043" grpId="0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Fair Queuing (FQ) </a:t>
            </a:r>
          </a:p>
        </p:txBody>
      </p:sp>
      <p:sp>
        <p:nvSpPr>
          <p:cNvPr id="111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n-cs"/>
              </a:rPr>
              <a:t>For each packet, compute the time at which the last bit of a packet would have left the router </a:t>
            </a:r>
            <a:r>
              <a:rPr lang="en-US" i="1" dirty="0">
                <a:cs typeface="+mn-cs"/>
              </a:rPr>
              <a:t>if</a:t>
            </a:r>
            <a:r>
              <a:rPr lang="en-US" dirty="0">
                <a:cs typeface="+mn-cs"/>
              </a:rPr>
              <a:t> flows are served bit-by-bit</a:t>
            </a:r>
          </a:p>
          <a:p>
            <a:pPr>
              <a:defRPr/>
            </a:pPr>
            <a:r>
              <a:rPr lang="en-US" dirty="0">
                <a:cs typeface="+mn-cs"/>
              </a:rPr>
              <a:t>Then serve packets in the increasing order of their deadlines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43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067" grpId="0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Example</a:t>
            </a:r>
          </a:p>
        </p:txBody>
      </p:sp>
      <p:sp>
        <p:nvSpPr>
          <p:cNvPr id="1116163" name="Line 3"/>
          <p:cNvSpPr>
            <a:spLocks noChangeShapeType="1"/>
          </p:cNvSpPr>
          <p:nvPr/>
        </p:nvSpPr>
        <p:spPr bwMode="auto">
          <a:xfrm>
            <a:off x="1981200" y="2284413"/>
            <a:ext cx="6019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116164" name="Rectangle 4"/>
          <p:cNvSpPr>
            <a:spLocks noChangeArrowheads="1"/>
          </p:cNvSpPr>
          <p:nvPr/>
        </p:nvSpPr>
        <p:spPr bwMode="auto">
          <a:xfrm>
            <a:off x="32004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65" name="Rectangle 5"/>
          <p:cNvSpPr>
            <a:spLocks noChangeArrowheads="1"/>
          </p:cNvSpPr>
          <p:nvPr/>
        </p:nvSpPr>
        <p:spPr bwMode="auto">
          <a:xfrm>
            <a:off x="38100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66" name="Rectangle 6"/>
          <p:cNvSpPr>
            <a:spLocks noChangeArrowheads="1"/>
          </p:cNvSpPr>
          <p:nvPr/>
        </p:nvSpPr>
        <p:spPr bwMode="auto">
          <a:xfrm>
            <a:off x="44196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67" name="Rectangle 7"/>
          <p:cNvSpPr>
            <a:spLocks noChangeArrowheads="1"/>
          </p:cNvSpPr>
          <p:nvPr/>
        </p:nvSpPr>
        <p:spPr bwMode="auto">
          <a:xfrm>
            <a:off x="50292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68" name="Line 8"/>
          <p:cNvSpPr>
            <a:spLocks noChangeShapeType="1"/>
          </p:cNvSpPr>
          <p:nvPr/>
        </p:nvSpPr>
        <p:spPr bwMode="auto">
          <a:xfrm>
            <a:off x="1981200" y="3275013"/>
            <a:ext cx="6019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116169" name="Rectangle 9"/>
          <p:cNvSpPr>
            <a:spLocks noChangeArrowheads="1"/>
          </p:cNvSpPr>
          <p:nvPr/>
        </p:nvSpPr>
        <p:spPr bwMode="auto">
          <a:xfrm>
            <a:off x="1981200" y="28194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70" name="Rectangle 10"/>
          <p:cNvSpPr>
            <a:spLocks noChangeArrowheads="1"/>
          </p:cNvSpPr>
          <p:nvPr/>
        </p:nvSpPr>
        <p:spPr bwMode="auto">
          <a:xfrm>
            <a:off x="2590800" y="28194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71" name="Rectangle 11"/>
          <p:cNvSpPr>
            <a:spLocks noChangeArrowheads="1"/>
          </p:cNvSpPr>
          <p:nvPr/>
        </p:nvSpPr>
        <p:spPr bwMode="auto">
          <a:xfrm>
            <a:off x="3200400" y="28194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72" name="Rectangle 12"/>
          <p:cNvSpPr>
            <a:spLocks noChangeArrowheads="1"/>
          </p:cNvSpPr>
          <p:nvPr/>
        </p:nvSpPr>
        <p:spPr bwMode="auto">
          <a:xfrm>
            <a:off x="3810000" y="28194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73" name="Rectangle 13"/>
          <p:cNvSpPr>
            <a:spLocks noChangeArrowheads="1"/>
          </p:cNvSpPr>
          <p:nvPr/>
        </p:nvSpPr>
        <p:spPr bwMode="auto">
          <a:xfrm>
            <a:off x="4419600" y="28194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74" name="Text Box 14"/>
          <p:cNvSpPr txBox="1">
            <a:spLocks noChangeArrowheads="1"/>
          </p:cNvSpPr>
          <p:nvPr/>
        </p:nvSpPr>
        <p:spPr bwMode="auto">
          <a:xfrm>
            <a:off x="2135984" y="28575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1</a:t>
            </a:r>
          </a:p>
        </p:txBody>
      </p:sp>
      <p:sp>
        <p:nvSpPr>
          <p:cNvPr id="1116175" name="Text Box 15"/>
          <p:cNvSpPr txBox="1">
            <a:spLocks noChangeArrowheads="1"/>
          </p:cNvSpPr>
          <p:nvPr/>
        </p:nvSpPr>
        <p:spPr bwMode="auto">
          <a:xfrm>
            <a:off x="2745584" y="28575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2</a:t>
            </a:r>
          </a:p>
        </p:txBody>
      </p:sp>
      <p:sp>
        <p:nvSpPr>
          <p:cNvPr id="1116176" name="Text Box 16"/>
          <p:cNvSpPr txBox="1">
            <a:spLocks noChangeArrowheads="1"/>
          </p:cNvSpPr>
          <p:nvPr/>
        </p:nvSpPr>
        <p:spPr bwMode="auto">
          <a:xfrm>
            <a:off x="3355184" y="28575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3</a:t>
            </a:r>
          </a:p>
        </p:txBody>
      </p:sp>
      <p:sp>
        <p:nvSpPr>
          <p:cNvPr id="1116177" name="Text Box 17"/>
          <p:cNvSpPr txBox="1">
            <a:spLocks noChangeArrowheads="1"/>
          </p:cNvSpPr>
          <p:nvPr/>
        </p:nvSpPr>
        <p:spPr bwMode="auto">
          <a:xfrm>
            <a:off x="3966372" y="28575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4</a:t>
            </a:r>
          </a:p>
        </p:txBody>
      </p:sp>
      <p:sp>
        <p:nvSpPr>
          <p:cNvPr id="1116178" name="Text Box 18"/>
          <p:cNvSpPr txBox="1">
            <a:spLocks noChangeArrowheads="1"/>
          </p:cNvSpPr>
          <p:nvPr/>
        </p:nvSpPr>
        <p:spPr bwMode="auto">
          <a:xfrm>
            <a:off x="4574384" y="28575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5</a:t>
            </a:r>
          </a:p>
        </p:txBody>
      </p:sp>
      <p:sp>
        <p:nvSpPr>
          <p:cNvPr id="1116179" name="Text Box 19"/>
          <p:cNvSpPr txBox="1">
            <a:spLocks noChangeArrowheads="1"/>
          </p:cNvSpPr>
          <p:nvPr/>
        </p:nvSpPr>
        <p:spPr bwMode="auto">
          <a:xfrm>
            <a:off x="3202784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1</a:t>
            </a:r>
          </a:p>
        </p:txBody>
      </p:sp>
      <p:sp>
        <p:nvSpPr>
          <p:cNvPr id="1116180" name="Text Box 20"/>
          <p:cNvSpPr txBox="1">
            <a:spLocks noChangeArrowheads="1"/>
          </p:cNvSpPr>
          <p:nvPr/>
        </p:nvSpPr>
        <p:spPr bwMode="auto">
          <a:xfrm>
            <a:off x="3813972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2</a:t>
            </a:r>
          </a:p>
        </p:txBody>
      </p:sp>
      <p:sp>
        <p:nvSpPr>
          <p:cNvPr id="1116181" name="Text Box 21"/>
          <p:cNvSpPr txBox="1">
            <a:spLocks noChangeArrowheads="1"/>
          </p:cNvSpPr>
          <p:nvPr/>
        </p:nvSpPr>
        <p:spPr bwMode="auto">
          <a:xfrm>
            <a:off x="4423572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3</a:t>
            </a:r>
          </a:p>
        </p:txBody>
      </p:sp>
      <p:sp>
        <p:nvSpPr>
          <p:cNvPr id="1116182" name="Text Box 22"/>
          <p:cNvSpPr txBox="1">
            <a:spLocks noChangeArrowheads="1"/>
          </p:cNvSpPr>
          <p:nvPr/>
        </p:nvSpPr>
        <p:spPr bwMode="auto">
          <a:xfrm>
            <a:off x="5031584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4</a:t>
            </a:r>
          </a:p>
        </p:txBody>
      </p:sp>
      <p:sp>
        <p:nvSpPr>
          <p:cNvPr id="1116183" name="Line 23"/>
          <p:cNvSpPr>
            <a:spLocks noChangeShapeType="1"/>
          </p:cNvSpPr>
          <p:nvPr/>
        </p:nvSpPr>
        <p:spPr bwMode="auto">
          <a:xfrm>
            <a:off x="1981200" y="4572000"/>
            <a:ext cx="6019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116184" name="Line 24"/>
          <p:cNvSpPr>
            <a:spLocks noChangeShapeType="1"/>
          </p:cNvSpPr>
          <p:nvPr/>
        </p:nvSpPr>
        <p:spPr bwMode="auto">
          <a:xfrm>
            <a:off x="1981200" y="5887765"/>
            <a:ext cx="6019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116185" name="Rectangle 25"/>
          <p:cNvSpPr>
            <a:spLocks noChangeArrowheads="1"/>
          </p:cNvSpPr>
          <p:nvPr/>
        </p:nvSpPr>
        <p:spPr bwMode="auto">
          <a:xfrm>
            <a:off x="1981200" y="41148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86" name="Rectangle 26"/>
          <p:cNvSpPr>
            <a:spLocks noChangeArrowheads="1"/>
          </p:cNvSpPr>
          <p:nvPr/>
        </p:nvSpPr>
        <p:spPr bwMode="auto">
          <a:xfrm>
            <a:off x="2590800" y="4114800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187" name="Rectangle 27"/>
          <p:cNvSpPr>
            <a:spLocks noChangeArrowheads="1"/>
          </p:cNvSpPr>
          <p:nvPr/>
        </p:nvSpPr>
        <p:spPr bwMode="auto">
          <a:xfrm>
            <a:off x="32004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88" name="Rectangle 28"/>
          <p:cNvSpPr>
            <a:spLocks noChangeArrowheads="1"/>
          </p:cNvSpPr>
          <p:nvPr/>
        </p:nvSpPr>
        <p:spPr bwMode="auto">
          <a:xfrm>
            <a:off x="3200400" y="4343400"/>
            <a:ext cx="1219200" cy="228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89" name="Rectangle 29"/>
          <p:cNvSpPr>
            <a:spLocks noChangeArrowheads="1"/>
          </p:cNvSpPr>
          <p:nvPr/>
        </p:nvSpPr>
        <p:spPr bwMode="auto">
          <a:xfrm>
            <a:off x="38100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90" name="Rectangle 30"/>
          <p:cNvSpPr>
            <a:spLocks noChangeArrowheads="1"/>
          </p:cNvSpPr>
          <p:nvPr/>
        </p:nvSpPr>
        <p:spPr bwMode="auto">
          <a:xfrm>
            <a:off x="4419600" y="4343400"/>
            <a:ext cx="1219200" cy="228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91" name="Rectangle 31"/>
          <p:cNvSpPr>
            <a:spLocks noChangeArrowheads="1"/>
          </p:cNvSpPr>
          <p:nvPr/>
        </p:nvSpPr>
        <p:spPr bwMode="auto">
          <a:xfrm>
            <a:off x="44196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92" name="Rectangle 32"/>
          <p:cNvSpPr>
            <a:spLocks noChangeArrowheads="1"/>
          </p:cNvSpPr>
          <p:nvPr/>
        </p:nvSpPr>
        <p:spPr bwMode="auto">
          <a:xfrm>
            <a:off x="50292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193" name="Text Box 33"/>
          <p:cNvSpPr txBox="1">
            <a:spLocks noChangeArrowheads="1"/>
          </p:cNvSpPr>
          <p:nvPr/>
        </p:nvSpPr>
        <p:spPr bwMode="auto">
          <a:xfrm>
            <a:off x="2137572" y="4152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1</a:t>
            </a:r>
          </a:p>
        </p:txBody>
      </p:sp>
      <p:sp>
        <p:nvSpPr>
          <p:cNvPr id="1116194" name="Text Box 34"/>
          <p:cNvSpPr txBox="1">
            <a:spLocks noChangeArrowheads="1"/>
          </p:cNvSpPr>
          <p:nvPr/>
        </p:nvSpPr>
        <p:spPr bwMode="auto">
          <a:xfrm>
            <a:off x="2747172" y="4152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2</a:t>
            </a:r>
          </a:p>
        </p:txBody>
      </p:sp>
      <p:sp>
        <p:nvSpPr>
          <p:cNvPr id="1116195" name="Text Box 35"/>
          <p:cNvSpPr txBox="1">
            <a:spLocks noChangeArrowheads="1"/>
          </p:cNvSpPr>
          <p:nvPr/>
        </p:nvSpPr>
        <p:spPr bwMode="auto">
          <a:xfrm>
            <a:off x="3669497" y="43148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3</a:t>
            </a:r>
          </a:p>
        </p:txBody>
      </p:sp>
      <p:sp>
        <p:nvSpPr>
          <p:cNvPr id="1116196" name="Text Box 36"/>
          <p:cNvSpPr txBox="1">
            <a:spLocks noChangeArrowheads="1"/>
          </p:cNvSpPr>
          <p:nvPr/>
        </p:nvSpPr>
        <p:spPr bwMode="auto">
          <a:xfrm>
            <a:off x="3369460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1</a:t>
            </a:r>
          </a:p>
        </p:txBody>
      </p:sp>
      <p:sp>
        <p:nvSpPr>
          <p:cNvPr id="1116197" name="Text Box 37"/>
          <p:cNvSpPr txBox="1">
            <a:spLocks noChangeArrowheads="1"/>
          </p:cNvSpPr>
          <p:nvPr/>
        </p:nvSpPr>
        <p:spPr bwMode="auto">
          <a:xfrm>
            <a:off x="3979060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2</a:t>
            </a:r>
          </a:p>
        </p:txBody>
      </p:sp>
      <p:sp>
        <p:nvSpPr>
          <p:cNvPr id="1116198" name="Text Box 38"/>
          <p:cNvSpPr txBox="1">
            <a:spLocks noChangeArrowheads="1"/>
          </p:cNvSpPr>
          <p:nvPr/>
        </p:nvSpPr>
        <p:spPr bwMode="auto">
          <a:xfrm>
            <a:off x="4888697" y="43148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4</a:t>
            </a:r>
          </a:p>
        </p:txBody>
      </p:sp>
      <p:sp>
        <p:nvSpPr>
          <p:cNvPr id="1116199" name="Text Box 39"/>
          <p:cNvSpPr txBox="1">
            <a:spLocks noChangeArrowheads="1"/>
          </p:cNvSpPr>
          <p:nvPr/>
        </p:nvSpPr>
        <p:spPr bwMode="auto">
          <a:xfrm>
            <a:off x="4588660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3</a:t>
            </a:r>
          </a:p>
        </p:txBody>
      </p:sp>
      <p:sp>
        <p:nvSpPr>
          <p:cNvPr id="1116200" name="Text Box 40"/>
          <p:cNvSpPr txBox="1">
            <a:spLocks noChangeArrowheads="1"/>
          </p:cNvSpPr>
          <p:nvPr/>
        </p:nvSpPr>
        <p:spPr bwMode="auto">
          <a:xfrm>
            <a:off x="5187147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4</a:t>
            </a:r>
          </a:p>
        </p:txBody>
      </p:sp>
      <p:sp>
        <p:nvSpPr>
          <p:cNvPr id="1116201" name="Rectangle 41"/>
          <p:cNvSpPr>
            <a:spLocks noChangeArrowheads="1"/>
          </p:cNvSpPr>
          <p:nvPr/>
        </p:nvSpPr>
        <p:spPr bwMode="auto">
          <a:xfrm>
            <a:off x="5638800" y="4343400"/>
            <a:ext cx="1219200" cy="228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202" name="Rectangle 42"/>
          <p:cNvSpPr>
            <a:spLocks noChangeArrowheads="1"/>
          </p:cNvSpPr>
          <p:nvPr/>
        </p:nvSpPr>
        <p:spPr bwMode="auto">
          <a:xfrm>
            <a:off x="56388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203" name="Rectangle 43"/>
          <p:cNvSpPr>
            <a:spLocks noChangeArrowheads="1"/>
          </p:cNvSpPr>
          <p:nvPr/>
        </p:nvSpPr>
        <p:spPr bwMode="auto">
          <a:xfrm>
            <a:off x="6248400" y="4114800"/>
            <a:ext cx="609600" cy="2286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400" b="0">
              <a:latin typeface="+mn-lt"/>
              <a:cs typeface="+mn-cs"/>
            </a:endParaRPr>
          </a:p>
        </p:txBody>
      </p:sp>
      <p:sp>
        <p:nvSpPr>
          <p:cNvPr id="1116204" name="Text Box 44"/>
          <p:cNvSpPr txBox="1">
            <a:spLocks noChangeArrowheads="1"/>
          </p:cNvSpPr>
          <p:nvPr/>
        </p:nvSpPr>
        <p:spPr bwMode="auto">
          <a:xfrm>
            <a:off x="6107897" y="43148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5</a:t>
            </a:r>
          </a:p>
        </p:txBody>
      </p:sp>
      <p:sp>
        <p:nvSpPr>
          <p:cNvPr id="1116205" name="Text Box 45"/>
          <p:cNvSpPr txBox="1">
            <a:spLocks noChangeArrowheads="1"/>
          </p:cNvSpPr>
          <p:nvPr/>
        </p:nvSpPr>
        <p:spPr bwMode="auto">
          <a:xfrm>
            <a:off x="5807860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5</a:t>
            </a:r>
          </a:p>
        </p:txBody>
      </p:sp>
      <p:sp>
        <p:nvSpPr>
          <p:cNvPr id="1116206" name="Text Box 46"/>
          <p:cNvSpPr txBox="1">
            <a:spLocks noChangeArrowheads="1"/>
          </p:cNvSpPr>
          <p:nvPr/>
        </p:nvSpPr>
        <p:spPr bwMode="auto">
          <a:xfrm>
            <a:off x="6406347" y="4086225"/>
            <a:ext cx="28259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b="0">
                <a:latin typeface="+mn-lt"/>
                <a:cs typeface="+mn-cs"/>
              </a:rPr>
              <a:t>6</a:t>
            </a:r>
          </a:p>
        </p:txBody>
      </p:sp>
      <p:sp>
        <p:nvSpPr>
          <p:cNvPr id="1116207" name="Rectangle 47"/>
          <p:cNvSpPr>
            <a:spLocks noChangeArrowheads="1"/>
          </p:cNvSpPr>
          <p:nvPr/>
        </p:nvSpPr>
        <p:spPr bwMode="auto">
          <a:xfrm>
            <a:off x="1981200" y="5432152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08" name="Rectangle 48"/>
          <p:cNvSpPr>
            <a:spLocks noChangeArrowheads="1"/>
          </p:cNvSpPr>
          <p:nvPr/>
        </p:nvSpPr>
        <p:spPr bwMode="auto">
          <a:xfrm>
            <a:off x="2590800" y="5432152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09" name="Text Box 49"/>
          <p:cNvSpPr txBox="1">
            <a:spLocks noChangeArrowheads="1"/>
          </p:cNvSpPr>
          <p:nvPr/>
        </p:nvSpPr>
        <p:spPr bwMode="auto">
          <a:xfrm>
            <a:off x="2137572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1</a:t>
            </a:r>
          </a:p>
        </p:txBody>
      </p:sp>
      <p:sp>
        <p:nvSpPr>
          <p:cNvPr id="1116210" name="Text Box 50"/>
          <p:cNvSpPr txBox="1">
            <a:spLocks noChangeArrowheads="1"/>
          </p:cNvSpPr>
          <p:nvPr/>
        </p:nvSpPr>
        <p:spPr bwMode="auto">
          <a:xfrm>
            <a:off x="2747172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2</a:t>
            </a:r>
          </a:p>
        </p:txBody>
      </p:sp>
      <p:sp>
        <p:nvSpPr>
          <p:cNvPr id="1116211" name="Rectangle 51"/>
          <p:cNvSpPr>
            <a:spLocks noChangeArrowheads="1"/>
          </p:cNvSpPr>
          <p:nvPr/>
        </p:nvSpPr>
        <p:spPr bwMode="auto">
          <a:xfrm>
            <a:off x="3203575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12" name="Text Box 52"/>
          <p:cNvSpPr txBox="1">
            <a:spLocks noChangeArrowheads="1"/>
          </p:cNvSpPr>
          <p:nvPr/>
        </p:nvSpPr>
        <p:spPr bwMode="auto">
          <a:xfrm>
            <a:off x="32059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1</a:t>
            </a:r>
          </a:p>
        </p:txBody>
      </p:sp>
      <p:sp>
        <p:nvSpPr>
          <p:cNvPr id="1116213" name="Rectangle 53"/>
          <p:cNvSpPr>
            <a:spLocks noChangeArrowheads="1"/>
          </p:cNvSpPr>
          <p:nvPr/>
        </p:nvSpPr>
        <p:spPr bwMode="auto">
          <a:xfrm>
            <a:off x="3505200" y="5432152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14" name="Text Box 54"/>
          <p:cNvSpPr txBox="1">
            <a:spLocks noChangeArrowheads="1"/>
          </p:cNvSpPr>
          <p:nvPr/>
        </p:nvSpPr>
        <p:spPr bwMode="auto">
          <a:xfrm>
            <a:off x="3659984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3</a:t>
            </a:r>
          </a:p>
        </p:txBody>
      </p:sp>
      <p:sp>
        <p:nvSpPr>
          <p:cNvPr id="1116215" name="Rectangle 55"/>
          <p:cNvSpPr>
            <a:spLocks noChangeArrowheads="1"/>
          </p:cNvSpPr>
          <p:nvPr/>
        </p:nvSpPr>
        <p:spPr bwMode="auto">
          <a:xfrm>
            <a:off x="4116388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16" name="Text Box 56"/>
          <p:cNvSpPr txBox="1">
            <a:spLocks noChangeArrowheads="1"/>
          </p:cNvSpPr>
          <p:nvPr/>
        </p:nvSpPr>
        <p:spPr bwMode="auto">
          <a:xfrm>
            <a:off x="41203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2</a:t>
            </a:r>
          </a:p>
        </p:txBody>
      </p:sp>
      <p:sp>
        <p:nvSpPr>
          <p:cNvPr id="1116217" name="Rectangle 57"/>
          <p:cNvSpPr>
            <a:spLocks noChangeArrowheads="1"/>
          </p:cNvSpPr>
          <p:nvPr/>
        </p:nvSpPr>
        <p:spPr bwMode="auto">
          <a:xfrm>
            <a:off x="4421188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18" name="Text Box 58"/>
          <p:cNvSpPr txBox="1">
            <a:spLocks noChangeArrowheads="1"/>
          </p:cNvSpPr>
          <p:nvPr/>
        </p:nvSpPr>
        <p:spPr bwMode="auto">
          <a:xfrm>
            <a:off x="44251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3</a:t>
            </a:r>
          </a:p>
        </p:txBody>
      </p:sp>
      <p:sp>
        <p:nvSpPr>
          <p:cNvPr id="1116219" name="Rectangle 59"/>
          <p:cNvSpPr>
            <a:spLocks noChangeArrowheads="1"/>
          </p:cNvSpPr>
          <p:nvPr/>
        </p:nvSpPr>
        <p:spPr bwMode="auto">
          <a:xfrm>
            <a:off x="4724400" y="5432152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20" name="Text Box 60"/>
          <p:cNvSpPr txBox="1">
            <a:spLocks noChangeArrowheads="1"/>
          </p:cNvSpPr>
          <p:nvPr/>
        </p:nvSpPr>
        <p:spPr bwMode="auto">
          <a:xfrm>
            <a:off x="4880772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4</a:t>
            </a:r>
          </a:p>
        </p:txBody>
      </p:sp>
      <p:sp>
        <p:nvSpPr>
          <p:cNvPr id="1116221" name="Rectangle 61"/>
          <p:cNvSpPr>
            <a:spLocks noChangeArrowheads="1"/>
          </p:cNvSpPr>
          <p:nvPr/>
        </p:nvSpPr>
        <p:spPr bwMode="auto">
          <a:xfrm>
            <a:off x="5337175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22" name="Text Box 62"/>
          <p:cNvSpPr txBox="1">
            <a:spLocks noChangeArrowheads="1"/>
          </p:cNvSpPr>
          <p:nvPr/>
        </p:nvSpPr>
        <p:spPr bwMode="auto">
          <a:xfrm>
            <a:off x="53395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4</a:t>
            </a:r>
          </a:p>
        </p:txBody>
      </p:sp>
      <p:sp>
        <p:nvSpPr>
          <p:cNvPr id="1116223" name="Rectangle 63"/>
          <p:cNvSpPr>
            <a:spLocks noChangeArrowheads="1"/>
          </p:cNvSpPr>
          <p:nvPr/>
        </p:nvSpPr>
        <p:spPr bwMode="auto">
          <a:xfrm>
            <a:off x="56388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24" name="Rectangle 64"/>
          <p:cNvSpPr>
            <a:spLocks noChangeArrowheads="1"/>
          </p:cNvSpPr>
          <p:nvPr/>
        </p:nvSpPr>
        <p:spPr bwMode="auto">
          <a:xfrm>
            <a:off x="6248400" y="1828800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25" name="Text Box 65"/>
          <p:cNvSpPr txBox="1">
            <a:spLocks noChangeArrowheads="1"/>
          </p:cNvSpPr>
          <p:nvPr/>
        </p:nvSpPr>
        <p:spPr bwMode="auto">
          <a:xfrm>
            <a:off x="5642772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5</a:t>
            </a:r>
          </a:p>
        </p:txBody>
      </p:sp>
      <p:sp>
        <p:nvSpPr>
          <p:cNvPr id="1116226" name="Text Box 66"/>
          <p:cNvSpPr txBox="1">
            <a:spLocks noChangeArrowheads="1"/>
          </p:cNvSpPr>
          <p:nvPr/>
        </p:nvSpPr>
        <p:spPr bwMode="auto">
          <a:xfrm>
            <a:off x="6250784" y="1866900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6</a:t>
            </a:r>
          </a:p>
        </p:txBody>
      </p:sp>
      <p:sp>
        <p:nvSpPr>
          <p:cNvPr id="1116227" name="Rectangle 67"/>
          <p:cNvSpPr>
            <a:spLocks noChangeArrowheads="1"/>
          </p:cNvSpPr>
          <p:nvPr/>
        </p:nvSpPr>
        <p:spPr bwMode="auto">
          <a:xfrm>
            <a:off x="5943600" y="5432152"/>
            <a:ext cx="609600" cy="4572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28" name="Text Box 68"/>
          <p:cNvSpPr txBox="1">
            <a:spLocks noChangeArrowheads="1"/>
          </p:cNvSpPr>
          <p:nvPr/>
        </p:nvSpPr>
        <p:spPr bwMode="auto">
          <a:xfrm>
            <a:off x="6099972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5</a:t>
            </a:r>
          </a:p>
        </p:txBody>
      </p:sp>
      <p:sp>
        <p:nvSpPr>
          <p:cNvPr id="1116229" name="Rectangle 69"/>
          <p:cNvSpPr>
            <a:spLocks noChangeArrowheads="1"/>
          </p:cNvSpPr>
          <p:nvPr/>
        </p:nvSpPr>
        <p:spPr bwMode="auto">
          <a:xfrm>
            <a:off x="5640388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30" name="Rectangle 70"/>
          <p:cNvSpPr>
            <a:spLocks noChangeArrowheads="1"/>
          </p:cNvSpPr>
          <p:nvPr/>
        </p:nvSpPr>
        <p:spPr bwMode="auto">
          <a:xfrm>
            <a:off x="6556375" y="5432152"/>
            <a:ext cx="304800" cy="457200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 sz="1800" b="0">
              <a:latin typeface="+mn-lt"/>
              <a:cs typeface="+mn-cs"/>
            </a:endParaRPr>
          </a:p>
        </p:txBody>
      </p:sp>
      <p:sp>
        <p:nvSpPr>
          <p:cNvPr id="1116231" name="Text Box 71"/>
          <p:cNvSpPr txBox="1">
            <a:spLocks noChangeArrowheads="1"/>
          </p:cNvSpPr>
          <p:nvPr/>
        </p:nvSpPr>
        <p:spPr bwMode="auto">
          <a:xfrm>
            <a:off x="56443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5</a:t>
            </a:r>
          </a:p>
        </p:txBody>
      </p:sp>
      <p:sp>
        <p:nvSpPr>
          <p:cNvPr id="1116232" name="Text Box 72"/>
          <p:cNvSpPr txBox="1">
            <a:spLocks noChangeArrowheads="1"/>
          </p:cNvSpPr>
          <p:nvPr/>
        </p:nvSpPr>
        <p:spPr bwMode="auto">
          <a:xfrm>
            <a:off x="6558759" y="5470252"/>
            <a:ext cx="296857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600" b="0">
                <a:latin typeface="+mn-lt"/>
                <a:cs typeface="+mn-cs"/>
              </a:rPr>
              <a:t>6</a:t>
            </a:r>
          </a:p>
        </p:txBody>
      </p:sp>
      <p:sp>
        <p:nvSpPr>
          <p:cNvPr id="1116233" name="Text Box 73"/>
          <p:cNvSpPr txBox="1">
            <a:spLocks noChangeArrowheads="1"/>
          </p:cNvSpPr>
          <p:nvPr/>
        </p:nvSpPr>
        <p:spPr bwMode="auto">
          <a:xfrm>
            <a:off x="243240" y="1828800"/>
            <a:ext cx="1745546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Flow 1</a:t>
            </a:r>
          </a:p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(arrival traffic)</a:t>
            </a:r>
          </a:p>
        </p:txBody>
      </p:sp>
      <p:sp>
        <p:nvSpPr>
          <p:cNvPr id="1116234" name="Text Box 74"/>
          <p:cNvSpPr txBox="1">
            <a:spLocks noChangeArrowheads="1"/>
          </p:cNvSpPr>
          <p:nvPr/>
        </p:nvSpPr>
        <p:spPr bwMode="auto">
          <a:xfrm>
            <a:off x="243240" y="2743200"/>
            <a:ext cx="1745546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Flow 2</a:t>
            </a:r>
          </a:p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(arrival traffic)</a:t>
            </a:r>
          </a:p>
        </p:txBody>
      </p:sp>
      <p:sp>
        <p:nvSpPr>
          <p:cNvPr id="1116235" name="Text Box 75"/>
          <p:cNvSpPr txBox="1">
            <a:spLocks noChangeArrowheads="1"/>
          </p:cNvSpPr>
          <p:nvPr/>
        </p:nvSpPr>
        <p:spPr bwMode="auto">
          <a:xfrm>
            <a:off x="365977" y="4038600"/>
            <a:ext cx="1465146" cy="101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Service</a:t>
            </a:r>
          </a:p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in fluid flow </a:t>
            </a:r>
          </a:p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system</a:t>
            </a:r>
          </a:p>
        </p:txBody>
      </p:sp>
      <p:sp>
        <p:nvSpPr>
          <p:cNvPr id="1116236" name="Text Box 76"/>
          <p:cNvSpPr txBox="1">
            <a:spLocks noChangeArrowheads="1"/>
          </p:cNvSpPr>
          <p:nvPr/>
        </p:nvSpPr>
        <p:spPr bwMode="auto">
          <a:xfrm>
            <a:off x="635967" y="5463902"/>
            <a:ext cx="995015" cy="101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 dirty="0">
                <a:latin typeface="+mn-lt"/>
                <a:cs typeface="+mn-cs"/>
              </a:rPr>
              <a:t>FQ</a:t>
            </a:r>
            <a:br>
              <a:rPr lang="en-US" b="0" dirty="0">
                <a:latin typeface="+mn-lt"/>
                <a:cs typeface="+mn-cs"/>
              </a:rPr>
            </a:br>
            <a:r>
              <a:rPr lang="en-US" b="0" dirty="0">
                <a:latin typeface="+mn-lt"/>
                <a:cs typeface="+mn-cs"/>
              </a:rPr>
              <a:t>Packet</a:t>
            </a:r>
          </a:p>
          <a:p>
            <a:pPr algn="ctr">
              <a:defRPr/>
            </a:pPr>
            <a:r>
              <a:rPr lang="en-US" b="0" dirty="0">
                <a:latin typeface="+mn-lt"/>
                <a:cs typeface="+mn-cs"/>
              </a:rPr>
              <a:t>system</a:t>
            </a:r>
          </a:p>
        </p:txBody>
      </p:sp>
      <p:sp>
        <p:nvSpPr>
          <p:cNvPr id="1116237" name="Text Box 77"/>
          <p:cNvSpPr txBox="1">
            <a:spLocks noChangeArrowheads="1"/>
          </p:cNvSpPr>
          <p:nvPr/>
        </p:nvSpPr>
        <p:spPr bwMode="auto">
          <a:xfrm>
            <a:off x="7918187" y="2119313"/>
            <a:ext cx="66727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time</a:t>
            </a:r>
          </a:p>
        </p:txBody>
      </p:sp>
      <p:sp>
        <p:nvSpPr>
          <p:cNvPr id="1116238" name="Text Box 78"/>
          <p:cNvSpPr txBox="1">
            <a:spLocks noChangeArrowheads="1"/>
          </p:cNvSpPr>
          <p:nvPr/>
        </p:nvSpPr>
        <p:spPr bwMode="auto">
          <a:xfrm>
            <a:off x="7949937" y="3095625"/>
            <a:ext cx="66727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time</a:t>
            </a:r>
          </a:p>
        </p:txBody>
      </p:sp>
      <p:sp>
        <p:nvSpPr>
          <p:cNvPr id="1116239" name="Text Box 79"/>
          <p:cNvSpPr txBox="1">
            <a:spLocks noChangeArrowheads="1"/>
          </p:cNvSpPr>
          <p:nvPr/>
        </p:nvSpPr>
        <p:spPr bwMode="auto">
          <a:xfrm>
            <a:off x="7994387" y="4391025"/>
            <a:ext cx="66727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time</a:t>
            </a:r>
          </a:p>
        </p:txBody>
      </p:sp>
      <p:sp>
        <p:nvSpPr>
          <p:cNvPr id="1116240" name="Text Box 80"/>
          <p:cNvSpPr txBox="1">
            <a:spLocks noChangeArrowheads="1"/>
          </p:cNvSpPr>
          <p:nvPr/>
        </p:nvSpPr>
        <p:spPr bwMode="auto">
          <a:xfrm>
            <a:off x="7994387" y="5736952"/>
            <a:ext cx="66727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b="0">
                <a:latin typeface="+mn-lt"/>
                <a:cs typeface="+mn-cs"/>
              </a:rPr>
              <a:t>time</a:t>
            </a:r>
          </a:p>
        </p:txBody>
      </p:sp>
      <p:sp>
        <p:nvSpPr>
          <p:cNvPr id="8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309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83" grpId="0" animBg="1"/>
      <p:bldP spid="1116184" grpId="0" animBg="1"/>
      <p:bldP spid="1116185" grpId="0" animBg="1"/>
      <p:bldP spid="1116186" grpId="0" animBg="1"/>
      <p:bldP spid="1116187" grpId="0" animBg="1"/>
      <p:bldP spid="1116188" grpId="0" animBg="1"/>
      <p:bldP spid="1116189" grpId="0" animBg="1"/>
      <p:bldP spid="1116190" grpId="0" animBg="1"/>
      <p:bldP spid="1116191" grpId="0" animBg="1"/>
      <p:bldP spid="1116192" grpId="0" animBg="1"/>
      <p:bldP spid="1116193" grpId="0"/>
      <p:bldP spid="1116194" grpId="0"/>
      <p:bldP spid="1116195" grpId="0"/>
      <p:bldP spid="1116196" grpId="0"/>
      <p:bldP spid="1116197" grpId="0"/>
      <p:bldP spid="1116198" grpId="0"/>
      <p:bldP spid="1116199" grpId="0"/>
      <p:bldP spid="1116200" grpId="0"/>
      <p:bldP spid="1116201" grpId="0" animBg="1"/>
      <p:bldP spid="1116202" grpId="0" animBg="1"/>
      <p:bldP spid="1116203" grpId="0" animBg="1"/>
      <p:bldP spid="1116204" grpId="0"/>
      <p:bldP spid="1116205" grpId="0"/>
      <p:bldP spid="1116206" grpId="0"/>
      <p:bldP spid="1116207" grpId="0" animBg="1"/>
      <p:bldP spid="1116208" grpId="0" animBg="1"/>
      <p:bldP spid="1116209" grpId="0"/>
      <p:bldP spid="1116210" grpId="0"/>
      <p:bldP spid="1116211" grpId="0" animBg="1"/>
      <p:bldP spid="1116212" grpId="0"/>
      <p:bldP spid="1116213" grpId="0" animBg="1"/>
      <p:bldP spid="1116214" grpId="0"/>
      <p:bldP spid="1116215" grpId="0" animBg="1"/>
      <p:bldP spid="1116216" grpId="0"/>
      <p:bldP spid="1116217" grpId="0" animBg="1"/>
      <p:bldP spid="1116218" grpId="0"/>
      <p:bldP spid="1116219" grpId="0" animBg="1"/>
      <p:bldP spid="1116220" grpId="0"/>
      <p:bldP spid="1116221" grpId="0" animBg="1"/>
      <p:bldP spid="1116222" grpId="0"/>
      <p:bldP spid="1116227" grpId="0" animBg="1"/>
      <p:bldP spid="1116228" grpId="0"/>
      <p:bldP spid="1116229" grpId="0" animBg="1"/>
      <p:bldP spid="1116230" grpId="0" animBg="1"/>
      <p:bldP spid="1116231" grpId="0"/>
      <p:bldP spid="1116232" grpId="0"/>
      <p:bldP spid="1116235" grpId="0"/>
      <p:bldP spid="1116236" grpId="0"/>
      <p:bldP spid="1116239" grpId="0"/>
      <p:bldP spid="1116240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Fair Queuing (FQ)</a:t>
            </a: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36738"/>
            <a:ext cx="8763000" cy="4411662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Think of it as an implementation of round-robin generalized to the case where not all packets are equal sized</a:t>
            </a:r>
          </a:p>
          <a:p>
            <a:pPr lvl="3"/>
            <a:endParaRPr lang="en-US" sz="1600" dirty="0">
              <a:latin typeface="Arial" charset="0"/>
              <a:cs typeface="Arial" charset="0"/>
            </a:endParaRPr>
          </a:p>
          <a:p>
            <a:r>
              <a:rPr lang="en-US" sz="2400" dirty="0">
                <a:solidFill>
                  <a:srgbClr val="000090"/>
                </a:solidFill>
                <a:latin typeface="Arial" charset="0"/>
                <a:cs typeface="Arial" charset="0"/>
              </a:rPr>
              <a:t>Weighted</a:t>
            </a:r>
            <a:r>
              <a:rPr lang="en-US" sz="2400" dirty="0">
                <a:latin typeface="Arial" charset="0"/>
                <a:cs typeface="Arial" charset="0"/>
              </a:rPr>
              <a:t> fair queuing (WFQ): assign different flows </a:t>
            </a:r>
            <a:br>
              <a:rPr lang="en-US" sz="2400" dirty="0">
                <a:latin typeface="Arial" charset="0"/>
                <a:cs typeface="Arial" charset="0"/>
              </a:rPr>
            </a:br>
            <a:r>
              <a:rPr lang="en-US" sz="2400" dirty="0">
                <a:latin typeface="Arial" charset="0"/>
                <a:cs typeface="Arial" charset="0"/>
              </a:rPr>
              <a:t>different shares</a:t>
            </a:r>
          </a:p>
          <a:p>
            <a:pPr lvl="2"/>
            <a:endParaRPr lang="en-US" sz="1800" dirty="0">
              <a:latin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cs typeface="Arial" charset="0"/>
              </a:rPr>
              <a:t>Today, some form of WFQ implemented in almost all routers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Arial" charset="0"/>
                <a:cs typeface="Arial" charset="0"/>
              </a:rPr>
              <a:t>Not the case in the 1980-90s, when CC was being developed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Mostly used to isolate traffic at larger granularities (e.g., per-prefix) </a:t>
            </a:r>
          </a:p>
          <a:p>
            <a:pPr marL="344487" lvl="1" indent="0">
              <a:buNone/>
            </a:pPr>
            <a:endParaRPr lang="en-US" sz="2000" dirty="0">
              <a:latin typeface="Arial" charset="0"/>
              <a:cs typeface="Arial" charset="0"/>
            </a:endParaRPr>
          </a:p>
          <a:p>
            <a:pPr lvl="1"/>
            <a:endParaRPr lang="en-US" sz="2000" dirty="0">
              <a:latin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23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FQ vs. FIFO</a:t>
            </a:r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29600" cy="4800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cs typeface="+mn-cs"/>
              </a:rPr>
              <a:t>FQ advantages: </a:t>
            </a:r>
          </a:p>
          <a:p>
            <a:pPr lvl="1">
              <a:defRPr/>
            </a:pPr>
            <a:r>
              <a:rPr lang="en-US" dirty="0"/>
              <a:t>Isolation: cheating flows don’t benefit</a:t>
            </a:r>
          </a:p>
          <a:p>
            <a:pPr lvl="1"/>
            <a:r>
              <a:rPr lang="en-US" dirty="0"/>
              <a:t>Bandwidth share does not depend on RTT</a:t>
            </a:r>
          </a:p>
          <a:p>
            <a:pPr lvl="1"/>
            <a:r>
              <a:rPr lang="en-US" dirty="0"/>
              <a:t>Flows can pick any rate adjustment scheme they want</a:t>
            </a:r>
          </a:p>
          <a:p>
            <a:pPr marL="693737" lvl="2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Disadvantages:</a:t>
            </a:r>
          </a:p>
          <a:p>
            <a:pPr lvl="1">
              <a:defRPr/>
            </a:pPr>
            <a:r>
              <a:rPr lang="en-US" dirty="0"/>
              <a:t>More complex than FIFO: per flow queue/state, additional per-packet book-keeping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532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0019" grpId="0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FQ in the big picture</a:t>
            </a:r>
          </a:p>
        </p:txBody>
      </p:sp>
      <p:sp>
        <p:nvSpPr>
          <p:cNvPr id="112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795337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cs typeface="+mn-cs"/>
              </a:rPr>
              <a:t>FQ does not eliminate congestion </a:t>
            </a:r>
            <a:r>
              <a:rPr lang="en-US" dirty="0">
                <a:cs typeface="+mn-cs"/>
                <a:sym typeface="Wingdings" charset="0"/>
              </a:rPr>
              <a:t> it just manages the congestion</a:t>
            </a:r>
            <a:endParaRPr lang="en-US" dirty="0">
              <a:cs typeface="+mn-cs"/>
            </a:endParaRPr>
          </a:p>
          <a:p>
            <a:pPr>
              <a:lnSpc>
                <a:spcPct val="8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80000"/>
              </a:lnSpc>
              <a:defRPr/>
            </a:pPr>
            <a:endParaRPr lang="en-US" dirty="0">
              <a:cs typeface="+mn-cs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279900"/>
            <a:ext cx="63794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279900"/>
            <a:ext cx="63794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>
            <a:stCxn id="8" idx="3"/>
            <a:endCxn id="42" idx="1"/>
          </p:cNvCxnSpPr>
          <p:nvPr/>
        </p:nvCxnSpPr>
        <p:spPr bwMode="auto">
          <a:xfrm>
            <a:off x="3533548" y="4464050"/>
            <a:ext cx="111465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20257" name="TextBox 1120256"/>
          <p:cNvSpPr txBox="1"/>
          <p:nvPr/>
        </p:nvSpPr>
        <p:spPr>
          <a:xfrm>
            <a:off x="3657600" y="4127500"/>
            <a:ext cx="789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1Gbps</a:t>
            </a:r>
          </a:p>
        </p:txBody>
      </p:sp>
      <p:cxnSp>
        <p:nvCxnSpPr>
          <p:cNvPr id="47" name="Straight Connector 46"/>
          <p:cNvCxnSpPr/>
          <p:nvPr/>
        </p:nvCxnSpPr>
        <p:spPr bwMode="auto">
          <a:xfrm rot="19343877">
            <a:off x="5155066" y="4047360"/>
            <a:ext cx="111465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/>
          <p:cNvSpPr txBox="1"/>
          <p:nvPr/>
        </p:nvSpPr>
        <p:spPr>
          <a:xfrm rot="19343877">
            <a:off x="5159344" y="3710810"/>
            <a:ext cx="1028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100Mbps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 rot="2917495">
            <a:off x="4974599" y="4994870"/>
            <a:ext cx="111465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 rot="2917495">
            <a:off x="5237351" y="4680526"/>
            <a:ext cx="789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1Gbps</a:t>
            </a:r>
          </a:p>
        </p:txBody>
      </p:sp>
      <p:cxnSp>
        <p:nvCxnSpPr>
          <p:cNvPr id="53" name="Straight Connector 52"/>
          <p:cNvCxnSpPr/>
          <p:nvPr/>
        </p:nvCxnSpPr>
        <p:spPr bwMode="auto">
          <a:xfrm rot="2917495">
            <a:off x="2097059" y="3923416"/>
            <a:ext cx="111465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 rot="2917495">
            <a:off x="2431651" y="3613726"/>
            <a:ext cx="789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5Gbps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 rot="19343877">
            <a:off x="1973359" y="4917734"/>
            <a:ext cx="111465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/>
          <p:cNvSpPr txBox="1"/>
          <p:nvPr/>
        </p:nvSpPr>
        <p:spPr>
          <a:xfrm rot="19343877">
            <a:off x="2097411" y="4581184"/>
            <a:ext cx="789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1Gbps</a:t>
            </a:r>
          </a:p>
        </p:txBody>
      </p:sp>
      <p:sp>
        <p:nvSpPr>
          <p:cNvPr id="1120267" name="Freeform 1120266"/>
          <p:cNvSpPr/>
          <p:nvPr/>
        </p:nvSpPr>
        <p:spPr>
          <a:xfrm>
            <a:off x="2148350" y="3048000"/>
            <a:ext cx="3864328" cy="972648"/>
          </a:xfrm>
          <a:custGeom>
            <a:avLst/>
            <a:gdLst>
              <a:gd name="connsiteX0" fmla="*/ 0 w 3864328"/>
              <a:gd name="connsiteY0" fmla="*/ 0 h 972648"/>
              <a:gd name="connsiteX1" fmla="*/ 1432234 w 3864328"/>
              <a:gd name="connsiteY1" fmla="*/ 878148 h 972648"/>
              <a:gd name="connsiteX2" fmla="*/ 2634769 w 3864328"/>
              <a:gd name="connsiteY2" fmla="*/ 864638 h 972648"/>
              <a:gd name="connsiteX3" fmla="*/ 3864328 w 3864328"/>
              <a:gd name="connsiteY3" fmla="*/ 135100 h 97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4328" h="972648">
                <a:moveTo>
                  <a:pt x="0" y="0"/>
                </a:moveTo>
                <a:cubicBezTo>
                  <a:pt x="496553" y="367021"/>
                  <a:pt x="993106" y="734042"/>
                  <a:pt x="1432234" y="878148"/>
                </a:cubicBezTo>
                <a:cubicBezTo>
                  <a:pt x="1871362" y="1022254"/>
                  <a:pt x="2229420" y="988479"/>
                  <a:pt x="2634769" y="864638"/>
                </a:cubicBezTo>
                <a:cubicBezTo>
                  <a:pt x="3040118" y="740797"/>
                  <a:pt x="3864328" y="135100"/>
                  <a:pt x="3864328" y="135100"/>
                </a:cubicBezTo>
              </a:path>
            </a:pathLst>
          </a:custGeom>
          <a:ln w="38100" cmpd="sng">
            <a:solidFill>
              <a:srgbClr val="008000"/>
            </a:solidFill>
            <a:headEnd type="none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3" name="Freeform 62"/>
          <p:cNvSpPr/>
          <p:nvPr/>
        </p:nvSpPr>
        <p:spPr>
          <a:xfrm rot="10800000">
            <a:off x="2079144" y="4743435"/>
            <a:ext cx="3864328" cy="972648"/>
          </a:xfrm>
          <a:custGeom>
            <a:avLst/>
            <a:gdLst>
              <a:gd name="connsiteX0" fmla="*/ 0 w 3864328"/>
              <a:gd name="connsiteY0" fmla="*/ 0 h 972648"/>
              <a:gd name="connsiteX1" fmla="*/ 1432234 w 3864328"/>
              <a:gd name="connsiteY1" fmla="*/ 878148 h 972648"/>
              <a:gd name="connsiteX2" fmla="*/ 2634769 w 3864328"/>
              <a:gd name="connsiteY2" fmla="*/ 864638 h 972648"/>
              <a:gd name="connsiteX3" fmla="*/ 3864328 w 3864328"/>
              <a:gd name="connsiteY3" fmla="*/ 135100 h 97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4328" h="972648">
                <a:moveTo>
                  <a:pt x="0" y="0"/>
                </a:moveTo>
                <a:cubicBezTo>
                  <a:pt x="496553" y="367021"/>
                  <a:pt x="993106" y="734042"/>
                  <a:pt x="1432234" y="878148"/>
                </a:cubicBezTo>
                <a:cubicBezTo>
                  <a:pt x="1871362" y="1022254"/>
                  <a:pt x="2229420" y="988479"/>
                  <a:pt x="2634769" y="864638"/>
                </a:cubicBezTo>
                <a:cubicBezTo>
                  <a:pt x="3040118" y="740797"/>
                  <a:pt x="3864328" y="135100"/>
                  <a:pt x="3864328" y="135100"/>
                </a:cubicBezTo>
              </a:path>
            </a:pathLst>
          </a:custGeom>
          <a:ln w="38100" cmpd="sng">
            <a:solidFill>
              <a:srgbClr val="0000FF"/>
            </a:solidFill>
            <a:headEnd type="arrow"/>
            <a:tailEnd type="non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20268" name="Rounded Rectangular Callout 1120267"/>
          <p:cNvSpPr/>
          <p:nvPr/>
        </p:nvSpPr>
        <p:spPr bwMode="auto">
          <a:xfrm>
            <a:off x="685800" y="5715000"/>
            <a:ext cx="2667000" cy="1066800"/>
          </a:xfrm>
          <a:prstGeom prst="wedgeRoundRectCallout">
            <a:avLst>
              <a:gd name="adj1" fmla="val 43753"/>
              <a:gd name="adj2" fmla="val -152294"/>
              <a:gd name="adj3" fmla="val 16667"/>
            </a:avLst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20269" name="TextBox 1120268"/>
          <p:cNvSpPr txBox="1"/>
          <p:nvPr/>
        </p:nvSpPr>
        <p:spPr>
          <a:xfrm>
            <a:off x="796001" y="5782270"/>
            <a:ext cx="2404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dirty="0">
                <a:latin typeface="+mn-lt"/>
              </a:rPr>
              <a:t>Blue and Green get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 0.5Gbps; any excess 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will be dropped</a:t>
            </a:r>
          </a:p>
        </p:txBody>
      </p:sp>
      <p:sp>
        <p:nvSpPr>
          <p:cNvPr id="66" name="Rounded Rectangular Callout 65"/>
          <p:cNvSpPr/>
          <p:nvPr/>
        </p:nvSpPr>
        <p:spPr bwMode="auto">
          <a:xfrm>
            <a:off x="6324600" y="4449128"/>
            <a:ext cx="2667000" cy="961072"/>
          </a:xfrm>
          <a:prstGeom prst="wedgeRoundRectCallout">
            <a:avLst>
              <a:gd name="adj1" fmla="val -91515"/>
              <a:gd name="adj2" fmla="val -47033"/>
              <a:gd name="adj3" fmla="val 16667"/>
            </a:avLst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420974" y="4495801"/>
            <a:ext cx="2494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latin typeface="+mn-lt"/>
              </a:rPr>
              <a:t>Will drop an additional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400Mbps from 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the green flow </a:t>
            </a:r>
          </a:p>
        </p:txBody>
      </p:sp>
      <p:sp>
        <p:nvSpPr>
          <p:cNvPr id="69" name="Rounded Rectangular Callout 68"/>
          <p:cNvSpPr/>
          <p:nvPr/>
        </p:nvSpPr>
        <p:spPr bwMode="auto">
          <a:xfrm>
            <a:off x="4419600" y="5715000"/>
            <a:ext cx="4648200" cy="961072"/>
          </a:xfrm>
          <a:prstGeom prst="wedgeRoundRectCallout">
            <a:avLst>
              <a:gd name="adj1" fmla="val -59515"/>
              <a:gd name="adj2" fmla="val -179171"/>
              <a:gd name="adj3" fmla="val 16667"/>
            </a:avLst>
          </a:prstGeom>
          <a:solidFill>
            <a:srgbClr val="FF985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19600" y="571500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latin typeface="+mn-lt"/>
              </a:rPr>
              <a:t>If the green flow doesn’t drop its sending rate to 100Mbps, we’re wasting 400Mbps that could be usefully given to the blue flow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8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0257" grpId="0"/>
      <p:bldP spid="48" grpId="0"/>
      <p:bldP spid="51" grpId="0"/>
      <p:bldP spid="54" grpId="0"/>
      <p:bldP spid="56" grpId="0"/>
      <p:bldP spid="1120267" grpId="0" animBg="1"/>
      <p:bldP spid="63" grpId="0" animBg="1"/>
      <p:bldP spid="1120268" grpId="0" animBg="1"/>
      <p:bldP spid="1120269" grpId="0"/>
      <p:bldP spid="66" grpId="0" animBg="1"/>
      <p:bldP spid="67" grpId="0"/>
      <p:bldP spid="69" grpId="0" animBg="1"/>
      <p:bldP spid="70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FQ in the big picture</a:t>
            </a:r>
          </a:p>
        </p:txBody>
      </p:sp>
      <p:sp>
        <p:nvSpPr>
          <p:cNvPr id="112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4116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cs typeface="+mn-cs"/>
              </a:rPr>
              <a:t>FQ does not eliminate congestion </a:t>
            </a:r>
            <a:r>
              <a:rPr lang="en-US" dirty="0">
                <a:cs typeface="+mn-cs"/>
                <a:sym typeface="Wingdings" charset="0"/>
              </a:rPr>
              <a:t> it just manages the congestion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cs typeface="+mn-cs"/>
                <a:sym typeface="Wingdings" charset="0"/>
              </a:rPr>
              <a:t>robust to cheating, variations in RTT, details of delay, reordering, retransmission, </a:t>
            </a:r>
            <a:r>
              <a:rPr lang="en-US" i="1" dirty="0">
                <a:cs typeface="+mn-cs"/>
                <a:sym typeface="Wingdings" charset="0"/>
              </a:rPr>
              <a:t>etc.</a:t>
            </a:r>
            <a:endParaRPr lang="en-US" i="1" dirty="0">
              <a:cs typeface="+mn-cs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endParaRPr lang="en-US" dirty="0">
              <a:cs typeface="+mn-cs"/>
            </a:endParaRPr>
          </a:p>
          <a:p>
            <a:pPr>
              <a:lnSpc>
                <a:spcPct val="80000"/>
              </a:lnSpc>
              <a:defRPr/>
            </a:pPr>
            <a:r>
              <a:rPr lang="en-US" dirty="0">
                <a:cs typeface="+mn-cs"/>
              </a:rPr>
              <a:t>But congestion (and packet drops) still occurs</a:t>
            </a:r>
          </a:p>
          <a:p>
            <a:pPr>
              <a:lnSpc>
                <a:spcPct val="80000"/>
              </a:lnSpc>
              <a:defRPr/>
            </a:pPr>
            <a:endParaRPr lang="en-US" dirty="0">
              <a:cs typeface="+mn-cs"/>
            </a:endParaRPr>
          </a:p>
          <a:p>
            <a:pPr>
              <a:lnSpc>
                <a:spcPct val="80000"/>
              </a:lnSpc>
              <a:defRPr/>
            </a:pPr>
            <a:r>
              <a:rPr lang="en-US" dirty="0"/>
              <a:t>And we still want end-hosts to discover/adapt to their fair share!</a:t>
            </a:r>
          </a:p>
          <a:p>
            <a:pPr>
              <a:lnSpc>
                <a:spcPct val="80000"/>
              </a:lnSpc>
              <a:defRPr/>
            </a:pPr>
            <a:endParaRPr lang="en-US" dirty="0"/>
          </a:p>
          <a:p>
            <a:pPr>
              <a:lnSpc>
                <a:spcPct val="80000"/>
              </a:lnSpc>
              <a:defRPr/>
            </a:pPr>
            <a:r>
              <a:rPr lang="en-US" dirty="0"/>
              <a:t>What would the end-to-end argument say </a:t>
            </a:r>
            <a:r>
              <a:rPr lang="en-US" dirty="0" err="1"/>
              <a:t>w.r.t</a:t>
            </a:r>
            <a:r>
              <a:rPr lang="en-US" dirty="0"/>
              <a:t>. congestion control?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46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025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Ports</a:t>
            </a:r>
          </a:p>
        </p:txBody>
      </p:sp>
      <p:sp>
        <p:nvSpPr>
          <p:cNvPr id="110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915400" cy="4800600"/>
          </a:xfrm>
        </p:spPr>
        <p:txBody>
          <a:bodyPr/>
          <a:lstStyle/>
          <a:p>
            <a:r>
              <a:rPr lang="en-US" sz="2400" dirty="0"/>
              <a:t>Separate 16-bit port address space for UDP and TCP</a:t>
            </a:r>
          </a:p>
          <a:p>
            <a:pPr lvl="1"/>
            <a:endParaRPr lang="en-US" i="1" dirty="0"/>
          </a:p>
          <a:p>
            <a:r>
              <a:rPr lang="en-US" sz="2400" dirty="0"/>
              <a:t>“Well known” ports</a:t>
            </a:r>
            <a:r>
              <a:rPr lang="en-US" sz="2400" i="1" dirty="0"/>
              <a:t> </a:t>
            </a:r>
            <a:r>
              <a:rPr lang="en-US" sz="2400" dirty="0"/>
              <a:t>(0-1023): everyone agrees which</a:t>
            </a:r>
            <a:br>
              <a:rPr lang="en-US" sz="2400" dirty="0"/>
            </a:br>
            <a:r>
              <a:rPr lang="en-US" sz="2400" dirty="0"/>
              <a:t> services run on these ports</a:t>
            </a:r>
          </a:p>
          <a:p>
            <a:pPr lvl="1"/>
            <a:r>
              <a:rPr lang="en-US" sz="2000" dirty="0"/>
              <a:t>e.g., ssh:22, http:80, https:443</a:t>
            </a:r>
          </a:p>
          <a:p>
            <a:pPr lvl="1"/>
            <a:r>
              <a:rPr lang="en-US" sz="2000" dirty="0"/>
              <a:t>helps client know server’s port</a:t>
            </a:r>
          </a:p>
          <a:p>
            <a:pPr lvl="1"/>
            <a:endParaRPr lang="en-US" sz="2000" dirty="0"/>
          </a:p>
          <a:p>
            <a:r>
              <a:rPr lang="en-US" sz="2400" dirty="0"/>
              <a:t>Ephemeral ports (most 1024-65535):  dynamically selected: as the source port for a client process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22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5844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is a controversial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if you have 8 flows, and I have 4?</a:t>
            </a:r>
          </a:p>
          <a:p>
            <a:pPr lvl="1"/>
            <a:r>
              <a:rPr lang="en-US" sz="2000" dirty="0"/>
              <a:t>Why should you get twice the bandwidth</a:t>
            </a:r>
          </a:p>
          <a:p>
            <a:pPr lvl="5"/>
            <a:endParaRPr lang="en-US" sz="1600" dirty="0"/>
          </a:p>
          <a:p>
            <a:r>
              <a:rPr lang="en-US" sz="2400" dirty="0"/>
              <a:t>What if your flow goes over 4 congested hops, and mine only goes over 1?</a:t>
            </a:r>
          </a:p>
          <a:p>
            <a:pPr lvl="1"/>
            <a:r>
              <a:rPr lang="en-US" sz="2000" dirty="0"/>
              <a:t>Why shouldn’t you be penalized for using more scarce bandwidth?</a:t>
            </a:r>
          </a:p>
          <a:p>
            <a:pPr lvl="3"/>
            <a:endParaRPr lang="en-US" sz="1600" dirty="0"/>
          </a:p>
          <a:p>
            <a:r>
              <a:rPr lang="en-US" sz="2400" dirty="0"/>
              <a:t>And what is a flow anyway?</a:t>
            </a:r>
          </a:p>
          <a:p>
            <a:pPr lvl="1"/>
            <a:r>
              <a:rPr lang="en-US" sz="2000" dirty="0"/>
              <a:t>TCP connection</a:t>
            </a:r>
          </a:p>
          <a:p>
            <a:pPr lvl="1"/>
            <a:r>
              <a:rPr lang="en-US" sz="2000" dirty="0"/>
              <a:t>Source-Destination pair?</a:t>
            </a:r>
          </a:p>
          <a:p>
            <a:pPr lvl="1"/>
            <a:r>
              <a:rPr lang="en-US" sz="2000" dirty="0"/>
              <a:t>Source?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217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915400" cy="1173162"/>
          </a:xfrm>
        </p:spPr>
        <p:txBody>
          <a:bodyPr/>
          <a:lstStyle/>
          <a:p>
            <a:r>
              <a:rPr lang="en-US" sz="3600" dirty="0"/>
              <a:t>Explicit Congestion Notification (ECN)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36738"/>
            <a:ext cx="8763000" cy="4792662"/>
          </a:xfrm>
        </p:spPr>
        <p:txBody>
          <a:bodyPr/>
          <a:lstStyle/>
          <a:p>
            <a:r>
              <a:rPr lang="en-US" sz="2400" dirty="0"/>
              <a:t>Single bit in packet header; set by congested routers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If data packet has bit set, then ACK has ECN bit set</a:t>
            </a:r>
          </a:p>
          <a:p>
            <a:r>
              <a:rPr lang="en-US" sz="2400" dirty="0"/>
              <a:t>Many options for when routers set the bit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tradeoff between (link) utilization and (packet) delay</a:t>
            </a:r>
            <a:endParaRPr lang="en-US" sz="1600" dirty="0">
              <a:solidFill>
                <a:srgbClr val="000090"/>
              </a:solidFill>
            </a:endParaRPr>
          </a:p>
          <a:p>
            <a:r>
              <a:rPr lang="en-US" sz="2400" dirty="0"/>
              <a:t>Congestion semantics can be exactly like that of drop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I.e., </a:t>
            </a:r>
            <a:r>
              <a:rPr lang="en-US" sz="2000" dirty="0" err="1">
                <a:solidFill>
                  <a:srgbClr val="000090"/>
                </a:solidFill>
              </a:rPr>
              <a:t>endhost</a:t>
            </a:r>
            <a:r>
              <a:rPr lang="en-US" sz="2000" dirty="0">
                <a:solidFill>
                  <a:srgbClr val="000090"/>
                </a:solidFill>
              </a:rPr>
              <a:t> reacts as though it saw a drop</a:t>
            </a:r>
          </a:p>
          <a:p>
            <a:pPr lvl="5"/>
            <a:endParaRPr lang="en-US" sz="1600" dirty="0"/>
          </a:p>
          <a:p>
            <a:r>
              <a:rPr lang="en-US" sz="2400" dirty="0"/>
              <a:t>Advantages: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Don’t confuse corruption with congestion; recovery w/ rate adjustment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Can serve as an early indicator of congestion to avoid delays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</a:rPr>
              <a:t>Easy (easier) to incrementally deploy </a:t>
            </a:r>
          </a:p>
          <a:p>
            <a:pPr lvl="2"/>
            <a:r>
              <a:rPr lang="en-US" sz="1600" dirty="0">
                <a:solidFill>
                  <a:srgbClr val="000090"/>
                </a:solidFill>
              </a:rPr>
              <a:t>defined as extension to TCP/IP in RFC 3168 (uses </a:t>
            </a:r>
            <a:r>
              <a:rPr lang="en-US" sz="1600" dirty="0" err="1">
                <a:solidFill>
                  <a:srgbClr val="000090"/>
                </a:solidFill>
              </a:rPr>
              <a:t>diffserv</a:t>
            </a:r>
            <a:r>
              <a:rPr lang="en-US" sz="1600" dirty="0">
                <a:solidFill>
                  <a:srgbClr val="000090"/>
                </a:solidFill>
              </a:rPr>
              <a:t> bits in the IP header)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23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  <a:p>
            <a:pPr lvl="1"/>
            <a:r>
              <a:rPr lang="en-US" dirty="0"/>
              <a:t>ARQ windowing, set-up, tear-down</a:t>
            </a:r>
          </a:p>
          <a:p>
            <a:r>
              <a:rPr lang="en-US" dirty="0"/>
              <a:t>Flow Control in TCP</a:t>
            </a:r>
          </a:p>
          <a:p>
            <a:r>
              <a:rPr lang="en-US" dirty="0"/>
              <a:t>Congestion Control in TCP</a:t>
            </a:r>
          </a:p>
          <a:p>
            <a:pPr lvl="1"/>
            <a:r>
              <a:rPr lang="en-US" dirty="0"/>
              <a:t>AIMD, Fast-Recovery, Throughput</a:t>
            </a:r>
          </a:p>
          <a:p>
            <a:r>
              <a:rPr lang="en-US" dirty="0"/>
              <a:t>Limitations of TCP Congestion Control</a:t>
            </a:r>
          </a:p>
          <a:p>
            <a:r>
              <a:rPr lang="en-US" dirty="0"/>
              <a:t>Router-assisted Congestion Control  (</a:t>
            </a:r>
            <a:r>
              <a:rPr lang="en-US" dirty="0" err="1"/>
              <a:t>eg</a:t>
            </a:r>
            <a:r>
              <a:rPr lang="en-US" dirty="0"/>
              <a:t> ECN)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222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5264" y="283599"/>
            <a:ext cx="738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TCP in detail</a:t>
            </a:r>
          </a:p>
        </p:txBody>
      </p:sp>
    </p:spTree>
    <p:extLst>
      <p:ext uri="{BB962C8B-B14F-4D97-AF65-F5344CB8AC3E}">
        <p14:creationId xmlns:p14="http://schemas.microsoft.com/office/powerpoint/2010/main" val="98733618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534400" cy="44116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 “</a:t>
            </a:r>
            <a:r>
              <a:rPr lang="en-US" i="1" dirty="0"/>
              <a:t>big bag”:</a:t>
            </a:r>
          </a:p>
          <a:p>
            <a:pPr marL="0" indent="0">
              <a:buNone/>
            </a:pPr>
            <a:r>
              <a:rPr lang="en-US" dirty="0"/>
              <a:t>	Multiplexing, reliability, error-detection, error-recovery,</a:t>
            </a:r>
          </a:p>
          <a:p>
            <a:pPr marL="0" indent="0">
              <a:buNone/>
            </a:pPr>
            <a:r>
              <a:rPr lang="en-US" dirty="0"/>
              <a:t>		flow and congestion control, ….</a:t>
            </a:r>
          </a:p>
          <a:p>
            <a:endParaRPr lang="en-US" dirty="0"/>
          </a:p>
          <a:p>
            <a:r>
              <a:rPr lang="en-US" dirty="0"/>
              <a:t>UDP:</a:t>
            </a:r>
          </a:p>
          <a:p>
            <a:pPr lvl="1"/>
            <a:r>
              <a:rPr lang="en-US" dirty="0"/>
              <a:t>Minimalist - multiplexing and error detection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TCP: </a:t>
            </a:r>
          </a:p>
          <a:p>
            <a:pPr lvl="1"/>
            <a:r>
              <a:rPr lang="en-US" dirty="0"/>
              <a:t>somewhat hacky</a:t>
            </a:r>
          </a:p>
          <a:p>
            <a:pPr lvl="1"/>
            <a:r>
              <a:rPr lang="en-US" dirty="0"/>
              <a:t>but practical/deployable</a:t>
            </a:r>
          </a:p>
          <a:p>
            <a:pPr lvl="1"/>
            <a:r>
              <a:rPr lang="en-US" dirty="0"/>
              <a:t>good enough to have raised the bar for the deployment of new, more optimal, approaches </a:t>
            </a:r>
          </a:p>
          <a:p>
            <a:pPr lvl="1"/>
            <a:r>
              <a:rPr lang="en-US" dirty="0"/>
              <a:t>though the needs of datacenters might change the status quos</a:t>
            </a:r>
          </a:p>
          <a:p>
            <a:r>
              <a:rPr lang="en-US" dirty="0"/>
              <a:t>Beyond TCP (discussed in Topic 6):</a:t>
            </a:r>
          </a:p>
          <a:p>
            <a:pPr lvl="1"/>
            <a:r>
              <a:rPr lang="en-US" dirty="0"/>
              <a:t>QUIC / application-aware transport layers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94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UDP: </a:t>
            </a:r>
            <a:r>
              <a:rPr lang="en-US" sz="3200" dirty="0">
                <a:latin typeface="Arial" charset="0"/>
              </a:rPr>
              <a:t>User Datagram Protocol </a:t>
            </a:r>
            <a:endParaRPr lang="en-US" sz="32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</a:rPr>
              <a:t>Lightweight communication between processes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Avoid overhead and delays of ordered, reliable delivery</a:t>
            </a:r>
          </a:p>
          <a:p>
            <a:endParaRPr lang="en-US" sz="2400" dirty="0">
              <a:latin typeface="Arial" charset="0"/>
            </a:endParaRPr>
          </a:p>
          <a:p>
            <a:r>
              <a:rPr lang="en-US" sz="2400" dirty="0">
                <a:latin typeface="Arial" charset="0"/>
              </a:rPr>
              <a:t>UDP described in RFC 768 – (1980!)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Destination IP address and port to support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demultiplexing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Optional error checking on the packet contents</a:t>
            </a:r>
          </a:p>
          <a:p>
            <a:pPr lvl="2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800" dirty="0">
                <a:latin typeface="Comic Sans MS" charset="0"/>
                <a:ea typeface="Arial" charset="0"/>
                <a:cs typeface="Arial" charset="0"/>
              </a:rPr>
              <a:t>checksum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field of 0 means </a:t>
            </a:r>
            <a:r>
              <a:rPr lang="ja-JP" altLang="en-US" sz="18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altLang="ja-JP" sz="1800" dirty="0">
                <a:latin typeface="Arial" charset="0"/>
                <a:ea typeface="Arial" charset="0"/>
                <a:cs typeface="Arial" charset="0"/>
              </a:rPr>
              <a:t>don</a:t>
            </a:r>
            <a:r>
              <a:rPr lang="ja-JP" altLang="en-US" sz="18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ja-JP" sz="1800" dirty="0">
                <a:latin typeface="Arial" charset="0"/>
                <a:ea typeface="Arial" charset="0"/>
                <a:cs typeface="Arial" charset="0"/>
              </a:rPr>
              <a:t>t verify checksum</a:t>
            </a:r>
            <a:r>
              <a:rPr lang="ja-JP" altLang="en-US" sz="180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US" altLang="ja-JP" sz="1800" dirty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altLang="ja-JP" sz="1800" b="1" i="1" dirty="0">
                <a:latin typeface="Arial" charset="0"/>
                <a:ea typeface="Arial" charset="0"/>
                <a:cs typeface="Arial" charset="0"/>
              </a:rPr>
              <a:t>not in IPv6!</a:t>
            </a:r>
            <a:endParaRPr lang="en-US" altLang="ja-JP" sz="1800" dirty="0">
              <a:latin typeface="Arial" charset="0"/>
              <a:ea typeface="Arial" charset="0"/>
              <a:cs typeface="Arial" charset="0"/>
            </a:endParaRPr>
          </a:p>
          <a:p>
            <a:pPr lvl="2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((this idea of optional checksum is removed in IPv6))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2" y="4953000"/>
            <a:ext cx="3522663" cy="1828800"/>
            <a:chOff x="2286000" y="4953000"/>
            <a:chExt cx="3522663" cy="1828800"/>
          </a:xfrm>
        </p:grpSpPr>
        <p:sp>
          <p:nvSpPr>
            <p:cNvPr id="284676" name="Rectangle 4"/>
            <p:cNvSpPr>
              <a:spLocks noChangeArrowheads="1"/>
            </p:cNvSpPr>
            <p:nvPr/>
          </p:nvSpPr>
          <p:spPr bwMode="auto">
            <a:xfrm>
              <a:off x="2286000" y="4953000"/>
              <a:ext cx="1760538" cy="53340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77" name="Rectangle 5"/>
            <p:cNvSpPr>
              <a:spLocks noChangeArrowheads="1"/>
            </p:cNvSpPr>
            <p:nvPr/>
          </p:nvSpPr>
          <p:spPr bwMode="auto">
            <a:xfrm>
              <a:off x="4046538" y="4953000"/>
              <a:ext cx="1760537" cy="53340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78" name="Rectangle 6"/>
            <p:cNvSpPr>
              <a:spLocks noChangeArrowheads="1"/>
            </p:cNvSpPr>
            <p:nvPr/>
          </p:nvSpPr>
          <p:spPr bwMode="auto">
            <a:xfrm>
              <a:off x="2286000" y="5486400"/>
              <a:ext cx="1760538" cy="53340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79" name="Rectangle 7"/>
            <p:cNvSpPr>
              <a:spLocks noChangeArrowheads="1"/>
            </p:cNvSpPr>
            <p:nvPr/>
          </p:nvSpPr>
          <p:spPr bwMode="auto">
            <a:xfrm>
              <a:off x="4046538" y="5486400"/>
              <a:ext cx="1760537" cy="53340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80" name="Line 8"/>
            <p:cNvSpPr>
              <a:spLocks noChangeShapeType="1"/>
            </p:cNvSpPr>
            <p:nvPr/>
          </p:nvSpPr>
          <p:spPr bwMode="auto">
            <a:xfrm>
              <a:off x="2286000" y="6019800"/>
              <a:ext cx="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81" name="Line 9"/>
            <p:cNvSpPr>
              <a:spLocks noChangeShapeType="1"/>
            </p:cNvSpPr>
            <p:nvPr/>
          </p:nvSpPr>
          <p:spPr bwMode="auto">
            <a:xfrm>
              <a:off x="5808663" y="6019800"/>
              <a:ext cx="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2570163" y="5070475"/>
              <a:ext cx="1295400" cy="36933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>
                <a:buSzPct val="150000"/>
              </a:pPr>
              <a:r>
                <a:rPr lang="en-US" sz="1800" b="0">
                  <a:latin typeface="Comic Sans MS" charset="0"/>
                </a:rPr>
                <a:t> SRC port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4275138" y="5070475"/>
              <a:ext cx="1295400" cy="36933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>
                <a:buSzPct val="150000"/>
              </a:pPr>
              <a:r>
                <a:rPr lang="en-US" sz="1800" b="0">
                  <a:latin typeface="Comic Sans MS" charset="0"/>
                </a:rPr>
                <a:t> DST port</a:t>
              </a:r>
            </a:p>
          </p:txBody>
        </p:sp>
        <p:sp>
          <p:nvSpPr>
            <p:cNvPr id="284684" name="Text Box 12"/>
            <p:cNvSpPr txBox="1">
              <a:spLocks noChangeArrowheads="1"/>
            </p:cNvSpPr>
            <p:nvPr/>
          </p:nvSpPr>
          <p:spPr bwMode="auto">
            <a:xfrm>
              <a:off x="2570163" y="5576888"/>
              <a:ext cx="1295400" cy="36933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>
                <a:buSzPct val="150000"/>
              </a:pPr>
              <a:r>
                <a:rPr lang="en-US" sz="1800" b="0" dirty="0">
                  <a:latin typeface="Comic Sans MS" charset="0"/>
                </a:rPr>
                <a:t>checksum</a:t>
              </a:r>
            </a:p>
          </p:txBody>
        </p:sp>
        <p:sp>
          <p:nvSpPr>
            <p:cNvPr id="284685" name="Text Box 13"/>
            <p:cNvSpPr txBox="1">
              <a:spLocks noChangeArrowheads="1"/>
            </p:cNvSpPr>
            <p:nvPr/>
          </p:nvSpPr>
          <p:spPr bwMode="auto">
            <a:xfrm>
              <a:off x="4522788" y="5576888"/>
              <a:ext cx="895349" cy="36933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>
                <a:buSzPct val="150000"/>
              </a:pPr>
              <a:r>
                <a:rPr lang="en-US" sz="1800" b="0">
                  <a:latin typeface="Comic Sans MS" charset="0"/>
                </a:rPr>
                <a:t>length</a:t>
              </a:r>
            </a:p>
          </p:txBody>
        </p:sp>
        <p:sp>
          <p:nvSpPr>
            <p:cNvPr id="284686" name="Text Box 14"/>
            <p:cNvSpPr txBox="1">
              <a:spLocks noChangeArrowheads="1"/>
            </p:cNvSpPr>
            <p:nvPr/>
          </p:nvSpPr>
          <p:spPr bwMode="auto">
            <a:xfrm>
              <a:off x="3684588" y="6248400"/>
              <a:ext cx="838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>
                <a:buSzPct val="150000"/>
              </a:pPr>
              <a:r>
                <a:rPr lang="en-US" sz="1800" b="0">
                  <a:latin typeface="Comic Sans MS" charset="0"/>
                </a:rPr>
                <a:t>DATA</a:t>
              </a:r>
            </a:p>
          </p:txBody>
        </p:sp>
      </p:grp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23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57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transport layer? 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229600" cy="44116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IP packets are addressed to a host but end-to-end communication is between application processes at  hosts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Need a way to decide which packets go to which applications (mux/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demux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n-US" dirty="0"/>
              <a:t>IP provides a weak service model (</a:t>
            </a:r>
            <a:r>
              <a:rPr lang="en-US" i="1" dirty="0"/>
              <a:t>best-effort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Packets can be corrupted, delayed, dropped, reordered, duplicated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0186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24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995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25</a:t>
            </a:fld>
            <a:endParaRPr lang="en-US" sz="1400" dirty="0">
              <a:latin typeface="Calibri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Principles of Reliable data transfer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333500"/>
            <a:ext cx="7658100" cy="838200"/>
          </a:xfrm>
        </p:spPr>
        <p:txBody>
          <a:bodyPr/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important in app., transport, link layers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top-10 list of important networking topics!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36871" name="Picture 5" descr="rdt_serv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2354985"/>
            <a:ext cx="762317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Rectangle 7"/>
          <p:cNvSpPr>
            <a:spLocks noChangeArrowheads="1"/>
          </p:cNvSpPr>
          <p:nvPr/>
        </p:nvSpPr>
        <p:spPr bwMode="auto">
          <a:xfrm>
            <a:off x="3962400" y="3492375"/>
            <a:ext cx="48006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746927" y="2034513"/>
            <a:ext cx="4192631" cy="471317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000" dirty="0"/>
              <a:t>In a perfect world, reliable transport is easy</a:t>
            </a:r>
          </a:p>
          <a:p>
            <a:pPr marL="0" indent="0">
              <a:buNone/>
            </a:pPr>
            <a:r>
              <a:rPr lang="en-US" sz="2000" dirty="0"/>
              <a:t>		</a:t>
            </a:r>
          </a:p>
          <a:p>
            <a:pPr marL="0" indent="0">
              <a:buNone/>
            </a:pPr>
            <a:r>
              <a:rPr lang="en-US" sz="2000" b="0" dirty="0"/>
              <a:t>But </a:t>
            </a:r>
            <a:r>
              <a:rPr lang="en-US" sz="2000" dirty="0"/>
              <a:t>the Internet default is </a:t>
            </a:r>
            <a:r>
              <a:rPr lang="en-US" sz="2000" i="1" dirty="0"/>
              <a:t>best-effort</a:t>
            </a:r>
            <a:endParaRPr lang="en-US" sz="2000" dirty="0"/>
          </a:p>
          <a:p>
            <a:pPr marL="0" indent="0">
              <a:buNone/>
            </a:pPr>
            <a:endParaRPr lang="en-US" sz="2000" b="0" dirty="0"/>
          </a:p>
          <a:p>
            <a:r>
              <a:rPr lang="en-US" sz="2000" b="0" dirty="0"/>
              <a:t>All the bad things best-effort can do</a:t>
            </a:r>
          </a:p>
          <a:p>
            <a:pPr lvl="1"/>
            <a:r>
              <a:rPr lang="en-US" sz="1800" b="0" dirty="0"/>
              <a:t>a packet is corrupted (bit errors)</a:t>
            </a:r>
          </a:p>
          <a:p>
            <a:pPr lvl="1"/>
            <a:r>
              <a:rPr lang="en-US" sz="1800" b="0" dirty="0"/>
              <a:t>a packet is lost </a:t>
            </a:r>
          </a:p>
          <a:p>
            <a:pPr lvl="1"/>
            <a:r>
              <a:rPr lang="en-US" sz="1800" b="0" dirty="0"/>
              <a:t>a packet is delayed (</a:t>
            </a:r>
            <a:r>
              <a:rPr lang="en-US" sz="1800" b="0" i="1" dirty="0">
                <a:solidFill>
                  <a:srgbClr val="000090"/>
                </a:solidFill>
              </a:rPr>
              <a:t>why?</a:t>
            </a:r>
            <a:r>
              <a:rPr lang="en-US" sz="1800" b="0" dirty="0"/>
              <a:t>)</a:t>
            </a:r>
          </a:p>
          <a:p>
            <a:pPr lvl="1"/>
            <a:r>
              <a:rPr lang="en-US" sz="1800" b="0" dirty="0"/>
              <a:t>packets are reordered (</a:t>
            </a:r>
            <a:r>
              <a:rPr lang="en-US" sz="1800" b="0" i="1" dirty="0">
                <a:solidFill>
                  <a:srgbClr val="000090"/>
                </a:solidFill>
              </a:rPr>
              <a:t>why?</a:t>
            </a:r>
            <a:r>
              <a:rPr lang="en-US" sz="1800" b="0" dirty="0">
                <a:solidFill>
                  <a:srgbClr val="000090"/>
                </a:solidFill>
              </a:rPr>
              <a:t>)</a:t>
            </a:r>
            <a:endParaRPr lang="en-US" sz="1800" b="0" dirty="0"/>
          </a:p>
          <a:p>
            <a:pPr lvl="1"/>
            <a:r>
              <a:rPr lang="en-US" sz="1800" b="0" dirty="0"/>
              <a:t>a packet is duplicated (</a:t>
            </a:r>
            <a:r>
              <a:rPr lang="en-US" sz="1800" b="0" i="1" dirty="0">
                <a:solidFill>
                  <a:srgbClr val="000090"/>
                </a:solidFill>
              </a:rPr>
              <a:t>why?</a:t>
            </a:r>
            <a:r>
              <a:rPr lang="en-US" sz="1800" b="0" dirty="0"/>
              <a:t>)</a:t>
            </a:r>
          </a:p>
          <a:p>
            <a:pPr marL="0" indent="0">
              <a:buNone/>
            </a:pPr>
            <a:endParaRPr lang="en-US" sz="20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7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92333F7E-FA0F-B64D-B603-683EB2F0E5F9}" type="slidenum">
              <a:rPr lang="en-US" sz="1400" smtClean="0">
                <a:latin typeface="Calibri"/>
              </a:rPr>
              <a:pPr algn="r"/>
              <a:t>26</a:t>
            </a:fld>
            <a:endParaRPr lang="en-US" sz="1400" dirty="0">
              <a:latin typeface="Calibri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Principles of Reliable data transfer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333500"/>
            <a:ext cx="7658100" cy="838200"/>
          </a:xfrm>
        </p:spPr>
        <p:txBody>
          <a:bodyPr/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important in app., transport, link layers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top-10 list of important networking topics!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789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4826" y="5619751"/>
            <a:ext cx="7781925" cy="466725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characteristics of unreliable channel will determine complexity of reliable data transfer protocol (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rdt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</a:t>
            </a: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37895" name="Picture 5" descr="rdt_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2114550"/>
            <a:ext cx="762317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Rectangle 6"/>
          <p:cNvSpPr>
            <a:spLocks noChangeArrowheads="1"/>
          </p:cNvSpPr>
          <p:nvPr/>
        </p:nvSpPr>
        <p:spPr bwMode="auto">
          <a:xfrm>
            <a:off x="3962400" y="3352800"/>
            <a:ext cx="4648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0D6719E0-AAAF-EC47-9ACD-AFC6BFA64F63}" type="slidenum">
              <a:rPr lang="en-US" sz="1400" smtClean="0">
                <a:latin typeface="Calibri"/>
              </a:rPr>
              <a:pPr algn="r"/>
              <a:t>27</a:t>
            </a:fld>
            <a:endParaRPr lang="en-US" sz="1400" dirty="0">
              <a:latin typeface="Calibri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Principles of Reliable data transfer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333500"/>
            <a:ext cx="7658100" cy="838200"/>
          </a:xfrm>
        </p:spPr>
        <p:txBody>
          <a:bodyPr/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important in app., transport, link layers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top-10 list of important networking topics!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891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4826" y="5619751"/>
            <a:ext cx="7781925" cy="466725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characteristics of unreliable channel will determine complexity of reliable data transfer protocol (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rdt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</a:t>
            </a: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38919" name="Picture 5" descr="rdt_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2114550"/>
            <a:ext cx="762317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 flipH="1">
            <a:off x="7358866" y="4386898"/>
            <a:ext cx="1135399" cy="234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6935265" y="3401212"/>
            <a:ext cx="1559001" cy="234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6085" y="3296280"/>
            <a:ext cx="1075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Queen Mary"/>
                <a:cs typeface="Queen Mary"/>
              </a:rPr>
              <a:t>rdt_rcv</a:t>
            </a:r>
            <a:r>
              <a:rPr lang="en-US" sz="2000" dirty="0">
                <a:latin typeface="Queen Mary"/>
                <a:cs typeface="Queen Mary"/>
              </a:rPr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58866" y="4282531"/>
            <a:ext cx="125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Queen Mary"/>
                <a:cs typeface="Queen Mary"/>
              </a:rPr>
              <a:t>udt_rcv</a:t>
            </a:r>
            <a:r>
              <a:rPr lang="en-US" sz="2000" dirty="0">
                <a:latin typeface="Queen Mary"/>
                <a:cs typeface="Queen Mary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14364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1" name="Picture 3" descr="rdt_par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652714"/>
            <a:ext cx="5969000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F6404857-C4CE-634B-8319-432133AFEE24}" type="slidenum">
              <a:rPr lang="en-US" sz="1400" smtClean="0">
                <a:latin typeface="Calibri"/>
              </a:rPr>
              <a:pPr algn="r"/>
              <a:t>28</a:t>
            </a:fld>
            <a:endParaRPr lang="en-US" sz="1400" dirty="0">
              <a:latin typeface="Calibri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Reliable data transfer: getting started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9942" name="Text Box 4"/>
          <p:cNvSpPr txBox="1">
            <a:spLocks noChangeArrowheads="1"/>
          </p:cNvSpPr>
          <p:nvPr/>
        </p:nvSpPr>
        <p:spPr bwMode="auto">
          <a:xfrm>
            <a:off x="1049071" y="3113089"/>
            <a:ext cx="7815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  <a:latin typeface="Calibri"/>
              </a:rPr>
              <a:t>send</a:t>
            </a:r>
          </a:p>
          <a:p>
            <a:r>
              <a:rPr lang="en-US" sz="2400" dirty="0">
                <a:solidFill>
                  <a:schemeClr val="accent2"/>
                </a:solidFill>
                <a:latin typeface="Calibri"/>
              </a:rPr>
              <a:t>side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39943" name="Text Box 5"/>
          <p:cNvSpPr txBox="1">
            <a:spLocks noChangeArrowheads="1"/>
          </p:cNvSpPr>
          <p:nvPr/>
        </p:nvSpPr>
        <p:spPr bwMode="auto">
          <a:xfrm>
            <a:off x="7235906" y="3122614"/>
            <a:ext cx="10841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  <a:latin typeface="Calibri"/>
              </a:rPr>
              <a:t>receive</a:t>
            </a:r>
          </a:p>
          <a:p>
            <a:r>
              <a:rPr lang="en-US" sz="2400" dirty="0">
                <a:solidFill>
                  <a:schemeClr val="accent2"/>
                </a:solidFill>
                <a:latin typeface="Calibri"/>
              </a:rPr>
              <a:t>side</a:t>
            </a:r>
            <a:endParaRPr lang="en-US" sz="2400" dirty="0">
              <a:latin typeface="Times New Roman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7014" y="1460500"/>
            <a:ext cx="3965575" cy="1416050"/>
            <a:chOff x="143" y="920"/>
            <a:chExt cx="2498" cy="892"/>
          </a:xfrm>
        </p:grpSpPr>
        <p:sp>
          <p:nvSpPr>
            <p:cNvPr id="39960" name="Text Box 7"/>
            <p:cNvSpPr txBox="1">
              <a:spLocks noChangeArrowheads="1"/>
            </p:cNvSpPr>
            <p:nvPr/>
          </p:nvSpPr>
          <p:spPr bwMode="auto">
            <a:xfrm>
              <a:off x="143" y="920"/>
              <a:ext cx="2498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b="1" dirty="0" err="1">
                  <a:solidFill>
                    <a:srgbClr val="FF0000"/>
                  </a:solidFill>
                  <a:latin typeface="Courier New" charset="0"/>
                </a:rPr>
                <a:t>rdt_send</a:t>
              </a:r>
              <a:r>
                <a:rPr lang="en-US" sz="1800" b="1" dirty="0">
                  <a:solidFill>
                    <a:srgbClr val="FF0000"/>
                  </a:solidFill>
                  <a:latin typeface="Courier New" charset="0"/>
                </a:rPr>
                <a:t>():</a:t>
              </a:r>
              <a:r>
                <a:rPr lang="en-US" sz="1800" dirty="0">
                  <a:latin typeface="Times New Roman" charset="0"/>
                </a:rPr>
                <a:t> </a:t>
              </a:r>
              <a:r>
                <a:rPr lang="en-US" sz="1800" dirty="0">
                  <a:latin typeface="Calibri"/>
                </a:rPr>
                <a:t>called from above, (e.g., by app.). Passed data to </a:t>
              </a:r>
            </a:p>
            <a:p>
              <a:r>
                <a:rPr lang="en-US" sz="1800" dirty="0">
                  <a:latin typeface="Calibri"/>
                </a:rPr>
                <a:t>deliver to receiver upper layer</a:t>
              </a:r>
              <a:endParaRPr lang="en-US" sz="2400" dirty="0">
                <a:latin typeface="Times New Roman" charset="0"/>
              </a:endParaRPr>
            </a:p>
          </p:txBody>
        </p:sp>
        <p:grpSp>
          <p:nvGrpSpPr>
            <p:cNvPr id="39961" name="Group 8"/>
            <p:cNvGrpSpPr>
              <a:grpSpLocks/>
            </p:cNvGrpSpPr>
            <p:nvPr/>
          </p:nvGrpSpPr>
          <p:grpSpPr bwMode="auto">
            <a:xfrm>
              <a:off x="240" y="930"/>
              <a:ext cx="2370" cy="882"/>
              <a:chOff x="240" y="942"/>
              <a:chExt cx="2370" cy="882"/>
            </a:xfrm>
          </p:grpSpPr>
          <p:sp>
            <p:nvSpPr>
              <p:cNvPr id="39962" name="Line 9"/>
              <p:cNvSpPr>
                <a:spLocks noChangeShapeType="1"/>
              </p:cNvSpPr>
              <p:nvPr/>
            </p:nvSpPr>
            <p:spPr bwMode="auto">
              <a:xfrm>
                <a:off x="942" y="1500"/>
                <a:ext cx="174" cy="3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63" name="Rectangle 10"/>
              <p:cNvSpPr>
                <a:spLocks noChangeArrowheads="1"/>
              </p:cNvSpPr>
              <p:nvPr/>
            </p:nvSpPr>
            <p:spPr bwMode="auto">
              <a:xfrm>
                <a:off x="240" y="942"/>
                <a:ext cx="2370" cy="5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76226" y="4381500"/>
            <a:ext cx="3762375" cy="1870076"/>
            <a:chOff x="174" y="2760"/>
            <a:chExt cx="2370" cy="1178"/>
          </a:xfrm>
        </p:grpSpPr>
        <p:sp>
          <p:nvSpPr>
            <p:cNvPr id="39956" name="Text Box 12"/>
            <p:cNvSpPr txBox="1">
              <a:spLocks noChangeArrowheads="1"/>
            </p:cNvSpPr>
            <p:nvPr/>
          </p:nvSpPr>
          <p:spPr bwMode="auto">
            <a:xfrm>
              <a:off x="233" y="3356"/>
              <a:ext cx="2144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b="1" dirty="0" err="1">
                  <a:solidFill>
                    <a:srgbClr val="FF0000"/>
                  </a:solidFill>
                  <a:latin typeface="Courier New" charset="0"/>
                </a:rPr>
                <a:t>udt_send</a:t>
              </a:r>
              <a:r>
                <a:rPr lang="en-US" sz="1800" b="1" dirty="0">
                  <a:solidFill>
                    <a:srgbClr val="FF0000"/>
                  </a:solidFill>
                  <a:latin typeface="Courier New" charset="0"/>
                </a:rPr>
                <a:t>():</a:t>
              </a:r>
              <a:r>
                <a:rPr lang="en-US" sz="1800" dirty="0">
                  <a:latin typeface="Times New Roman" charset="0"/>
                </a:rPr>
                <a:t> </a:t>
              </a:r>
              <a:r>
                <a:rPr lang="en-US" sz="1800" dirty="0">
                  <a:latin typeface="Calibri"/>
                </a:rPr>
                <a:t>called by </a:t>
              </a:r>
              <a:r>
                <a:rPr lang="en-US" sz="1800" dirty="0" err="1">
                  <a:latin typeface="Calibri"/>
                </a:rPr>
                <a:t>rdt</a:t>
              </a:r>
              <a:r>
                <a:rPr lang="en-US" sz="1800" dirty="0">
                  <a:latin typeface="Calibri"/>
                </a:rPr>
                <a:t>,</a:t>
              </a:r>
            </a:p>
            <a:p>
              <a:r>
                <a:rPr lang="en-US" sz="1800" dirty="0">
                  <a:latin typeface="Calibri"/>
                </a:rPr>
                <a:t>to transfer packet over </a:t>
              </a:r>
            </a:p>
            <a:p>
              <a:r>
                <a:rPr lang="en-US" sz="1800" dirty="0">
                  <a:latin typeface="Calibri"/>
                </a:rPr>
                <a:t>unreliable channel to receiver</a:t>
              </a:r>
              <a:endParaRPr lang="en-US" sz="2400" dirty="0">
                <a:latin typeface="Times New Roman" charset="0"/>
              </a:endParaRPr>
            </a:p>
          </p:txBody>
        </p:sp>
        <p:grpSp>
          <p:nvGrpSpPr>
            <p:cNvPr id="39957" name="Group 13"/>
            <p:cNvGrpSpPr>
              <a:grpSpLocks/>
            </p:cNvGrpSpPr>
            <p:nvPr/>
          </p:nvGrpSpPr>
          <p:grpSpPr bwMode="auto">
            <a:xfrm>
              <a:off x="174" y="2760"/>
              <a:ext cx="2370" cy="1170"/>
              <a:chOff x="174" y="2760"/>
              <a:chExt cx="2370" cy="1170"/>
            </a:xfrm>
          </p:grpSpPr>
          <p:sp>
            <p:nvSpPr>
              <p:cNvPr id="39958" name="Line 14"/>
              <p:cNvSpPr>
                <a:spLocks noChangeShapeType="1"/>
              </p:cNvSpPr>
              <p:nvPr/>
            </p:nvSpPr>
            <p:spPr bwMode="auto">
              <a:xfrm flipV="1">
                <a:off x="882" y="2760"/>
                <a:ext cx="228" cy="60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59" name="Rectangle 15"/>
              <p:cNvSpPr>
                <a:spLocks noChangeArrowheads="1"/>
              </p:cNvSpPr>
              <p:nvPr/>
            </p:nvSpPr>
            <p:spPr bwMode="auto">
              <a:xfrm>
                <a:off x="174" y="3372"/>
                <a:ext cx="2370" cy="5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4981577" y="1470026"/>
            <a:ext cx="3762375" cy="1349375"/>
            <a:chOff x="3138" y="926"/>
            <a:chExt cx="2370" cy="850"/>
          </a:xfrm>
        </p:grpSpPr>
        <p:sp>
          <p:nvSpPr>
            <p:cNvPr id="39948" name="Text Box 22"/>
            <p:cNvSpPr txBox="1">
              <a:spLocks noChangeArrowheads="1"/>
            </p:cNvSpPr>
            <p:nvPr/>
          </p:nvSpPr>
          <p:spPr bwMode="auto">
            <a:xfrm>
              <a:off x="3215" y="926"/>
              <a:ext cx="207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b="1" dirty="0" err="1">
                  <a:solidFill>
                    <a:srgbClr val="FF0000"/>
                  </a:solidFill>
                  <a:latin typeface="Courier New" charset="0"/>
                </a:rPr>
                <a:t>rdt_rcv</a:t>
              </a:r>
              <a:r>
                <a:rPr lang="en-US" sz="1800" b="1" dirty="0">
                  <a:solidFill>
                    <a:srgbClr val="FF0000"/>
                  </a:solidFill>
                  <a:latin typeface="Courier New" charset="0"/>
                </a:rPr>
                <a:t>():</a:t>
              </a:r>
              <a:r>
                <a:rPr lang="en-US" sz="1800" dirty="0">
                  <a:latin typeface="Times New Roman" charset="0"/>
                </a:rPr>
                <a:t> </a:t>
              </a:r>
              <a:r>
                <a:rPr lang="en-US" sz="1800" dirty="0">
                  <a:latin typeface="Calibri"/>
                </a:rPr>
                <a:t>called by </a:t>
              </a:r>
              <a:r>
                <a:rPr lang="en-US" sz="1800" b="1" dirty="0" err="1">
                  <a:latin typeface="Courier New" charset="0"/>
                </a:rPr>
                <a:t>rdt</a:t>
              </a:r>
              <a:r>
                <a:rPr lang="en-US" sz="1800" dirty="0">
                  <a:latin typeface="Calibri"/>
                </a:rPr>
                <a:t> to deliver data to upper</a:t>
              </a:r>
              <a:endParaRPr lang="en-US" sz="2400" dirty="0">
                <a:latin typeface="Times New Roman" charset="0"/>
              </a:endParaRPr>
            </a:p>
          </p:txBody>
        </p:sp>
        <p:grpSp>
          <p:nvGrpSpPr>
            <p:cNvPr id="39949" name="Group 23"/>
            <p:cNvGrpSpPr>
              <a:grpSpLocks/>
            </p:cNvGrpSpPr>
            <p:nvPr/>
          </p:nvGrpSpPr>
          <p:grpSpPr bwMode="auto">
            <a:xfrm>
              <a:off x="3138" y="942"/>
              <a:ext cx="2370" cy="834"/>
              <a:chOff x="3138" y="942"/>
              <a:chExt cx="2370" cy="834"/>
            </a:xfrm>
          </p:grpSpPr>
          <p:sp>
            <p:nvSpPr>
              <p:cNvPr id="39950" name="Line 24"/>
              <p:cNvSpPr>
                <a:spLocks noChangeShapeType="1"/>
              </p:cNvSpPr>
              <p:nvPr/>
            </p:nvSpPr>
            <p:spPr bwMode="auto">
              <a:xfrm flipH="1">
                <a:off x="4560" y="1344"/>
                <a:ext cx="150" cy="43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51" name="Rectangle 25"/>
              <p:cNvSpPr>
                <a:spLocks noChangeArrowheads="1"/>
              </p:cNvSpPr>
              <p:nvPr/>
            </p:nvSpPr>
            <p:spPr bwMode="auto">
              <a:xfrm>
                <a:off x="3138" y="942"/>
                <a:ext cx="2370" cy="3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5470973" y="2754618"/>
            <a:ext cx="2135003" cy="400110"/>
            <a:chOff x="6935263" y="3296280"/>
            <a:chExt cx="1559001" cy="400110"/>
          </a:xfrm>
        </p:grpSpPr>
        <p:sp>
          <p:nvSpPr>
            <p:cNvPr id="28" name="Rectangle 27"/>
            <p:cNvSpPr/>
            <p:nvPr/>
          </p:nvSpPr>
          <p:spPr>
            <a:xfrm flipH="1">
              <a:off x="6935263" y="3401212"/>
              <a:ext cx="1559001" cy="2348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56084" y="3296280"/>
              <a:ext cx="1075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Queen Mary"/>
                  <a:cs typeface="Queen Mary"/>
                </a:rPr>
                <a:t>rdt_rcv</a:t>
              </a:r>
              <a:r>
                <a:rPr lang="en-US" sz="2000" dirty="0">
                  <a:latin typeface="Queen Mary"/>
                  <a:cs typeface="Queen Mary"/>
                </a:rPr>
                <a:t>()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13383" y="4061653"/>
            <a:ext cx="1759019" cy="400110"/>
            <a:chOff x="7358865" y="4282531"/>
            <a:chExt cx="1253375" cy="400110"/>
          </a:xfrm>
        </p:grpSpPr>
        <p:sp>
          <p:nvSpPr>
            <p:cNvPr id="27" name="Rectangle 26"/>
            <p:cNvSpPr/>
            <p:nvPr/>
          </p:nvSpPr>
          <p:spPr>
            <a:xfrm flipH="1">
              <a:off x="7358865" y="4386897"/>
              <a:ext cx="1135398" cy="2348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58865" y="4282531"/>
              <a:ext cx="1253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Queen Mary"/>
                  <a:cs typeface="Queen Mary"/>
                </a:rPr>
                <a:t>udt_rcv</a:t>
              </a:r>
              <a:r>
                <a:rPr lang="en-US" sz="2000" dirty="0">
                  <a:latin typeface="Queen Mary"/>
                  <a:cs typeface="Queen Mary"/>
                </a:rPr>
                <a:t>()</a:t>
              </a: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4922839" y="4362451"/>
            <a:ext cx="3965575" cy="1647825"/>
            <a:chOff x="3101" y="2748"/>
            <a:chExt cx="2498" cy="1038"/>
          </a:xfrm>
        </p:grpSpPr>
        <p:sp>
          <p:nvSpPr>
            <p:cNvPr id="39952" name="Text Box 17"/>
            <p:cNvSpPr txBox="1">
              <a:spLocks noChangeArrowheads="1"/>
            </p:cNvSpPr>
            <p:nvPr/>
          </p:nvSpPr>
          <p:spPr bwMode="auto">
            <a:xfrm>
              <a:off x="3101" y="3368"/>
              <a:ext cx="249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b="1" dirty="0" err="1">
                  <a:solidFill>
                    <a:srgbClr val="FF0000"/>
                  </a:solidFill>
                  <a:latin typeface="Courier New" charset="0"/>
                </a:rPr>
                <a:t>udt_rcv</a:t>
              </a:r>
              <a:r>
                <a:rPr lang="en-US" sz="1800" b="1" dirty="0">
                  <a:solidFill>
                    <a:srgbClr val="FF0000"/>
                  </a:solidFill>
                  <a:latin typeface="Courier New" charset="0"/>
                </a:rPr>
                <a:t>():</a:t>
              </a:r>
              <a:r>
                <a:rPr lang="en-US" sz="1800" dirty="0">
                  <a:latin typeface="Times New Roman" charset="0"/>
                </a:rPr>
                <a:t> </a:t>
              </a:r>
              <a:r>
                <a:rPr lang="en-US" sz="1800" dirty="0">
                  <a:latin typeface="Calibri"/>
                </a:rPr>
                <a:t>called when packet arrives on </a:t>
              </a:r>
              <a:r>
                <a:rPr lang="en-US" sz="1800" dirty="0" err="1">
                  <a:latin typeface="Calibri"/>
                </a:rPr>
                <a:t>rcv</a:t>
              </a:r>
              <a:r>
                <a:rPr lang="en-US" sz="1800" dirty="0">
                  <a:latin typeface="Calibri"/>
                </a:rPr>
                <a:t>-side of channel</a:t>
              </a:r>
              <a:endParaRPr lang="en-US" sz="2400" dirty="0">
                <a:latin typeface="Times New Roman" charset="0"/>
              </a:endParaRPr>
            </a:p>
          </p:txBody>
        </p:sp>
        <p:grpSp>
          <p:nvGrpSpPr>
            <p:cNvPr id="39953" name="Group 18"/>
            <p:cNvGrpSpPr>
              <a:grpSpLocks/>
            </p:cNvGrpSpPr>
            <p:nvPr/>
          </p:nvGrpSpPr>
          <p:grpSpPr bwMode="auto">
            <a:xfrm>
              <a:off x="3162" y="2748"/>
              <a:ext cx="2370" cy="1038"/>
              <a:chOff x="3162" y="2748"/>
              <a:chExt cx="2370" cy="1038"/>
            </a:xfrm>
          </p:grpSpPr>
          <p:sp>
            <p:nvSpPr>
              <p:cNvPr id="39954" name="Line 19"/>
              <p:cNvSpPr>
                <a:spLocks noChangeShapeType="1"/>
              </p:cNvSpPr>
              <p:nvPr/>
            </p:nvSpPr>
            <p:spPr bwMode="auto">
              <a:xfrm flipH="1" flipV="1">
                <a:off x="4596" y="2748"/>
                <a:ext cx="300" cy="6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55" name="Rectangle 20"/>
              <p:cNvSpPr>
                <a:spLocks noChangeArrowheads="1"/>
              </p:cNvSpPr>
              <p:nvPr/>
            </p:nvSpPr>
            <p:spPr bwMode="auto">
              <a:xfrm>
                <a:off x="3162" y="3390"/>
                <a:ext cx="2370" cy="3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latin typeface="Calibri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45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B5DD9DA9-872E-3847-806F-16FCEA22A28E}" type="slidenum">
              <a:rPr lang="en-US" sz="1400" smtClean="0">
                <a:latin typeface="Calibri"/>
              </a:rPr>
              <a:pPr algn="r"/>
              <a:t>29</a:t>
            </a:fld>
            <a:endParaRPr lang="en-US" sz="1400" dirty="0">
              <a:latin typeface="Calibri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Reliable data transfer: getting started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49" y="1304925"/>
            <a:ext cx="7258051" cy="33528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We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 err="1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ll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: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incrementally develop sender, receiver sides of reliable data transfer protocol (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rdt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consider only unidirectional data transfer</a:t>
            </a:r>
          </a:p>
          <a:p>
            <a:pPr lvl="1"/>
            <a:r>
              <a:rPr lang="en-US" sz="2000" dirty="0">
                <a:ea typeface="ＭＳ Ｐゴシック" charset="0"/>
              </a:rPr>
              <a:t>but control info will flow on both directions!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use finite state machines (FSM)  to specify sender, receiver</a:t>
            </a:r>
          </a:p>
        </p:txBody>
      </p:sp>
      <p:grpSp>
        <p:nvGrpSpPr>
          <p:cNvPr id="40966" name="Group 4"/>
          <p:cNvGrpSpPr>
            <a:grpSpLocks/>
          </p:cNvGrpSpPr>
          <p:nvPr/>
        </p:nvGrpSpPr>
        <p:grpSpPr bwMode="auto">
          <a:xfrm>
            <a:off x="3095626" y="4619626"/>
            <a:ext cx="885825" cy="942975"/>
            <a:chOff x="690" y="3294"/>
            <a:chExt cx="558" cy="594"/>
          </a:xfrm>
        </p:grpSpPr>
        <p:sp>
          <p:nvSpPr>
            <p:cNvPr id="40983" name="Oval 5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4" name="Oval 6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5" name="Text Box 7"/>
            <p:cNvSpPr txBox="1">
              <a:spLocks noChangeArrowheads="1"/>
            </p:cNvSpPr>
            <p:nvPr/>
          </p:nvSpPr>
          <p:spPr bwMode="auto">
            <a:xfrm>
              <a:off x="708" y="3425"/>
              <a:ext cx="43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latin typeface="Calibri"/>
                </a:rPr>
                <a:t>state</a:t>
              </a:r>
            </a:p>
            <a:p>
              <a:r>
                <a:rPr lang="en-US" sz="2000" dirty="0">
                  <a:latin typeface="Calibri"/>
                </a:rPr>
                <a:t>1</a:t>
              </a:r>
            </a:p>
          </p:txBody>
        </p:sp>
      </p:grpSp>
      <p:sp>
        <p:nvSpPr>
          <p:cNvPr id="40967" name="Freeform 8"/>
          <p:cNvSpPr>
            <a:spLocks/>
          </p:cNvSpPr>
          <p:nvPr/>
        </p:nvSpPr>
        <p:spPr bwMode="auto">
          <a:xfrm>
            <a:off x="3981451" y="4638675"/>
            <a:ext cx="3952875" cy="285750"/>
          </a:xfrm>
          <a:custGeom>
            <a:avLst/>
            <a:gdLst>
              <a:gd name="T0" fmla="*/ 0 w 1446"/>
              <a:gd name="T1" fmla="*/ 453628125 h 180"/>
              <a:gd name="T2" fmla="*/ 2147483647 w 1446"/>
              <a:gd name="T3" fmla="*/ 423386250 h 180"/>
              <a:gd name="T4" fmla="*/ 0 60000 65536"/>
              <a:gd name="T5" fmla="*/ 0 60000 65536"/>
              <a:gd name="T6" fmla="*/ 0 w 1446"/>
              <a:gd name="T7" fmla="*/ 0 h 180"/>
              <a:gd name="T8" fmla="*/ 1446 w 1446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46" h="180">
                <a:moveTo>
                  <a:pt x="0" y="180"/>
                </a:moveTo>
                <a:cubicBezTo>
                  <a:pt x="540" y="30"/>
                  <a:pt x="972" y="0"/>
                  <a:pt x="1446" y="16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0968" name="Group 9"/>
          <p:cNvGrpSpPr>
            <a:grpSpLocks/>
          </p:cNvGrpSpPr>
          <p:nvPr/>
        </p:nvGrpSpPr>
        <p:grpSpPr bwMode="auto">
          <a:xfrm>
            <a:off x="7848601" y="4724401"/>
            <a:ext cx="885825" cy="942975"/>
            <a:chOff x="690" y="3294"/>
            <a:chExt cx="558" cy="594"/>
          </a:xfrm>
        </p:grpSpPr>
        <p:sp>
          <p:nvSpPr>
            <p:cNvPr id="40980" name="Oval 10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1" name="Oval 11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2" name="Text Box 12"/>
            <p:cNvSpPr txBox="1">
              <a:spLocks noChangeArrowheads="1"/>
            </p:cNvSpPr>
            <p:nvPr/>
          </p:nvSpPr>
          <p:spPr bwMode="auto">
            <a:xfrm>
              <a:off x="708" y="3425"/>
              <a:ext cx="43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latin typeface="Calibri"/>
                </a:rPr>
                <a:t>state</a:t>
              </a:r>
            </a:p>
            <a:p>
              <a:r>
                <a:rPr lang="en-US" sz="2000" dirty="0">
                  <a:latin typeface="Calibri"/>
                </a:rPr>
                <a:t>2</a:t>
              </a:r>
            </a:p>
          </p:txBody>
        </p:sp>
      </p:grpSp>
      <p:sp>
        <p:nvSpPr>
          <p:cNvPr id="40969" name="Text Box 13"/>
          <p:cNvSpPr txBox="1">
            <a:spLocks noChangeArrowheads="1"/>
          </p:cNvSpPr>
          <p:nvPr/>
        </p:nvSpPr>
        <p:spPr bwMode="auto">
          <a:xfrm>
            <a:off x="4323490" y="4013200"/>
            <a:ext cx="29290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Calibri"/>
              </a:rPr>
              <a:t>event causing state transition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40970" name="Text Box 14"/>
          <p:cNvSpPr txBox="1">
            <a:spLocks noChangeArrowheads="1"/>
          </p:cNvSpPr>
          <p:nvPr/>
        </p:nvSpPr>
        <p:spPr bwMode="auto">
          <a:xfrm>
            <a:off x="4257308" y="4308475"/>
            <a:ext cx="3185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Calibri"/>
              </a:rPr>
              <a:t>actions taken on state transition</a:t>
            </a:r>
            <a:endParaRPr lang="en-US" sz="24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40971" name="Line 15"/>
          <p:cNvSpPr>
            <a:spLocks noChangeShapeType="1"/>
          </p:cNvSpPr>
          <p:nvPr/>
        </p:nvSpPr>
        <p:spPr bwMode="auto">
          <a:xfrm>
            <a:off x="4105277" y="4352925"/>
            <a:ext cx="33813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40972" name="Rectangle 16"/>
          <p:cNvSpPr>
            <a:spLocks noChangeArrowheads="1"/>
          </p:cNvSpPr>
          <p:nvPr/>
        </p:nvSpPr>
        <p:spPr bwMode="auto">
          <a:xfrm>
            <a:off x="123826" y="4686300"/>
            <a:ext cx="27717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r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1800" dirty="0">
                <a:solidFill>
                  <a:srgbClr val="FF0000"/>
                </a:solidFill>
                <a:latin typeface="Calibri"/>
              </a:rPr>
              <a:t>state:</a:t>
            </a:r>
            <a:r>
              <a:rPr lang="en-US" sz="1800" dirty="0">
                <a:latin typeface="Calibri"/>
              </a:rPr>
              <a:t> when in this </a:t>
            </a:r>
            <a:r>
              <a:rPr lang="ja-JP" altLang="en-US" sz="1800" dirty="0">
                <a:latin typeface="Calibri"/>
              </a:rPr>
              <a:t>“</a:t>
            </a:r>
            <a:r>
              <a:rPr lang="en-US" sz="1800" dirty="0">
                <a:latin typeface="Calibri"/>
              </a:rPr>
              <a:t>state</a:t>
            </a:r>
            <a:r>
              <a:rPr lang="ja-JP" altLang="en-US" sz="1800" dirty="0">
                <a:latin typeface="Calibri"/>
              </a:rPr>
              <a:t>”</a:t>
            </a:r>
            <a:r>
              <a:rPr lang="en-US" sz="1800" dirty="0">
                <a:latin typeface="Calibri"/>
              </a:rPr>
              <a:t> next state uniquely determined by next event</a:t>
            </a:r>
          </a:p>
        </p:txBody>
      </p:sp>
      <p:sp>
        <p:nvSpPr>
          <p:cNvPr id="40973" name="Freeform 17"/>
          <p:cNvSpPr>
            <a:spLocks/>
          </p:cNvSpPr>
          <p:nvPr/>
        </p:nvSpPr>
        <p:spPr bwMode="auto">
          <a:xfrm>
            <a:off x="3381375" y="5562601"/>
            <a:ext cx="95251" cy="581025"/>
          </a:xfrm>
          <a:custGeom>
            <a:avLst/>
            <a:gdLst>
              <a:gd name="T0" fmla="*/ 120967500 w 60"/>
              <a:gd name="T1" fmla="*/ 922377188 h 366"/>
              <a:gd name="T2" fmla="*/ 151209375 w 60"/>
              <a:gd name="T3" fmla="*/ 0 h 366"/>
              <a:gd name="T4" fmla="*/ 0 60000 65536"/>
              <a:gd name="T5" fmla="*/ 0 60000 65536"/>
              <a:gd name="T6" fmla="*/ 0 w 60"/>
              <a:gd name="T7" fmla="*/ 0 h 366"/>
              <a:gd name="T8" fmla="*/ 60 w 60"/>
              <a:gd name="T9" fmla="*/ 366 h 3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0974" name="Freeform 18"/>
          <p:cNvSpPr>
            <a:spLocks/>
          </p:cNvSpPr>
          <p:nvPr/>
        </p:nvSpPr>
        <p:spPr bwMode="auto">
          <a:xfrm flipH="1" flipV="1">
            <a:off x="8524875" y="5600701"/>
            <a:ext cx="95251" cy="581025"/>
          </a:xfrm>
          <a:custGeom>
            <a:avLst/>
            <a:gdLst>
              <a:gd name="T0" fmla="*/ 120967500 w 60"/>
              <a:gd name="T1" fmla="*/ 922377188 h 366"/>
              <a:gd name="T2" fmla="*/ 151209375 w 60"/>
              <a:gd name="T3" fmla="*/ 0 h 366"/>
              <a:gd name="T4" fmla="*/ 0 60000 65536"/>
              <a:gd name="T5" fmla="*/ 0 60000 65536"/>
              <a:gd name="T6" fmla="*/ 0 w 60"/>
              <a:gd name="T7" fmla="*/ 0 h 366"/>
              <a:gd name="T8" fmla="*/ 60 w 60"/>
              <a:gd name="T9" fmla="*/ 366 h 3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0975" name="Line 19"/>
          <p:cNvSpPr>
            <a:spLocks noChangeShapeType="1"/>
          </p:cNvSpPr>
          <p:nvPr/>
        </p:nvSpPr>
        <p:spPr bwMode="auto">
          <a:xfrm>
            <a:off x="3905252" y="5305426"/>
            <a:ext cx="157162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40976" name="Group 20"/>
          <p:cNvGrpSpPr>
            <a:grpSpLocks/>
          </p:cNvGrpSpPr>
          <p:nvPr/>
        </p:nvGrpSpPr>
        <p:grpSpPr bwMode="auto">
          <a:xfrm>
            <a:off x="4581518" y="5108581"/>
            <a:ext cx="942974" cy="674689"/>
            <a:chOff x="3516" y="3260"/>
            <a:chExt cx="594" cy="425"/>
          </a:xfrm>
        </p:grpSpPr>
        <p:sp>
          <p:nvSpPr>
            <p:cNvPr id="40977" name="Text Box 21"/>
            <p:cNvSpPr txBox="1">
              <a:spLocks noChangeArrowheads="1"/>
            </p:cNvSpPr>
            <p:nvPr/>
          </p:nvSpPr>
          <p:spPr bwMode="auto">
            <a:xfrm>
              <a:off x="3584" y="3260"/>
              <a:ext cx="4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solidFill>
                    <a:srgbClr val="FF0000"/>
                  </a:solidFill>
                  <a:latin typeface="Calibri"/>
                </a:rPr>
                <a:t>event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40978" name="Text Box 22"/>
            <p:cNvSpPr txBox="1">
              <a:spLocks noChangeArrowheads="1"/>
            </p:cNvSpPr>
            <p:nvPr/>
          </p:nvSpPr>
          <p:spPr bwMode="auto">
            <a:xfrm>
              <a:off x="3559" y="3452"/>
              <a:ext cx="5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solidFill>
                    <a:srgbClr val="FF0000"/>
                  </a:solidFill>
                  <a:latin typeface="Calibri"/>
                </a:rPr>
                <a:t>actions</a:t>
              </a:r>
              <a:endParaRPr lang="en-US" sz="240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40979" name="Line 23"/>
            <p:cNvSpPr>
              <a:spLocks noChangeShapeType="1"/>
            </p:cNvSpPr>
            <p:nvPr/>
          </p:nvSpPr>
          <p:spPr bwMode="auto">
            <a:xfrm>
              <a:off x="3516" y="3480"/>
              <a:ext cx="59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8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Transport Layer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Commonly a layer </a:t>
            </a:r>
            <a:r>
              <a:rPr lang="en-US" dirty="0">
                <a:solidFill>
                  <a:srgbClr val="FF0000"/>
                </a:solidFill>
              </a:rPr>
              <a:t>at end-hosts</a:t>
            </a:r>
            <a:r>
              <a:rPr lang="en-US" dirty="0">
                <a:solidFill>
                  <a:srgbClr val="660066"/>
                </a:solidFill>
              </a:rPr>
              <a:t>, </a:t>
            </a:r>
            <a:r>
              <a:rPr lang="en-US" dirty="0"/>
              <a:t>between the application and network layer 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066801" y="3810000"/>
            <a:ext cx="1703388" cy="381000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1233489" y="3794126"/>
            <a:ext cx="136748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Transport</a:t>
            </a: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1066801" y="4191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1325563" y="41751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1066801" y="4572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Text Box 9"/>
          <p:cNvSpPr txBox="1">
            <a:spLocks noChangeArrowheads="1"/>
          </p:cNvSpPr>
          <p:nvPr/>
        </p:nvSpPr>
        <p:spPr bwMode="auto">
          <a:xfrm>
            <a:off x="1331914" y="45561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1066801" y="4953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Text Box 11"/>
          <p:cNvSpPr txBox="1">
            <a:spLocks noChangeArrowheads="1"/>
          </p:cNvSpPr>
          <p:nvPr/>
        </p:nvSpPr>
        <p:spPr bwMode="auto">
          <a:xfrm>
            <a:off x="1311276" y="49371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6477001" y="3822700"/>
            <a:ext cx="1703388" cy="381000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6643689" y="3806826"/>
            <a:ext cx="136748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Transport</a:t>
            </a: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477001" y="4203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Text Box 15"/>
          <p:cNvSpPr txBox="1">
            <a:spLocks noChangeArrowheads="1"/>
          </p:cNvSpPr>
          <p:nvPr/>
        </p:nvSpPr>
        <p:spPr bwMode="auto">
          <a:xfrm>
            <a:off x="6735763" y="41878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6477001" y="4584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Text Box 17"/>
          <p:cNvSpPr txBox="1">
            <a:spLocks noChangeArrowheads="1"/>
          </p:cNvSpPr>
          <p:nvPr/>
        </p:nvSpPr>
        <p:spPr bwMode="auto">
          <a:xfrm>
            <a:off x="6742114" y="45688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6477001" y="4965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Text Box 19"/>
          <p:cNvSpPr txBox="1">
            <a:spLocks noChangeArrowheads="1"/>
          </p:cNvSpPr>
          <p:nvPr/>
        </p:nvSpPr>
        <p:spPr bwMode="auto">
          <a:xfrm>
            <a:off x="6721476" y="49498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sp>
        <p:nvSpPr>
          <p:cNvPr id="53267" name="Rectangle 20"/>
          <p:cNvSpPr>
            <a:spLocks noChangeArrowheads="1"/>
          </p:cNvSpPr>
          <p:nvPr/>
        </p:nvSpPr>
        <p:spPr bwMode="auto">
          <a:xfrm>
            <a:off x="3797301" y="4191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8" name="Text Box 21"/>
          <p:cNvSpPr txBox="1">
            <a:spLocks noChangeArrowheads="1"/>
          </p:cNvSpPr>
          <p:nvPr/>
        </p:nvSpPr>
        <p:spPr bwMode="auto">
          <a:xfrm>
            <a:off x="4056063" y="41751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69" name="Rectangle 22"/>
          <p:cNvSpPr>
            <a:spLocks noChangeArrowheads="1"/>
          </p:cNvSpPr>
          <p:nvPr/>
        </p:nvSpPr>
        <p:spPr bwMode="auto">
          <a:xfrm>
            <a:off x="3797301" y="4572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0" name="Text Box 23"/>
          <p:cNvSpPr txBox="1">
            <a:spLocks noChangeArrowheads="1"/>
          </p:cNvSpPr>
          <p:nvPr/>
        </p:nvSpPr>
        <p:spPr bwMode="auto">
          <a:xfrm>
            <a:off x="4064000" y="45561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71" name="Rectangle 24"/>
          <p:cNvSpPr>
            <a:spLocks noChangeArrowheads="1"/>
          </p:cNvSpPr>
          <p:nvPr/>
        </p:nvSpPr>
        <p:spPr bwMode="auto">
          <a:xfrm>
            <a:off x="3797301" y="4953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2" name="Text Box 25"/>
          <p:cNvSpPr txBox="1">
            <a:spLocks noChangeArrowheads="1"/>
          </p:cNvSpPr>
          <p:nvPr/>
        </p:nvSpPr>
        <p:spPr bwMode="auto">
          <a:xfrm>
            <a:off x="4041776" y="49371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cxnSp>
        <p:nvCxnSpPr>
          <p:cNvPr id="53273" name="AutoShape 26"/>
          <p:cNvCxnSpPr>
            <a:cxnSpLocks noChangeShapeType="1"/>
            <a:stCxn id="53257" idx="3"/>
            <a:endCxn id="53271" idx="1"/>
          </p:cNvCxnSpPr>
          <p:nvPr/>
        </p:nvCxnSpPr>
        <p:spPr bwMode="auto">
          <a:xfrm>
            <a:off x="2782888" y="5143500"/>
            <a:ext cx="10017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3274" name="AutoShape 27"/>
          <p:cNvCxnSpPr>
            <a:cxnSpLocks noChangeShapeType="1"/>
            <a:stCxn id="53255" idx="3"/>
            <a:endCxn id="53269" idx="1"/>
          </p:cNvCxnSpPr>
          <p:nvPr/>
        </p:nvCxnSpPr>
        <p:spPr bwMode="auto">
          <a:xfrm>
            <a:off x="2782888" y="4762500"/>
            <a:ext cx="10017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3275" name="AutoShape 28"/>
          <p:cNvCxnSpPr>
            <a:cxnSpLocks noChangeShapeType="1"/>
            <a:stCxn id="53253" idx="3"/>
            <a:endCxn id="53267" idx="1"/>
          </p:cNvCxnSpPr>
          <p:nvPr/>
        </p:nvCxnSpPr>
        <p:spPr bwMode="auto">
          <a:xfrm>
            <a:off x="2782888" y="4381500"/>
            <a:ext cx="10017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3276" name="AutoShape 29"/>
          <p:cNvCxnSpPr>
            <a:cxnSpLocks noChangeShapeType="1"/>
            <a:stCxn id="53271" idx="3"/>
            <a:endCxn id="53265" idx="1"/>
          </p:cNvCxnSpPr>
          <p:nvPr/>
        </p:nvCxnSpPr>
        <p:spPr bwMode="auto">
          <a:xfrm>
            <a:off x="5500688" y="5143500"/>
            <a:ext cx="976312" cy="127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3277" name="AutoShape 30"/>
          <p:cNvCxnSpPr>
            <a:cxnSpLocks noChangeShapeType="1"/>
            <a:stCxn id="53269" idx="3"/>
            <a:endCxn id="53263" idx="1"/>
          </p:cNvCxnSpPr>
          <p:nvPr/>
        </p:nvCxnSpPr>
        <p:spPr bwMode="auto">
          <a:xfrm>
            <a:off x="5500688" y="4762500"/>
            <a:ext cx="976312" cy="127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3278" name="AutoShape 31"/>
          <p:cNvCxnSpPr>
            <a:cxnSpLocks noChangeShapeType="1"/>
            <a:stCxn id="53267" idx="3"/>
            <a:endCxn id="53261" idx="1"/>
          </p:cNvCxnSpPr>
          <p:nvPr/>
        </p:nvCxnSpPr>
        <p:spPr bwMode="auto">
          <a:xfrm>
            <a:off x="5500688" y="4381500"/>
            <a:ext cx="976312" cy="127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3279" name="AutoShape 32"/>
          <p:cNvCxnSpPr>
            <a:cxnSpLocks noChangeShapeType="1"/>
            <a:stCxn id="53251" idx="3"/>
            <a:endCxn id="53259" idx="1"/>
          </p:cNvCxnSpPr>
          <p:nvPr/>
        </p:nvCxnSpPr>
        <p:spPr bwMode="auto">
          <a:xfrm>
            <a:off x="2770189" y="4000500"/>
            <a:ext cx="3706812" cy="127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53280" name="Group 33"/>
          <p:cNvGrpSpPr>
            <a:grpSpLocks/>
          </p:cNvGrpSpPr>
          <p:nvPr/>
        </p:nvGrpSpPr>
        <p:grpSpPr bwMode="auto">
          <a:xfrm>
            <a:off x="1066800" y="3441698"/>
            <a:ext cx="7113589" cy="400050"/>
            <a:chOff x="647" y="2280"/>
            <a:chExt cx="4481" cy="252"/>
          </a:xfrm>
          <a:solidFill>
            <a:srgbClr val="CCFFFF"/>
          </a:solidFill>
        </p:grpSpPr>
        <p:sp>
          <p:nvSpPr>
            <p:cNvPr id="53285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6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latin typeface="Arial" charset="0"/>
                </a:rPr>
                <a:t>Application</a:t>
              </a:r>
            </a:p>
          </p:txBody>
        </p:sp>
        <p:sp>
          <p:nvSpPr>
            <p:cNvPr id="53287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8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latin typeface="Arial" charset="0"/>
                </a:rPr>
                <a:t>Application</a:t>
              </a:r>
            </a:p>
          </p:txBody>
        </p:sp>
        <p:cxnSp>
          <p:nvCxnSpPr>
            <p:cNvPr id="53289" name="AutoShape 38"/>
            <p:cNvCxnSpPr>
              <a:cxnSpLocks noChangeShapeType="1"/>
              <a:stCxn id="53285" idx="3"/>
              <a:endCxn id="53288" idx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53281" name="Text Box 39"/>
          <p:cNvSpPr txBox="1">
            <a:spLocks noChangeArrowheads="1"/>
          </p:cNvSpPr>
          <p:nvPr/>
        </p:nvSpPr>
        <p:spPr bwMode="auto">
          <a:xfrm>
            <a:off x="1339163" y="6246644"/>
            <a:ext cx="1157076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A</a:t>
            </a:r>
          </a:p>
        </p:txBody>
      </p:sp>
      <p:sp>
        <p:nvSpPr>
          <p:cNvPr id="53282" name="Text Box 40"/>
          <p:cNvSpPr txBox="1">
            <a:spLocks noChangeArrowheads="1"/>
          </p:cNvSpPr>
          <p:nvPr/>
        </p:nvSpPr>
        <p:spPr bwMode="auto">
          <a:xfrm>
            <a:off x="6826842" y="6170444"/>
            <a:ext cx="1174158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B</a:t>
            </a:r>
          </a:p>
        </p:txBody>
      </p:sp>
      <p:sp>
        <p:nvSpPr>
          <p:cNvPr id="53283" name="Text Box 41"/>
          <p:cNvSpPr txBox="1">
            <a:spLocks noChangeArrowheads="1"/>
          </p:cNvSpPr>
          <p:nvPr/>
        </p:nvSpPr>
        <p:spPr bwMode="auto">
          <a:xfrm>
            <a:off x="4121446" y="5943601"/>
            <a:ext cx="1174158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Router</a:t>
            </a:r>
          </a:p>
        </p:txBody>
      </p:sp>
      <p:sp>
        <p:nvSpPr>
          <p:cNvPr id="53284" name="Freeform 42"/>
          <p:cNvSpPr>
            <a:spLocks/>
          </p:cNvSpPr>
          <p:nvPr/>
        </p:nvSpPr>
        <p:spPr bwMode="auto">
          <a:xfrm>
            <a:off x="2590801" y="3429000"/>
            <a:ext cx="4114800" cy="1670050"/>
          </a:xfrm>
          <a:custGeom>
            <a:avLst/>
            <a:gdLst>
              <a:gd name="T0" fmla="*/ 0 w 2352"/>
              <a:gd name="T1" fmla="*/ 0 h 1968"/>
              <a:gd name="T2" fmla="*/ 0 w 2352"/>
              <a:gd name="T3" fmla="*/ 2147483647 h 1968"/>
              <a:gd name="T4" fmla="*/ 2147483647 w 2352"/>
              <a:gd name="T5" fmla="*/ 2147483647 h 1968"/>
              <a:gd name="T6" fmla="*/ 2147483647 w 2352"/>
              <a:gd name="T7" fmla="*/ 2147483647 h 1968"/>
              <a:gd name="T8" fmla="*/ 2147483647 w 2352"/>
              <a:gd name="T9" fmla="*/ 2147483647 h 1968"/>
              <a:gd name="T10" fmla="*/ 2147483647 w 2352"/>
              <a:gd name="T11" fmla="*/ 2147483647 h 1968"/>
              <a:gd name="T12" fmla="*/ 2147483647 w 2352"/>
              <a:gd name="T13" fmla="*/ 2147483647 h 1968"/>
              <a:gd name="T14" fmla="*/ 2147483647 w 2352"/>
              <a:gd name="T15" fmla="*/ 2147483647 h 1968"/>
              <a:gd name="T16" fmla="*/ 2147483647 w 2352"/>
              <a:gd name="T17" fmla="*/ 2147483647 h 1968"/>
              <a:gd name="T18" fmla="*/ 2147483647 w 2352"/>
              <a:gd name="T19" fmla="*/ 0 h 19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52"/>
              <a:gd name="T31" fmla="*/ 0 h 1968"/>
              <a:gd name="T32" fmla="*/ 2352 w 2352"/>
              <a:gd name="T33" fmla="*/ 1968 h 196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52" h="1968">
                <a:moveTo>
                  <a:pt x="0" y="0"/>
                </a:moveTo>
                <a:lnTo>
                  <a:pt x="0" y="1824"/>
                </a:lnTo>
                <a:lnTo>
                  <a:pt x="96" y="1968"/>
                </a:lnTo>
                <a:lnTo>
                  <a:pt x="864" y="1968"/>
                </a:lnTo>
                <a:lnTo>
                  <a:pt x="864" y="1200"/>
                </a:lnTo>
                <a:lnTo>
                  <a:pt x="1488" y="1200"/>
                </a:lnTo>
                <a:lnTo>
                  <a:pt x="1488" y="1968"/>
                </a:lnTo>
                <a:lnTo>
                  <a:pt x="2256" y="1968"/>
                </a:lnTo>
                <a:lnTo>
                  <a:pt x="2352" y="1824"/>
                </a:lnTo>
                <a:lnTo>
                  <a:pt x="2352" y="0"/>
                </a:ln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" name="Oval 2"/>
          <p:cNvSpPr/>
          <p:nvPr/>
        </p:nvSpPr>
        <p:spPr bwMode="auto">
          <a:xfrm>
            <a:off x="762000" y="3581400"/>
            <a:ext cx="2286000" cy="838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6172200" y="3581400"/>
            <a:ext cx="2286000" cy="838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pic>
        <p:nvPicPr>
          <p:cNvPr id="47" name="Picture 5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5486401"/>
            <a:ext cx="914400" cy="55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410200"/>
            <a:ext cx="850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5410200"/>
            <a:ext cx="850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3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2999364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B5DD9DA9-872E-3847-806F-16FCEA22A28E}" type="slidenum">
              <a:rPr lang="en-US" sz="1400" smtClean="0">
                <a:latin typeface="Calibri"/>
              </a:rPr>
              <a:pPr algn="r"/>
              <a:t>30</a:t>
            </a:fld>
            <a:endParaRPr lang="en-US" sz="1400" dirty="0">
              <a:latin typeface="Calibri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KR state machines – a note.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49" y="1304925"/>
            <a:ext cx="7258051" cy="33528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GB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Beware</a:t>
            </a:r>
          </a:p>
          <a:p>
            <a:pPr>
              <a:buFont typeface="ZapfDingbats" charset="0"/>
              <a:buNone/>
            </a:pPr>
            <a:r>
              <a:rPr lang="en-GB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Kurose and Ross has a confusing/confused attitude to state-machines.</a:t>
            </a:r>
          </a:p>
          <a:p>
            <a:pPr>
              <a:buFont typeface="ZapfDingbats" charset="0"/>
              <a:buNone/>
            </a:pPr>
            <a:r>
              <a:rPr lang="en-GB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I’ve attempted to normalise the representation.</a:t>
            </a:r>
          </a:p>
          <a:p>
            <a:pPr>
              <a:buFont typeface="ZapfDingbats" charset="0"/>
              <a:buNone/>
            </a:pPr>
            <a:r>
              <a:rPr lang="en-GB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UPSHOT: these slides have differing information to the KR book (from which the RDT example is taken.)</a:t>
            </a:r>
          </a:p>
          <a:p>
            <a:pPr>
              <a:buFont typeface="ZapfDingbats" charset="0"/>
              <a:buNone/>
            </a:pPr>
            <a:r>
              <a:rPr lang="en-GB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in KR “actions taken” appear wide-ranging, my interpretation is more specific/relevant.</a:t>
            </a:r>
            <a:endParaRPr lang="en-US" sz="24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40966" name="Group 4"/>
          <p:cNvGrpSpPr>
            <a:grpSpLocks/>
          </p:cNvGrpSpPr>
          <p:nvPr/>
        </p:nvGrpSpPr>
        <p:grpSpPr bwMode="auto">
          <a:xfrm>
            <a:off x="3084513" y="5092010"/>
            <a:ext cx="896939" cy="942975"/>
            <a:chOff x="683" y="3294"/>
            <a:chExt cx="565" cy="594"/>
          </a:xfrm>
        </p:grpSpPr>
        <p:sp>
          <p:nvSpPr>
            <p:cNvPr id="40983" name="Oval 5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4" name="Oval 6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5" name="Text Box 7"/>
            <p:cNvSpPr txBox="1">
              <a:spLocks noChangeArrowheads="1"/>
            </p:cNvSpPr>
            <p:nvPr/>
          </p:nvSpPr>
          <p:spPr bwMode="auto">
            <a:xfrm>
              <a:off x="683" y="3376"/>
              <a:ext cx="48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latin typeface="Calibri"/>
                </a:rPr>
                <a:t>State</a:t>
              </a:r>
            </a:p>
            <a:p>
              <a:r>
                <a:rPr lang="en-US" sz="2000" dirty="0">
                  <a:latin typeface="Calibri"/>
                </a:rPr>
                <a:t>name</a:t>
              </a:r>
            </a:p>
          </p:txBody>
        </p:sp>
      </p:grpSp>
      <p:sp>
        <p:nvSpPr>
          <p:cNvPr id="40967" name="Freeform 8"/>
          <p:cNvSpPr>
            <a:spLocks/>
          </p:cNvSpPr>
          <p:nvPr/>
        </p:nvSpPr>
        <p:spPr bwMode="auto">
          <a:xfrm>
            <a:off x="3981451" y="5111059"/>
            <a:ext cx="3952875" cy="285750"/>
          </a:xfrm>
          <a:custGeom>
            <a:avLst/>
            <a:gdLst>
              <a:gd name="T0" fmla="*/ 0 w 1446"/>
              <a:gd name="T1" fmla="*/ 453628125 h 180"/>
              <a:gd name="T2" fmla="*/ 2147483647 w 1446"/>
              <a:gd name="T3" fmla="*/ 423386250 h 180"/>
              <a:gd name="T4" fmla="*/ 0 60000 65536"/>
              <a:gd name="T5" fmla="*/ 0 60000 65536"/>
              <a:gd name="T6" fmla="*/ 0 w 1446"/>
              <a:gd name="T7" fmla="*/ 0 h 180"/>
              <a:gd name="T8" fmla="*/ 1446 w 1446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46" h="180">
                <a:moveTo>
                  <a:pt x="0" y="180"/>
                </a:moveTo>
                <a:cubicBezTo>
                  <a:pt x="540" y="30"/>
                  <a:pt x="972" y="0"/>
                  <a:pt x="1446" y="16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0968" name="Group 9"/>
          <p:cNvGrpSpPr>
            <a:grpSpLocks/>
          </p:cNvGrpSpPr>
          <p:nvPr/>
        </p:nvGrpSpPr>
        <p:grpSpPr bwMode="auto">
          <a:xfrm>
            <a:off x="7837488" y="5196785"/>
            <a:ext cx="896939" cy="942975"/>
            <a:chOff x="683" y="3294"/>
            <a:chExt cx="565" cy="594"/>
          </a:xfrm>
        </p:grpSpPr>
        <p:sp>
          <p:nvSpPr>
            <p:cNvPr id="40980" name="Oval 10"/>
            <p:cNvSpPr>
              <a:spLocks noChangeArrowheads="1"/>
            </p:cNvSpPr>
            <p:nvPr/>
          </p:nvSpPr>
          <p:spPr bwMode="auto"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1" name="Oval 11"/>
            <p:cNvSpPr>
              <a:spLocks noChangeArrowheads="1"/>
            </p:cNvSpPr>
            <p:nvPr/>
          </p:nvSpPr>
          <p:spPr bwMode="auto"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0982" name="Text Box 12"/>
            <p:cNvSpPr txBox="1">
              <a:spLocks noChangeArrowheads="1"/>
            </p:cNvSpPr>
            <p:nvPr/>
          </p:nvSpPr>
          <p:spPr bwMode="auto">
            <a:xfrm>
              <a:off x="683" y="3376"/>
              <a:ext cx="48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latin typeface="Calibri"/>
                </a:rPr>
                <a:t>State</a:t>
              </a:r>
            </a:p>
            <a:p>
              <a:r>
                <a:rPr lang="en-US" sz="2000" dirty="0">
                  <a:latin typeface="Calibri"/>
                </a:rPr>
                <a:t>name</a:t>
              </a:r>
            </a:p>
          </p:txBody>
        </p:sp>
      </p:grpSp>
      <p:sp>
        <p:nvSpPr>
          <p:cNvPr id="40969" name="Text Box 13"/>
          <p:cNvSpPr txBox="1">
            <a:spLocks noChangeArrowheads="1"/>
          </p:cNvSpPr>
          <p:nvPr/>
        </p:nvSpPr>
        <p:spPr bwMode="auto">
          <a:xfrm>
            <a:off x="3892033" y="4485584"/>
            <a:ext cx="37919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Calibri"/>
              </a:rPr>
              <a:t>Relevant event causing state transition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40970" name="Text Box 14"/>
          <p:cNvSpPr txBox="1">
            <a:spLocks noChangeArrowheads="1"/>
          </p:cNvSpPr>
          <p:nvPr/>
        </p:nvSpPr>
        <p:spPr bwMode="auto">
          <a:xfrm>
            <a:off x="3870992" y="4780859"/>
            <a:ext cx="3957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Calibri"/>
              </a:rPr>
              <a:t>Relevant action taken on state transition</a:t>
            </a:r>
            <a:endParaRPr lang="en-US" sz="24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40971" name="Line 15"/>
          <p:cNvSpPr>
            <a:spLocks noChangeShapeType="1"/>
          </p:cNvSpPr>
          <p:nvPr/>
        </p:nvSpPr>
        <p:spPr bwMode="auto">
          <a:xfrm>
            <a:off x="4105277" y="4825309"/>
            <a:ext cx="33813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40972" name="Rectangle 16"/>
          <p:cNvSpPr>
            <a:spLocks noChangeArrowheads="1"/>
          </p:cNvSpPr>
          <p:nvPr/>
        </p:nvSpPr>
        <p:spPr bwMode="auto">
          <a:xfrm>
            <a:off x="123826" y="4686300"/>
            <a:ext cx="27717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r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1800" dirty="0">
                <a:solidFill>
                  <a:srgbClr val="FF0000"/>
                </a:solidFill>
                <a:latin typeface="Calibri"/>
              </a:rPr>
              <a:t>state:</a:t>
            </a:r>
            <a:r>
              <a:rPr lang="en-US" sz="1800" dirty="0">
                <a:latin typeface="Calibri"/>
              </a:rPr>
              <a:t> when in this </a:t>
            </a:r>
            <a:r>
              <a:rPr lang="ja-JP" altLang="en-US" sz="1800" dirty="0">
                <a:latin typeface="Calibri"/>
              </a:rPr>
              <a:t>“</a:t>
            </a:r>
            <a:r>
              <a:rPr lang="en-US" sz="1800" dirty="0">
                <a:latin typeface="Calibri"/>
              </a:rPr>
              <a:t>state</a:t>
            </a:r>
            <a:r>
              <a:rPr lang="ja-JP" altLang="en-US" sz="1800" dirty="0">
                <a:latin typeface="Calibri"/>
              </a:rPr>
              <a:t>”</a:t>
            </a:r>
            <a:r>
              <a:rPr lang="en-US" sz="1800" dirty="0">
                <a:latin typeface="Calibri"/>
              </a:rPr>
              <a:t> next state uniquely determined by next event</a:t>
            </a:r>
          </a:p>
        </p:txBody>
      </p:sp>
      <p:sp>
        <p:nvSpPr>
          <p:cNvPr id="40973" name="Freeform 17"/>
          <p:cNvSpPr>
            <a:spLocks/>
          </p:cNvSpPr>
          <p:nvPr/>
        </p:nvSpPr>
        <p:spPr bwMode="auto">
          <a:xfrm>
            <a:off x="3381375" y="6034985"/>
            <a:ext cx="95251" cy="581025"/>
          </a:xfrm>
          <a:custGeom>
            <a:avLst/>
            <a:gdLst>
              <a:gd name="T0" fmla="*/ 120967500 w 60"/>
              <a:gd name="T1" fmla="*/ 922377188 h 366"/>
              <a:gd name="T2" fmla="*/ 151209375 w 60"/>
              <a:gd name="T3" fmla="*/ 0 h 366"/>
              <a:gd name="T4" fmla="*/ 0 60000 65536"/>
              <a:gd name="T5" fmla="*/ 0 60000 65536"/>
              <a:gd name="T6" fmla="*/ 0 w 60"/>
              <a:gd name="T7" fmla="*/ 0 h 366"/>
              <a:gd name="T8" fmla="*/ 60 w 60"/>
              <a:gd name="T9" fmla="*/ 366 h 3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0974" name="Freeform 18"/>
          <p:cNvSpPr>
            <a:spLocks/>
          </p:cNvSpPr>
          <p:nvPr/>
        </p:nvSpPr>
        <p:spPr bwMode="auto">
          <a:xfrm flipH="1" flipV="1">
            <a:off x="8524875" y="6073085"/>
            <a:ext cx="95251" cy="581025"/>
          </a:xfrm>
          <a:custGeom>
            <a:avLst/>
            <a:gdLst>
              <a:gd name="T0" fmla="*/ 120967500 w 60"/>
              <a:gd name="T1" fmla="*/ 922377188 h 366"/>
              <a:gd name="T2" fmla="*/ 151209375 w 60"/>
              <a:gd name="T3" fmla="*/ 0 h 366"/>
              <a:gd name="T4" fmla="*/ 0 60000 65536"/>
              <a:gd name="T5" fmla="*/ 0 60000 65536"/>
              <a:gd name="T6" fmla="*/ 0 w 60"/>
              <a:gd name="T7" fmla="*/ 0 h 366"/>
              <a:gd name="T8" fmla="*/ 60 w 60"/>
              <a:gd name="T9" fmla="*/ 366 h 3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0975" name="Line 19"/>
          <p:cNvSpPr>
            <a:spLocks noChangeShapeType="1"/>
          </p:cNvSpPr>
          <p:nvPr/>
        </p:nvSpPr>
        <p:spPr bwMode="auto">
          <a:xfrm>
            <a:off x="3905252" y="5777810"/>
            <a:ext cx="157162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40976" name="Group 20"/>
          <p:cNvGrpSpPr>
            <a:grpSpLocks/>
          </p:cNvGrpSpPr>
          <p:nvPr/>
        </p:nvGrpSpPr>
        <p:grpSpPr bwMode="auto">
          <a:xfrm>
            <a:off x="4581518" y="5580966"/>
            <a:ext cx="942974" cy="674689"/>
            <a:chOff x="3516" y="3260"/>
            <a:chExt cx="594" cy="425"/>
          </a:xfrm>
        </p:grpSpPr>
        <p:sp>
          <p:nvSpPr>
            <p:cNvPr id="40977" name="Text Box 21"/>
            <p:cNvSpPr txBox="1">
              <a:spLocks noChangeArrowheads="1"/>
            </p:cNvSpPr>
            <p:nvPr/>
          </p:nvSpPr>
          <p:spPr bwMode="auto">
            <a:xfrm>
              <a:off x="3584" y="3260"/>
              <a:ext cx="4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solidFill>
                    <a:srgbClr val="FF0000"/>
                  </a:solidFill>
                  <a:latin typeface="Calibri"/>
                </a:rPr>
                <a:t>event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40978" name="Text Box 22"/>
            <p:cNvSpPr txBox="1">
              <a:spLocks noChangeArrowheads="1"/>
            </p:cNvSpPr>
            <p:nvPr/>
          </p:nvSpPr>
          <p:spPr bwMode="auto">
            <a:xfrm>
              <a:off x="3559" y="3452"/>
              <a:ext cx="5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solidFill>
                    <a:srgbClr val="FF0000"/>
                  </a:solidFill>
                  <a:latin typeface="Calibri"/>
                </a:rPr>
                <a:t>actions</a:t>
              </a:r>
              <a:endParaRPr lang="en-US" sz="240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40979" name="Line 23"/>
            <p:cNvSpPr>
              <a:spLocks noChangeShapeType="1"/>
            </p:cNvSpPr>
            <p:nvPr/>
          </p:nvSpPr>
          <p:spPr bwMode="auto">
            <a:xfrm>
              <a:off x="3516" y="3480"/>
              <a:ext cx="59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256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2640247A-41B6-374D-83E3-DAE8711ABD4B}" type="slidenum">
              <a:rPr lang="en-US" sz="1400" smtClean="0">
                <a:latin typeface="Calibri"/>
              </a:rPr>
              <a:pPr algn="r"/>
              <a:t>31</a:t>
            </a:fld>
            <a:endParaRPr lang="en-US" sz="1400" dirty="0">
              <a:latin typeface="Calibri"/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en-US" sz="3200" u="none" dirty="0">
                <a:ea typeface="ＭＳ Ｐゴシック" charset="0"/>
                <a:cs typeface="ＭＳ Ｐゴシック" charset="0"/>
              </a:rPr>
              <a:t>Rdt1.0: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reliable transfer over a reliable channel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1801" y="1331914"/>
            <a:ext cx="7896225" cy="3019425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underlying channel perfectly reliable</a:t>
            </a:r>
          </a:p>
          <a:p>
            <a:pPr lvl="1"/>
            <a:r>
              <a:rPr lang="en-US" sz="2000" dirty="0">
                <a:ea typeface="ＭＳ Ｐゴシック" charset="0"/>
              </a:rPr>
              <a:t>no bit errors</a:t>
            </a:r>
          </a:p>
          <a:p>
            <a:pPr lvl="1"/>
            <a:r>
              <a:rPr lang="en-US" sz="2000" dirty="0">
                <a:ea typeface="ＭＳ Ｐゴシック" charset="0"/>
              </a:rPr>
              <a:t>no loss of packets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separate FSMs for sender, receiver:</a:t>
            </a:r>
          </a:p>
          <a:p>
            <a:pPr lvl="1"/>
            <a:r>
              <a:rPr lang="en-US" sz="2000" dirty="0">
                <a:ea typeface="ＭＳ Ｐゴシック" charset="0"/>
              </a:rPr>
              <a:t>sender sends data into underlying channel</a:t>
            </a:r>
          </a:p>
          <a:p>
            <a:pPr lvl="1"/>
            <a:r>
              <a:rPr lang="en-US" sz="2000" dirty="0">
                <a:ea typeface="ＭＳ Ｐゴシック" charset="0"/>
              </a:rPr>
              <a:t>receiver read data from underlying channel</a:t>
            </a:r>
          </a:p>
        </p:txBody>
      </p:sp>
      <p:sp>
        <p:nvSpPr>
          <p:cNvPr id="41990" name="Oval 4"/>
          <p:cNvSpPr>
            <a:spLocks noChangeArrowheads="1"/>
          </p:cNvSpPr>
          <p:nvPr/>
        </p:nvSpPr>
        <p:spPr bwMode="auto">
          <a:xfrm>
            <a:off x="808039" y="4818884"/>
            <a:ext cx="955675" cy="10112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1991" name="Text Box 5"/>
          <p:cNvSpPr txBox="1">
            <a:spLocks noChangeArrowheads="1"/>
          </p:cNvSpPr>
          <p:nvPr/>
        </p:nvSpPr>
        <p:spPr bwMode="auto">
          <a:xfrm>
            <a:off x="744538" y="5109391"/>
            <a:ext cx="1098551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sp>
        <p:nvSpPr>
          <p:cNvPr id="41992" name="Freeform 6"/>
          <p:cNvSpPr>
            <a:spLocks/>
          </p:cNvSpPr>
          <p:nvPr/>
        </p:nvSpPr>
        <p:spPr bwMode="auto">
          <a:xfrm>
            <a:off x="1617664" y="4803009"/>
            <a:ext cx="611187" cy="1027112"/>
          </a:xfrm>
          <a:custGeom>
            <a:avLst/>
            <a:gdLst>
              <a:gd name="T0" fmla="*/ 0 w 735"/>
              <a:gd name="T1" fmla="*/ 176369396 h 1080"/>
              <a:gd name="T2" fmla="*/ 0 w 735"/>
              <a:gd name="T3" fmla="*/ 773310723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1993" name="Text Box 7"/>
          <p:cNvSpPr txBox="1">
            <a:spLocks noChangeArrowheads="1"/>
          </p:cNvSpPr>
          <p:nvPr/>
        </p:nvSpPr>
        <p:spPr bwMode="auto">
          <a:xfrm>
            <a:off x="2070101" y="5156516"/>
            <a:ext cx="2682875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1994" name="Text Box 8"/>
          <p:cNvSpPr txBox="1">
            <a:spLocks noChangeArrowheads="1"/>
          </p:cNvSpPr>
          <p:nvPr/>
        </p:nvSpPr>
        <p:spPr bwMode="auto">
          <a:xfrm>
            <a:off x="2028826" y="4860158"/>
            <a:ext cx="22558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41995" name="Line 9"/>
          <p:cNvSpPr>
            <a:spLocks noChangeShapeType="1"/>
          </p:cNvSpPr>
          <p:nvPr/>
        </p:nvSpPr>
        <p:spPr bwMode="auto">
          <a:xfrm>
            <a:off x="2128839" y="5203058"/>
            <a:ext cx="12969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1996" name="Line 10"/>
          <p:cNvSpPr>
            <a:spLocks noChangeShapeType="1"/>
          </p:cNvSpPr>
          <p:nvPr/>
        </p:nvSpPr>
        <p:spPr bwMode="auto">
          <a:xfrm>
            <a:off x="484188" y="4803009"/>
            <a:ext cx="385763" cy="24288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1997" name="Text Box 11"/>
          <p:cNvSpPr txBox="1">
            <a:spLocks noChangeArrowheads="1"/>
          </p:cNvSpPr>
          <p:nvPr/>
        </p:nvSpPr>
        <p:spPr bwMode="auto">
          <a:xfrm>
            <a:off x="6500339" y="5185595"/>
            <a:ext cx="248761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41998" name="Oval 12"/>
          <p:cNvSpPr>
            <a:spLocks noChangeArrowheads="1"/>
          </p:cNvSpPr>
          <p:nvPr/>
        </p:nvSpPr>
        <p:spPr bwMode="auto">
          <a:xfrm>
            <a:off x="5116513" y="4804596"/>
            <a:ext cx="955675" cy="10112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1999" name="Text Box 13"/>
          <p:cNvSpPr txBox="1">
            <a:spLocks noChangeArrowheads="1"/>
          </p:cNvSpPr>
          <p:nvPr/>
        </p:nvSpPr>
        <p:spPr bwMode="auto">
          <a:xfrm>
            <a:off x="5053014" y="5103502"/>
            <a:ext cx="1098551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sp>
        <p:nvSpPr>
          <p:cNvPr id="42000" name="Freeform 14"/>
          <p:cNvSpPr>
            <a:spLocks/>
          </p:cNvSpPr>
          <p:nvPr/>
        </p:nvSpPr>
        <p:spPr bwMode="auto">
          <a:xfrm>
            <a:off x="5926139" y="4788721"/>
            <a:ext cx="611187" cy="1027113"/>
          </a:xfrm>
          <a:custGeom>
            <a:avLst/>
            <a:gdLst>
              <a:gd name="T0" fmla="*/ 0 w 735"/>
              <a:gd name="T1" fmla="*/ 176369568 h 1080"/>
              <a:gd name="T2" fmla="*/ 0 w 735"/>
              <a:gd name="T3" fmla="*/ 773312427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2001" name="Text Box 15"/>
          <p:cNvSpPr txBox="1">
            <a:spLocks noChangeArrowheads="1"/>
          </p:cNvSpPr>
          <p:nvPr/>
        </p:nvSpPr>
        <p:spPr bwMode="auto">
          <a:xfrm>
            <a:off x="6501926" y="4845871"/>
            <a:ext cx="22558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endParaRPr lang="en-US">
              <a:latin typeface="Times New Roman" charset="0"/>
            </a:endParaRPr>
          </a:p>
        </p:txBody>
      </p:sp>
      <p:sp>
        <p:nvSpPr>
          <p:cNvPr id="42002" name="Line 16"/>
          <p:cNvSpPr>
            <a:spLocks noChangeShapeType="1"/>
          </p:cNvSpPr>
          <p:nvPr/>
        </p:nvSpPr>
        <p:spPr bwMode="auto">
          <a:xfrm>
            <a:off x="6601940" y="5188770"/>
            <a:ext cx="12969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2003" name="Line 17"/>
          <p:cNvSpPr>
            <a:spLocks noChangeShapeType="1"/>
          </p:cNvSpPr>
          <p:nvPr/>
        </p:nvSpPr>
        <p:spPr bwMode="auto">
          <a:xfrm>
            <a:off x="4792663" y="4788721"/>
            <a:ext cx="385763" cy="2428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2004" name="Rectangle 18"/>
          <p:cNvSpPr>
            <a:spLocks noChangeArrowheads="1"/>
          </p:cNvSpPr>
          <p:nvPr/>
        </p:nvSpPr>
        <p:spPr bwMode="auto">
          <a:xfrm>
            <a:off x="6458793" y="4864920"/>
            <a:ext cx="16563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(packet)</a:t>
            </a:r>
          </a:p>
        </p:txBody>
      </p:sp>
      <p:sp>
        <p:nvSpPr>
          <p:cNvPr id="42005" name="Text Box 19"/>
          <p:cNvSpPr txBox="1">
            <a:spLocks noChangeArrowheads="1"/>
          </p:cNvSpPr>
          <p:nvPr/>
        </p:nvSpPr>
        <p:spPr bwMode="auto">
          <a:xfrm>
            <a:off x="2140434" y="6125396"/>
            <a:ext cx="10420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latin typeface="Calibri"/>
              </a:rPr>
              <a:t>sender</a:t>
            </a:r>
          </a:p>
        </p:txBody>
      </p:sp>
      <p:sp>
        <p:nvSpPr>
          <p:cNvPr id="42006" name="Text Box 20"/>
          <p:cNvSpPr txBox="1">
            <a:spLocks noChangeArrowheads="1"/>
          </p:cNvSpPr>
          <p:nvPr/>
        </p:nvSpPr>
        <p:spPr bwMode="auto">
          <a:xfrm>
            <a:off x="6156732" y="6166671"/>
            <a:ext cx="1191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latin typeface="Calibri"/>
              </a:rPr>
              <a:t>receiver</a:t>
            </a:r>
          </a:p>
        </p:txBody>
      </p:sp>
      <p:cxnSp>
        <p:nvCxnSpPr>
          <p:cNvPr id="4" name="Straight Arrow Connector 3"/>
          <p:cNvCxnSpPr>
            <a:endCxn id="41994" idx="0"/>
          </p:cNvCxnSpPr>
          <p:nvPr/>
        </p:nvCxnSpPr>
        <p:spPr>
          <a:xfrm flipH="1">
            <a:off x="3156745" y="4437131"/>
            <a:ext cx="1327167" cy="4230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051229" y="5515201"/>
            <a:ext cx="1432681" cy="507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178426" y="5614222"/>
            <a:ext cx="1466125" cy="407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78426" y="4437132"/>
            <a:ext cx="1466125" cy="427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9256" y="4212564"/>
            <a:ext cx="158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35419" y="5830120"/>
            <a:ext cx="140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545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FCA11039-38C4-BC4C-AEAD-8E5441D3CFDD}" type="slidenum">
              <a:rPr lang="en-US" sz="1400" smtClean="0">
                <a:latin typeface="Calibri"/>
              </a:rPr>
              <a:pPr algn="r"/>
              <a:t>32</a:t>
            </a:fld>
            <a:endParaRPr lang="en-US" sz="1400" dirty="0">
              <a:latin typeface="Calibri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en-US" sz="3200" u="none" dirty="0">
                <a:ea typeface="ＭＳ Ｐゴシック" charset="0"/>
                <a:cs typeface="ＭＳ Ｐゴシック" charset="0"/>
              </a:rPr>
              <a:t>Rdt2.0: 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channel with bit errors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42977" y="1333501"/>
            <a:ext cx="7896225" cy="4448175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underlying channel may flip bits in packet</a:t>
            </a:r>
          </a:p>
          <a:p>
            <a:pPr lvl="1"/>
            <a:r>
              <a:rPr lang="en-US" sz="2000" dirty="0">
                <a:ea typeface="ＭＳ Ｐゴシック" charset="0"/>
              </a:rPr>
              <a:t>checksum to detect bit errors</a:t>
            </a:r>
          </a:p>
          <a:p>
            <a:r>
              <a:rPr lang="en-US" sz="2400" i="1" dirty="0">
                <a:ea typeface="ＭＳ Ｐゴシック" charset="0"/>
                <a:cs typeface="ＭＳ Ｐゴシック" charset="0"/>
              </a:rPr>
              <a:t>the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question: how to recover from errors: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  <a:ea typeface="ＭＳ Ｐゴシック" charset="0"/>
              </a:rPr>
              <a:t>acknowledgements (ACKs):</a:t>
            </a:r>
            <a:r>
              <a:rPr lang="en-US" sz="2000" dirty="0">
                <a:ea typeface="ＭＳ Ｐゴシック" charset="0"/>
              </a:rPr>
              <a:t> receiver explicitly tells sender that packet received is OK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  <a:ea typeface="ＭＳ Ｐゴシック" charset="0"/>
              </a:rPr>
              <a:t>negative acknowledgements (NAKs):</a:t>
            </a:r>
            <a:r>
              <a:rPr lang="en-US" sz="2000" dirty="0">
                <a:ea typeface="ＭＳ Ｐゴシック" charset="0"/>
              </a:rPr>
              <a:t> receiver explicitly tells sender that packet had errors</a:t>
            </a:r>
          </a:p>
          <a:p>
            <a:pPr lvl="1"/>
            <a:r>
              <a:rPr lang="en-US" sz="2000" dirty="0">
                <a:ea typeface="ＭＳ Ｐゴシック" charset="0"/>
              </a:rPr>
              <a:t>sender retransmits packet on receipt of NAK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new mechanisms in 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rdt2.0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(beyond 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rdt1.0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):</a:t>
            </a:r>
          </a:p>
          <a:p>
            <a:pPr lvl="1"/>
            <a:r>
              <a:rPr lang="en-US" sz="2000" dirty="0">
                <a:ea typeface="ＭＳ Ｐゴシック" charset="0"/>
              </a:rPr>
              <a:t>error detection</a:t>
            </a:r>
          </a:p>
          <a:p>
            <a:pPr lvl="1"/>
            <a:r>
              <a:rPr lang="en-US" sz="2000" dirty="0">
                <a:ea typeface="ＭＳ Ｐゴシック" charset="0"/>
              </a:rPr>
              <a:t>receiver feedback: control </a:t>
            </a:r>
            <a:r>
              <a:rPr lang="en-US" sz="2000" dirty="0" err="1">
                <a:ea typeface="ＭＳ Ｐゴシック" charset="0"/>
              </a:rPr>
              <a:t>msgs</a:t>
            </a:r>
            <a:r>
              <a:rPr lang="en-US" sz="2000" dirty="0">
                <a:ea typeface="ＭＳ Ｐゴシック" charset="0"/>
              </a:rPr>
              <a:t> (ACK,NAK) receiver-&gt;sender</a:t>
            </a:r>
          </a:p>
        </p:txBody>
      </p:sp>
    </p:spTree>
    <p:extLst>
      <p:ext uri="{BB962C8B-B14F-4D97-AF65-F5344CB8AC3E}">
        <p14:creationId xmlns:p14="http://schemas.microsoft.com/office/powerpoint/2010/main" val="3261704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Dealing with Packet Corruption 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80060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3988850" y="6172202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5" y="22764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3" name="Line 9"/>
          <p:cNvSpPr>
            <a:spLocks noChangeShapeType="1"/>
          </p:cNvSpPr>
          <p:nvPr/>
        </p:nvSpPr>
        <p:spPr bwMode="auto">
          <a:xfrm flipH="1">
            <a:off x="2011365" y="2886075"/>
            <a:ext cx="5367337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1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7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4956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1539878" y="19812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Tahoma" charset="0"/>
              </a:rPr>
              <a:t>1</a:t>
            </a:r>
          </a:p>
        </p:txBody>
      </p:sp>
      <p:sp>
        <p:nvSpPr>
          <p:cNvPr id="1127447" name="Text Box 23"/>
          <p:cNvSpPr txBox="1">
            <a:spLocks noChangeArrowheads="1"/>
          </p:cNvSpPr>
          <p:nvPr/>
        </p:nvSpPr>
        <p:spPr bwMode="auto">
          <a:xfrm>
            <a:off x="1516330" y="3190876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2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114800"/>
            <a:ext cx="5367339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74" name="Line 50"/>
          <p:cNvSpPr>
            <a:spLocks noChangeShapeType="1"/>
          </p:cNvSpPr>
          <p:nvPr/>
        </p:nvSpPr>
        <p:spPr bwMode="auto">
          <a:xfrm>
            <a:off x="1997075" y="4724400"/>
            <a:ext cx="5367339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82" name="Text Box 58"/>
          <p:cNvSpPr txBox="1">
            <a:spLocks noChangeArrowheads="1"/>
          </p:cNvSpPr>
          <p:nvPr/>
        </p:nvSpPr>
        <p:spPr bwMode="auto">
          <a:xfrm>
            <a:off x="725489" y="4191001"/>
            <a:ext cx="264947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1"/>
              <a:t>.</a:t>
            </a:r>
          </a:p>
          <a:p>
            <a:r>
              <a:rPr lang="en-US" sz="2400" b="1"/>
              <a:t>.</a:t>
            </a:r>
          </a:p>
          <a:p>
            <a:r>
              <a:rPr lang="en-US" sz="2400" b="1"/>
              <a:t>.</a:t>
            </a:r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1543314" y="450081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2</a:t>
            </a:r>
          </a:p>
        </p:txBody>
      </p:sp>
      <p:sp>
        <p:nvSpPr>
          <p:cNvPr id="2" name="Rectangle 1"/>
          <p:cNvSpPr/>
          <p:nvPr/>
        </p:nvSpPr>
        <p:spPr>
          <a:xfrm>
            <a:off x="7240800" y="2590800"/>
            <a:ext cx="60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59056" y="3867090"/>
            <a:ext cx="565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4800" y="2819400"/>
            <a:ext cx="49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924082" y="4019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nack</a:t>
            </a:r>
            <a:endParaRPr lang="en-US" dirty="0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33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548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32" grpId="0" animBg="1"/>
      <p:bldP spid="1127433" grpId="0" animBg="1"/>
      <p:bldP spid="1127441" grpId="0" animBg="1"/>
      <p:bldP spid="1127447" grpId="0"/>
      <p:bldP spid="1127468" grpId="0" animBg="1"/>
      <p:bldP spid="1127474" grpId="0" animBg="1"/>
      <p:bldP spid="51" grpId="0"/>
      <p:bldP spid="2" grpId="0"/>
      <p:bldP spid="3" grpId="0"/>
      <p:bldP spid="4" grpId="0"/>
      <p:bldP spid="5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7765B519-6C44-0547-BE9D-F504C50AF1F8}" type="slidenum">
              <a:rPr lang="en-US" sz="1400" smtClean="0">
                <a:latin typeface="Calibri"/>
              </a:rPr>
              <a:pPr algn="r"/>
              <a:t>34</a:t>
            </a:fld>
            <a:endParaRPr lang="en-US" sz="1400" dirty="0">
              <a:latin typeface="Calibri"/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rdt2.0: FSM specification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4037" name="Oval 3"/>
          <p:cNvSpPr>
            <a:spLocks noChangeArrowheads="1"/>
          </p:cNvSpPr>
          <p:nvPr/>
        </p:nvSpPr>
        <p:spPr bwMode="auto">
          <a:xfrm>
            <a:off x="696914" y="2209801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4038" name="Text Box 4"/>
          <p:cNvSpPr txBox="1">
            <a:spLocks noChangeArrowheads="1"/>
          </p:cNvSpPr>
          <p:nvPr/>
        </p:nvSpPr>
        <p:spPr bwMode="auto">
          <a:xfrm>
            <a:off x="595314" y="2517623"/>
            <a:ext cx="12001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sp>
        <p:nvSpPr>
          <p:cNvPr id="44039" name="Text Box 5"/>
          <p:cNvSpPr txBox="1">
            <a:spLocks noChangeArrowheads="1"/>
          </p:cNvSpPr>
          <p:nvPr/>
        </p:nvSpPr>
        <p:spPr bwMode="auto">
          <a:xfrm>
            <a:off x="1004888" y="1490663"/>
            <a:ext cx="364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4040" name="Line 6"/>
          <p:cNvSpPr>
            <a:spLocks noChangeShapeType="1"/>
          </p:cNvSpPr>
          <p:nvPr/>
        </p:nvSpPr>
        <p:spPr bwMode="auto">
          <a:xfrm>
            <a:off x="1109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4041" name="Text Box 7"/>
          <p:cNvSpPr txBox="1">
            <a:spLocks noChangeArrowheads="1"/>
          </p:cNvSpPr>
          <p:nvPr/>
        </p:nvSpPr>
        <p:spPr bwMode="auto">
          <a:xfrm>
            <a:off x="6319839" y="5314951"/>
            <a:ext cx="2143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(data)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(ACK)</a:t>
            </a:r>
            <a:endParaRPr lang="en-US" dirty="0">
              <a:latin typeface="Times New Roman" charset="0"/>
            </a:endParaRPr>
          </a:p>
        </p:txBody>
      </p:sp>
      <p:sp>
        <p:nvSpPr>
          <p:cNvPr id="44042" name="Text Box 8"/>
          <p:cNvSpPr txBox="1">
            <a:spLocks noChangeArrowheads="1"/>
          </p:cNvSpPr>
          <p:nvPr/>
        </p:nvSpPr>
        <p:spPr bwMode="auto">
          <a:xfrm>
            <a:off x="6297614" y="4781551"/>
            <a:ext cx="2157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(packet) &amp;&amp;    </a:t>
            </a:r>
            <a:r>
              <a:rPr lang="en-US" dirty="0" err="1">
                <a:latin typeface="Calibri"/>
              </a:rPr>
              <a:t>notcorrupt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4043" name="Line 9"/>
          <p:cNvSpPr>
            <a:spLocks noChangeShapeType="1"/>
          </p:cNvSpPr>
          <p:nvPr/>
        </p:nvSpPr>
        <p:spPr bwMode="auto">
          <a:xfrm>
            <a:off x="6419851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4044" name="Freeform 10"/>
          <p:cNvSpPr>
            <a:spLocks/>
          </p:cNvSpPr>
          <p:nvPr/>
        </p:nvSpPr>
        <p:spPr bwMode="auto">
          <a:xfrm flipV="1">
            <a:off x="1057277" y="1979613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4045" name="Freeform 11"/>
          <p:cNvSpPr>
            <a:spLocks/>
          </p:cNvSpPr>
          <p:nvPr/>
        </p:nvSpPr>
        <p:spPr bwMode="auto">
          <a:xfrm>
            <a:off x="1104901" y="3140075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4046" name="Text Box 12"/>
          <p:cNvSpPr txBox="1">
            <a:spLocks noChangeArrowheads="1"/>
          </p:cNvSpPr>
          <p:nvPr/>
        </p:nvSpPr>
        <p:spPr bwMode="auto">
          <a:xfrm>
            <a:off x="1071563" y="3492500"/>
            <a:ext cx="379181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 </a:t>
            </a:r>
            <a:r>
              <a:rPr lang="en-US" dirty="0" err="1">
                <a:latin typeface="Calibri"/>
              </a:rPr>
              <a:t>isACK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sp>
        <p:nvSpPr>
          <p:cNvPr id="44048" name="Freeform 14"/>
          <p:cNvSpPr>
            <a:spLocks/>
          </p:cNvSpPr>
          <p:nvPr/>
        </p:nvSpPr>
        <p:spPr bwMode="auto">
          <a:xfrm>
            <a:off x="3252788" y="2286001"/>
            <a:ext cx="466725" cy="893763"/>
          </a:xfrm>
          <a:custGeom>
            <a:avLst/>
            <a:gdLst>
              <a:gd name="T0" fmla="*/ 0 w 735"/>
              <a:gd name="T1" fmla="*/ 133546398 h 1080"/>
              <a:gd name="T2" fmla="*/ 0 w 735"/>
              <a:gd name="T3" fmla="*/ 585548829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4049" name="Text Box 15"/>
          <p:cNvSpPr txBox="1">
            <a:spLocks noChangeArrowheads="1"/>
          </p:cNvSpPr>
          <p:nvPr/>
        </p:nvSpPr>
        <p:spPr bwMode="auto">
          <a:xfrm>
            <a:off x="3562352" y="2600325"/>
            <a:ext cx="176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4050" name="Text Box 16"/>
          <p:cNvSpPr txBox="1">
            <a:spLocks noChangeArrowheads="1"/>
          </p:cNvSpPr>
          <p:nvPr/>
        </p:nvSpPr>
        <p:spPr bwMode="auto">
          <a:xfrm>
            <a:off x="3536949" y="1925639"/>
            <a:ext cx="2371899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</a:t>
            </a:r>
          </a:p>
          <a:p>
            <a:pPr algn="l"/>
            <a:r>
              <a:rPr lang="en-US" dirty="0">
                <a:latin typeface="Calibri"/>
              </a:rPr>
              <a:t>   </a:t>
            </a:r>
            <a:r>
              <a:rPr lang="en-US" dirty="0" err="1">
                <a:latin typeface="Calibri"/>
              </a:rPr>
              <a:t>isNAK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sp>
        <p:nvSpPr>
          <p:cNvPr id="44051" name="Line 17"/>
          <p:cNvSpPr>
            <a:spLocks noChangeShapeType="1"/>
          </p:cNvSpPr>
          <p:nvPr/>
        </p:nvSpPr>
        <p:spPr bwMode="auto">
          <a:xfrm>
            <a:off x="3656013" y="26003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44052" name="Group 18"/>
          <p:cNvGrpSpPr>
            <a:grpSpLocks/>
          </p:cNvGrpSpPr>
          <p:nvPr/>
        </p:nvGrpSpPr>
        <p:grpSpPr bwMode="auto">
          <a:xfrm>
            <a:off x="6573837" y="2352675"/>
            <a:ext cx="1924051" cy="858838"/>
            <a:chOff x="2222" y="2660"/>
            <a:chExt cx="1212" cy="541"/>
          </a:xfrm>
        </p:grpSpPr>
        <p:sp>
          <p:nvSpPr>
            <p:cNvPr id="44067" name="Text Box 19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udt_send</a:t>
              </a:r>
              <a:r>
                <a:rPr lang="en-US" dirty="0">
                  <a:latin typeface="Calibri"/>
                </a:rPr>
                <a:t>(NAK)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44068" name="Text Box 20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udt_rcv</a:t>
              </a:r>
              <a:r>
                <a:rPr lang="en-US" dirty="0">
                  <a:latin typeface="Calibri"/>
                </a:rPr>
                <a:t>(packet) &amp;&amp; corrupt(packet)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44069" name="Line 21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4053" name="Group 22"/>
          <p:cNvGrpSpPr>
            <a:grpSpLocks/>
          </p:cNvGrpSpPr>
          <p:nvPr/>
        </p:nvGrpSpPr>
        <p:grpSpPr bwMode="auto">
          <a:xfrm>
            <a:off x="2292349" y="2222501"/>
            <a:ext cx="1074739" cy="962025"/>
            <a:chOff x="1540" y="2116"/>
            <a:chExt cx="677" cy="606"/>
          </a:xfrm>
        </p:grpSpPr>
        <p:sp>
          <p:nvSpPr>
            <p:cNvPr id="44065" name="Oval 23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4066" name="Text Box 24"/>
            <p:cNvSpPr txBox="1">
              <a:spLocks noChangeArrowheads="1"/>
            </p:cNvSpPr>
            <p:nvPr/>
          </p:nvSpPr>
          <p:spPr bwMode="auto">
            <a:xfrm>
              <a:off x="1540" y="2238"/>
              <a:ext cx="677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Waiting</a:t>
              </a:r>
            </a:p>
            <a:p>
              <a:r>
                <a:rPr lang="en-US" i="1" dirty="0">
                  <a:latin typeface="Calibri"/>
                </a:rPr>
                <a:t>for reply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44054" name="Line 25"/>
          <p:cNvSpPr>
            <a:spLocks noChangeShapeType="1"/>
          </p:cNvSpPr>
          <p:nvPr/>
        </p:nvSpPr>
        <p:spPr bwMode="auto">
          <a:xfrm>
            <a:off x="6334126" y="3497264"/>
            <a:ext cx="433388" cy="2444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4055" name="Freeform 26"/>
          <p:cNvSpPr>
            <a:spLocks/>
          </p:cNvSpPr>
          <p:nvPr/>
        </p:nvSpPr>
        <p:spPr bwMode="auto">
          <a:xfrm>
            <a:off x="6672263" y="3148014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4056" name="Group 27"/>
          <p:cNvGrpSpPr>
            <a:grpSpLocks/>
          </p:cNvGrpSpPr>
          <p:nvPr/>
        </p:nvGrpSpPr>
        <p:grpSpPr bwMode="auto">
          <a:xfrm>
            <a:off x="6677026" y="3568700"/>
            <a:ext cx="1200151" cy="962025"/>
            <a:chOff x="1335" y="3347"/>
            <a:chExt cx="756" cy="606"/>
          </a:xfrm>
        </p:grpSpPr>
        <p:sp>
          <p:nvSpPr>
            <p:cNvPr id="44063" name="Oval 28"/>
            <p:cNvSpPr>
              <a:spLocks noChangeArrowheads="1"/>
            </p:cNvSpPr>
            <p:nvPr/>
          </p:nvSpPr>
          <p:spPr bwMode="auto">
            <a:xfrm>
              <a:off x="1390" y="3347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4064" name="Text Box 29"/>
            <p:cNvSpPr txBox="1">
              <a:spLocks noChangeArrowheads="1"/>
            </p:cNvSpPr>
            <p:nvPr/>
          </p:nvSpPr>
          <p:spPr bwMode="auto">
            <a:xfrm>
              <a:off x="1335" y="3530"/>
              <a:ext cx="75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IDLE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44057" name="Freeform 30"/>
          <p:cNvSpPr>
            <a:spLocks/>
          </p:cNvSpPr>
          <p:nvPr/>
        </p:nvSpPr>
        <p:spPr bwMode="auto">
          <a:xfrm flipV="1">
            <a:off x="6684963" y="4464051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4058" name="Text Box 31"/>
          <p:cNvSpPr txBox="1">
            <a:spLocks noChangeArrowheads="1"/>
          </p:cNvSpPr>
          <p:nvPr/>
        </p:nvSpPr>
        <p:spPr bwMode="auto">
          <a:xfrm>
            <a:off x="921234" y="4167189"/>
            <a:ext cx="10420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latin typeface="Calibri"/>
              </a:rPr>
              <a:t>sender</a:t>
            </a:r>
          </a:p>
        </p:txBody>
      </p:sp>
      <p:sp>
        <p:nvSpPr>
          <p:cNvPr id="44059" name="Text Box 32"/>
          <p:cNvSpPr txBox="1">
            <a:spLocks noChangeArrowheads="1"/>
          </p:cNvSpPr>
          <p:nvPr/>
        </p:nvSpPr>
        <p:spPr bwMode="auto">
          <a:xfrm>
            <a:off x="7001282" y="1479551"/>
            <a:ext cx="1191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latin typeface="Calibri"/>
              </a:rPr>
              <a:t>receiver</a:t>
            </a:r>
          </a:p>
        </p:txBody>
      </p:sp>
      <p:sp>
        <p:nvSpPr>
          <p:cNvPr id="44060" name="Line 33"/>
          <p:cNvSpPr>
            <a:spLocks noChangeShapeType="1"/>
          </p:cNvSpPr>
          <p:nvPr/>
        </p:nvSpPr>
        <p:spPr bwMode="auto">
          <a:xfrm>
            <a:off x="349251" y="2166939"/>
            <a:ext cx="433388" cy="2444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4061" name="Text Box 34"/>
          <p:cNvSpPr txBox="1">
            <a:spLocks noChangeArrowheads="1"/>
          </p:cNvSpPr>
          <p:nvPr/>
        </p:nvSpPr>
        <p:spPr bwMode="auto">
          <a:xfrm>
            <a:off x="1031875" y="1212851"/>
            <a:ext cx="22558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44062" name="Text Box 35"/>
          <p:cNvSpPr txBox="1">
            <a:spLocks noChangeArrowheads="1"/>
          </p:cNvSpPr>
          <p:nvPr/>
        </p:nvSpPr>
        <p:spPr bwMode="auto">
          <a:xfrm>
            <a:off x="2316340" y="3830549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915" y="5043714"/>
            <a:ext cx="3022600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Note: </a:t>
            </a:r>
            <a:r>
              <a:rPr lang="en-US" dirty="0"/>
              <a:t>the sender holds a copy of the packet being sent until the delivery is acknowledged.</a:t>
            </a:r>
          </a:p>
        </p:txBody>
      </p:sp>
      <p:sp>
        <p:nvSpPr>
          <p:cNvPr id="40" name="Line 13"/>
          <p:cNvSpPr>
            <a:spLocks noChangeShapeType="1"/>
          </p:cNvSpPr>
          <p:nvPr/>
        </p:nvSpPr>
        <p:spPr bwMode="auto">
          <a:xfrm>
            <a:off x="1173163" y="3816350"/>
            <a:ext cx="2546351" cy="607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5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0B5914CB-F67C-B24F-BFE0-F83568651875}" type="slidenum">
              <a:rPr lang="en-US" sz="1400" smtClean="0">
                <a:latin typeface="Calibri"/>
              </a:rPr>
              <a:pPr algn="r"/>
              <a:t>35</a:t>
            </a:fld>
            <a:endParaRPr lang="en-US" sz="1400" dirty="0">
              <a:latin typeface="Calibri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rdt2.0: operation with no errors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5061" name="Oval 3"/>
          <p:cNvSpPr>
            <a:spLocks noChangeArrowheads="1"/>
          </p:cNvSpPr>
          <p:nvPr/>
        </p:nvSpPr>
        <p:spPr bwMode="auto">
          <a:xfrm>
            <a:off x="696914" y="2209801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64" name="Line 6"/>
          <p:cNvSpPr>
            <a:spLocks noChangeShapeType="1"/>
          </p:cNvSpPr>
          <p:nvPr/>
        </p:nvSpPr>
        <p:spPr bwMode="auto">
          <a:xfrm>
            <a:off x="1109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5068" name="Freeform 10"/>
          <p:cNvSpPr>
            <a:spLocks/>
          </p:cNvSpPr>
          <p:nvPr/>
        </p:nvSpPr>
        <p:spPr bwMode="auto">
          <a:xfrm flipV="1">
            <a:off x="1057277" y="1979613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69" name="Freeform 11"/>
          <p:cNvSpPr>
            <a:spLocks/>
          </p:cNvSpPr>
          <p:nvPr/>
        </p:nvSpPr>
        <p:spPr bwMode="auto">
          <a:xfrm>
            <a:off x="1104901" y="3140075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72" name="Freeform 14"/>
          <p:cNvSpPr>
            <a:spLocks/>
          </p:cNvSpPr>
          <p:nvPr/>
        </p:nvSpPr>
        <p:spPr bwMode="auto">
          <a:xfrm>
            <a:off x="3252788" y="2286001"/>
            <a:ext cx="466725" cy="893763"/>
          </a:xfrm>
          <a:custGeom>
            <a:avLst/>
            <a:gdLst>
              <a:gd name="T0" fmla="*/ 0 w 735"/>
              <a:gd name="T1" fmla="*/ 133546398 h 1080"/>
              <a:gd name="T2" fmla="*/ 0 w 735"/>
              <a:gd name="T3" fmla="*/ 585548829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75" name="Line 17"/>
          <p:cNvSpPr>
            <a:spLocks noChangeShapeType="1"/>
          </p:cNvSpPr>
          <p:nvPr/>
        </p:nvSpPr>
        <p:spPr bwMode="auto">
          <a:xfrm>
            <a:off x="3656013" y="26003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5102" name="Oval 23"/>
          <p:cNvSpPr>
            <a:spLocks noChangeArrowheads="1"/>
          </p:cNvSpPr>
          <p:nvPr/>
        </p:nvSpPr>
        <p:spPr bwMode="auto">
          <a:xfrm>
            <a:off x="2332038" y="2222501"/>
            <a:ext cx="985839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78" name="Freeform 25"/>
          <p:cNvSpPr>
            <a:spLocks/>
          </p:cNvSpPr>
          <p:nvPr/>
        </p:nvSpPr>
        <p:spPr bwMode="auto">
          <a:xfrm>
            <a:off x="6672263" y="3148014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79" name="Oval 26"/>
          <p:cNvSpPr>
            <a:spLocks noChangeArrowheads="1"/>
          </p:cNvSpPr>
          <p:nvPr/>
        </p:nvSpPr>
        <p:spPr bwMode="auto">
          <a:xfrm>
            <a:off x="6764339" y="3568700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5081" name="Freeform 28"/>
          <p:cNvSpPr>
            <a:spLocks/>
          </p:cNvSpPr>
          <p:nvPr/>
        </p:nvSpPr>
        <p:spPr bwMode="auto">
          <a:xfrm flipV="1">
            <a:off x="6684963" y="4464051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349251" y="2166939"/>
            <a:ext cx="1333500" cy="1004887"/>
            <a:chOff x="220" y="1365"/>
            <a:chExt cx="840" cy="633"/>
          </a:xfrm>
        </p:grpSpPr>
        <p:sp>
          <p:nvSpPr>
            <p:cNvPr id="45100" name="Line 30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5101" name="Oval 31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334126" y="3497264"/>
            <a:ext cx="1414463" cy="1033462"/>
            <a:chOff x="3990" y="2203"/>
            <a:chExt cx="891" cy="651"/>
          </a:xfrm>
        </p:grpSpPr>
        <p:sp>
          <p:nvSpPr>
            <p:cNvPr id="45098" name="Line 33"/>
            <p:cNvSpPr>
              <a:spLocks noChangeShapeType="1"/>
            </p:cNvSpPr>
            <p:nvPr/>
          </p:nvSpPr>
          <p:spPr bwMode="auto">
            <a:xfrm>
              <a:off x="3990" y="2203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5099" name="Oval 34"/>
            <p:cNvSpPr>
              <a:spLocks noChangeArrowheads="1"/>
            </p:cNvSpPr>
            <p:nvPr/>
          </p:nvSpPr>
          <p:spPr bwMode="auto">
            <a:xfrm>
              <a:off x="4260" y="2248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8804" name="Line 36"/>
          <p:cNvSpPr>
            <a:spLocks noChangeShapeType="1"/>
          </p:cNvSpPr>
          <p:nvPr/>
        </p:nvSpPr>
        <p:spPr bwMode="auto">
          <a:xfrm>
            <a:off x="1011239" y="1289051"/>
            <a:ext cx="12700" cy="7477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88805" name="Freeform 37"/>
          <p:cNvSpPr>
            <a:spLocks/>
          </p:cNvSpPr>
          <p:nvPr/>
        </p:nvSpPr>
        <p:spPr bwMode="auto">
          <a:xfrm>
            <a:off x="1011238" y="2006601"/>
            <a:ext cx="6697663" cy="3060700"/>
          </a:xfrm>
          <a:custGeom>
            <a:avLst/>
            <a:gdLst>
              <a:gd name="T0" fmla="*/ 0 w 4219"/>
              <a:gd name="T1" fmla="*/ 25201563 h 1928"/>
              <a:gd name="T2" fmla="*/ 2147483647 w 4219"/>
              <a:gd name="T3" fmla="*/ 0 h 1928"/>
              <a:gd name="T4" fmla="*/ 2147483647 w 4219"/>
              <a:gd name="T5" fmla="*/ 2147483647 h 1928"/>
              <a:gd name="T6" fmla="*/ 2147483647 w 4219"/>
              <a:gd name="T7" fmla="*/ 2147483647 h 1928"/>
              <a:gd name="T8" fmla="*/ 0 60000 65536"/>
              <a:gd name="T9" fmla="*/ 0 60000 65536"/>
              <a:gd name="T10" fmla="*/ 0 60000 65536"/>
              <a:gd name="T11" fmla="*/ 0 60000 65536"/>
              <a:gd name="T12" fmla="*/ 0 w 4219"/>
              <a:gd name="T13" fmla="*/ 0 h 1928"/>
              <a:gd name="T14" fmla="*/ 4219 w 4219"/>
              <a:gd name="T15" fmla="*/ 1928 h 19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19" h="1928">
                <a:moveTo>
                  <a:pt x="0" y="10"/>
                </a:moveTo>
                <a:lnTo>
                  <a:pt x="1003" y="0"/>
                </a:lnTo>
                <a:lnTo>
                  <a:pt x="3387" y="1928"/>
                </a:lnTo>
                <a:lnTo>
                  <a:pt x="4219" y="1928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347663" y="2166939"/>
            <a:ext cx="1333500" cy="1004887"/>
            <a:chOff x="220" y="1365"/>
            <a:chExt cx="840" cy="633"/>
          </a:xfrm>
        </p:grpSpPr>
        <p:sp>
          <p:nvSpPr>
            <p:cNvPr id="45096" name="Line 39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5097" name="Oval 40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8809" name="Oval 41"/>
          <p:cNvSpPr>
            <a:spLocks noChangeArrowheads="1"/>
          </p:cNvSpPr>
          <p:nvPr/>
        </p:nvSpPr>
        <p:spPr bwMode="auto">
          <a:xfrm>
            <a:off x="2332039" y="2222501"/>
            <a:ext cx="985837" cy="9620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288811" name="Freeform 43"/>
          <p:cNvSpPr>
            <a:spLocks/>
          </p:cNvSpPr>
          <p:nvPr/>
        </p:nvSpPr>
        <p:spPr bwMode="auto">
          <a:xfrm>
            <a:off x="1155701" y="3886199"/>
            <a:ext cx="6667500" cy="2047875"/>
          </a:xfrm>
          <a:custGeom>
            <a:avLst/>
            <a:gdLst>
              <a:gd name="T0" fmla="*/ 2147483647 w 4200"/>
              <a:gd name="T1" fmla="*/ 2147483647 h 1424"/>
              <a:gd name="T2" fmla="*/ 2147483647 w 4200"/>
              <a:gd name="T3" fmla="*/ 2147483647 h 1424"/>
              <a:gd name="T4" fmla="*/ 2147483647 w 4200"/>
              <a:gd name="T5" fmla="*/ 0 h 1424"/>
              <a:gd name="T6" fmla="*/ 0 w 4200"/>
              <a:gd name="T7" fmla="*/ 0 h 1424"/>
              <a:gd name="T8" fmla="*/ 0 60000 65536"/>
              <a:gd name="T9" fmla="*/ 0 60000 65536"/>
              <a:gd name="T10" fmla="*/ 0 60000 65536"/>
              <a:gd name="T11" fmla="*/ 0 60000 65536"/>
              <a:gd name="T12" fmla="*/ 0 w 4200"/>
              <a:gd name="T13" fmla="*/ 0 h 1424"/>
              <a:gd name="T14" fmla="*/ 4200 w 4200"/>
              <a:gd name="T15" fmla="*/ 1424 h 14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00" h="1424">
                <a:moveTo>
                  <a:pt x="4200" y="1424"/>
                </a:moveTo>
                <a:lnTo>
                  <a:pt x="3224" y="1424"/>
                </a:lnTo>
                <a:lnTo>
                  <a:pt x="188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47663" y="2166939"/>
            <a:ext cx="1333500" cy="1004887"/>
            <a:chOff x="220" y="1365"/>
            <a:chExt cx="840" cy="633"/>
          </a:xfrm>
        </p:grpSpPr>
        <p:sp>
          <p:nvSpPr>
            <p:cNvPr id="45094" name="Line 45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5095" name="Oval 46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8815" name="Oval 47"/>
          <p:cNvSpPr>
            <a:spLocks noChangeArrowheads="1"/>
          </p:cNvSpPr>
          <p:nvPr/>
        </p:nvSpPr>
        <p:spPr bwMode="auto">
          <a:xfrm>
            <a:off x="2328864" y="2227264"/>
            <a:ext cx="985837" cy="9620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auto">
          <a:xfrm>
            <a:off x="1173163" y="3816350"/>
            <a:ext cx="2546351" cy="607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3" name="Text Box 35"/>
          <p:cNvSpPr txBox="1">
            <a:spLocks noChangeArrowheads="1"/>
          </p:cNvSpPr>
          <p:nvPr/>
        </p:nvSpPr>
        <p:spPr bwMode="auto">
          <a:xfrm>
            <a:off x="2324084" y="3830549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595314" y="2517623"/>
            <a:ext cx="12001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grpSp>
        <p:nvGrpSpPr>
          <p:cNvPr id="73" name="Group 22"/>
          <p:cNvGrpSpPr>
            <a:grpSpLocks/>
          </p:cNvGrpSpPr>
          <p:nvPr/>
        </p:nvGrpSpPr>
        <p:grpSpPr bwMode="auto">
          <a:xfrm>
            <a:off x="2292349" y="2222501"/>
            <a:ext cx="1074739" cy="962025"/>
            <a:chOff x="1540" y="2116"/>
            <a:chExt cx="677" cy="606"/>
          </a:xfrm>
        </p:grpSpPr>
        <p:sp>
          <p:nvSpPr>
            <p:cNvPr id="74" name="Oval 23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75" name="Text Box 24"/>
            <p:cNvSpPr txBox="1">
              <a:spLocks noChangeArrowheads="1"/>
            </p:cNvSpPr>
            <p:nvPr/>
          </p:nvSpPr>
          <p:spPr bwMode="auto">
            <a:xfrm>
              <a:off x="1540" y="2238"/>
              <a:ext cx="677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Waiting</a:t>
              </a:r>
            </a:p>
            <a:p>
              <a:r>
                <a:rPr lang="en-US" i="1" dirty="0">
                  <a:latin typeface="Calibri"/>
                </a:rPr>
                <a:t>for reply</a:t>
              </a:r>
              <a:endParaRPr lang="en-US" sz="1400" i="1" dirty="0">
                <a:latin typeface="Times New Roman" charset="0"/>
              </a:endParaRPr>
            </a:p>
          </p:txBody>
        </p:sp>
      </p:grpSp>
      <p:grpSp>
        <p:nvGrpSpPr>
          <p:cNvPr id="76" name="Group 27"/>
          <p:cNvGrpSpPr>
            <a:grpSpLocks/>
          </p:cNvGrpSpPr>
          <p:nvPr/>
        </p:nvGrpSpPr>
        <p:grpSpPr bwMode="auto">
          <a:xfrm>
            <a:off x="6677026" y="3568700"/>
            <a:ext cx="1200151" cy="962025"/>
            <a:chOff x="1335" y="3347"/>
            <a:chExt cx="756" cy="606"/>
          </a:xfrm>
        </p:grpSpPr>
        <p:sp>
          <p:nvSpPr>
            <p:cNvPr id="77" name="Oval 28"/>
            <p:cNvSpPr>
              <a:spLocks noChangeArrowheads="1"/>
            </p:cNvSpPr>
            <p:nvPr/>
          </p:nvSpPr>
          <p:spPr bwMode="auto">
            <a:xfrm>
              <a:off x="1390" y="3347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78" name="Text Box 29"/>
            <p:cNvSpPr txBox="1">
              <a:spLocks noChangeArrowheads="1"/>
            </p:cNvSpPr>
            <p:nvPr/>
          </p:nvSpPr>
          <p:spPr bwMode="auto">
            <a:xfrm>
              <a:off x="1335" y="3530"/>
              <a:ext cx="75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IDLE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79" name="Line 9"/>
          <p:cNvSpPr>
            <a:spLocks noChangeShapeType="1"/>
          </p:cNvSpPr>
          <p:nvPr/>
        </p:nvSpPr>
        <p:spPr bwMode="auto">
          <a:xfrm>
            <a:off x="6419851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80" name="Line 42"/>
          <p:cNvSpPr>
            <a:spLocks noChangeShapeType="1"/>
          </p:cNvSpPr>
          <p:nvPr/>
        </p:nvSpPr>
        <p:spPr bwMode="auto">
          <a:xfrm flipH="1">
            <a:off x="6273800" y="4902200"/>
            <a:ext cx="0" cy="103187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3" name="Text Box 5"/>
          <p:cNvSpPr txBox="1">
            <a:spLocks noChangeArrowheads="1"/>
          </p:cNvSpPr>
          <p:nvPr/>
        </p:nvSpPr>
        <p:spPr bwMode="auto">
          <a:xfrm>
            <a:off x="1004888" y="1490663"/>
            <a:ext cx="364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6319839" y="5314951"/>
            <a:ext cx="2143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(data)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(ACK)</a:t>
            </a:r>
            <a:endParaRPr lang="en-US" dirty="0">
              <a:latin typeface="Times New Roman" charset="0"/>
            </a:endParaRPr>
          </a:p>
        </p:txBody>
      </p:sp>
      <p:sp>
        <p:nvSpPr>
          <p:cNvPr id="55" name="Text Box 8"/>
          <p:cNvSpPr txBox="1">
            <a:spLocks noChangeArrowheads="1"/>
          </p:cNvSpPr>
          <p:nvPr/>
        </p:nvSpPr>
        <p:spPr bwMode="auto">
          <a:xfrm>
            <a:off x="6297614" y="4781551"/>
            <a:ext cx="2157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(packet) &amp;&amp;    </a:t>
            </a:r>
            <a:r>
              <a:rPr lang="en-US" dirty="0" err="1">
                <a:latin typeface="Calibri"/>
              </a:rPr>
              <a:t>notcorrupt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1071563" y="3492500"/>
            <a:ext cx="379181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 </a:t>
            </a:r>
            <a:r>
              <a:rPr lang="en-US" dirty="0" err="1">
                <a:latin typeface="Calibri"/>
              </a:rPr>
              <a:t>isACK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3562352" y="2600325"/>
            <a:ext cx="176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58" name="Text Box 16"/>
          <p:cNvSpPr txBox="1">
            <a:spLocks noChangeArrowheads="1"/>
          </p:cNvSpPr>
          <p:nvPr/>
        </p:nvSpPr>
        <p:spPr bwMode="auto">
          <a:xfrm>
            <a:off x="3536949" y="1925639"/>
            <a:ext cx="2371899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</a:t>
            </a:r>
          </a:p>
          <a:p>
            <a:pPr algn="l"/>
            <a:r>
              <a:rPr lang="en-US" dirty="0">
                <a:latin typeface="Calibri"/>
              </a:rPr>
              <a:t>   </a:t>
            </a:r>
            <a:r>
              <a:rPr lang="en-US" dirty="0" err="1">
                <a:latin typeface="Calibri"/>
              </a:rPr>
              <a:t>isNAK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grpSp>
        <p:nvGrpSpPr>
          <p:cNvPr id="59" name="Group 18"/>
          <p:cNvGrpSpPr>
            <a:grpSpLocks/>
          </p:cNvGrpSpPr>
          <p:nvPr/>
        </p:nvGrpSpPr>
        <p:grpSpPr bwMode="auto">
          <a:xfrm>
            <a:off x="6573837" y="2352675"/>
            <a:ext cx="1924051" cy="858838"/>
            <a:chOff x="2222" y="2660"/>
            <a:chExt cx="1212" cy="541"/>
          </a:xfrm>
        </p:grpSpPr>
        <p:sp>
          <p:nvSpPr>
            <p:cNvPr id="60" name="Text Box 19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udt_send</a:t>
              </a:r>
              <a:r>
                <a:rPr lang="en-US" dirty="0">
                  <a:latin typeface="Calibri"/>
                </a:rPr>
                <a:t>(NAK)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81" name="Text Box 20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udt_rcv</a:t>
              </a:r>
              <a:r>
                <a:rPr lang="en-US" dirty="0">
                  <a:latin typeface="Calibri"/>
                </a:rPr>
                <a:t>(packet) &amp;&amp; corrupt(packet)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82" name="Line 21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83" name="Text Box 34"/>
          <p:cNvSpPr txBox="1">
            <a:spLocks noChangeArrowheads="1"/>
          </p:cNvSpPr>
          <p:nvPr/>
        </p:nvSpPr>
        <p:spPr bwMode="auto">
          <a:xfrm>
            <a:off x="1031875" y="1212851"/>
            <a:ext cx="22558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321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888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888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2888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28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804" grpId="0" animBg="1"/>
      <p:bldP spid="288805" grpId="0" animBg="1"/>
      <p:bldP spid="288809" grpId="0" animBg="1"/>
      <p:bldP spid="288811" grpId="0" animBg="1"/>
      <p:bldP spid="288815" grpId="0" animBg="1"/>
      <p:bldP spid="288815" grpId="1" animBg="1"/>
      <p:bldP spid="8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87E16517-F495-3848-BD15-E1F1ACDC3BB7}" type="slidenum">
              <a:rPr lang="en-US" sz="1400" smtClean="0">
                <a:latin typeface="Calibri"/>
              </a:rPr>
              <a:pPr algn="r"/>
              <a:t>36</a:t>
            </a:fld>
            <a:endParaRPr lang="en-US" sz="1400" dirty="0">
              <a:latin typeface="Calibri"/>
            </a:endParaRP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rdt2.0: error scenario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Oval 3"/>
          <p:cNvSpPr>
            <a:spLocks noChangeArrowheads="1"/>
          </p:cNvSpPr>
          <p:nvPr/>
        </p:nvSpPr>
        <p:spPr bwMode="auto">
          <a:xfrm>
            <a:off x="696914" y="2209801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088" name="Line 6"/>
          <p:cNvSpPr>
            <a:spLocks noChangeShapeType="1"/>
          </p:cNvSpPr>
          <p:nvPr/>
        </p:nvSpPr>
        <p:spPr bwMode="auto">
          <a:xfrm>
            <a:off x="1109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091" name="Line 9"/>
          <p:cNvSpPr>
            <a:spLocks noChangeShapeType="1"/>
          </p:cNvSpPr>
          <p:nvPr/>
        </p:nvSpPr>
        <p:spPr bwMode="auto">
          <a:xfrm>
            <a:off x="6419851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092" name="Freeform 10"/>
          <p:cNvSpPr>
            <a:spLocks/>
          </p:cNvSpPr>
          <p:nvPr/>
        </p:nvSpPr>
        <p:spPr bwMode="auto">
          <a:xfrm flipV="1">
            <a:off x="1057277" y="1979613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093" name="Freeform 11"/>
          <p:cNvSpPr>
            <a:spLocks/>
          </p:cNvSpPr>
          <p:nvPr/>
        </p:nvSpPr>
        <p:spPr bwMode="auto">
          <a:xfrm>
            <a:off x="1104901" y="3140075"/>
            <a:ext cx="1800225" cy="247650"/>
          </a:xfrm>
          <a:custGeom>
            <a:avLst/>
            <a:gdLst>
              <a:gd name="T0" fmla="*/ 0 w 2835"/>
              <a:gd name="T1" fmla="*/ 0 h 525"/>
              <a:gd name="T2" fmla="*/ 114314287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095" name="Line 13"/>
          <p:cNvSpPr>
            <a:spLocks noChangeShapeType="1"/>
          </p:cNvSpPr>
          <p:nvPr/>
        </p:nvSpPr>
        <p:spPr bwMode="auto">
          <a:xfrm>
            <a:off x="1173163" y="3816350"/>
            <a:ext cx="24844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096" name="Freeform 14"/>
          <p:cNvSpPr>
            <a:spLocks/>
          </p:cNvSpPr>
          <p:nvPr/>
        </p:nvSpPr>
        <p:spPr bwMode="auto">
          <a:xfrm>
            <a:off x="3252788" y="2286001"/>
            <a:ext cx="466725" cy="893763"/>
          </a:xfrm>
          <a:custGeom>
            <a:avLst/>
            <a:gdLst>
              <a:gd name="T0" fmla="*/ 0 w 735"/>
              <a:gd name="T1" fmla="*/ 133546398 h 1080"/>
              <a:gd name="T2" fmla="*/ 0 w 735"/>
              <a:gd name="T3" fmla="*/ 585548829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099" name="Line 17"/>
          <p:cNvSpPr>
            <a:spLocks noChangeShapeType="1"/>
          </p:cNvSpPr>
          <p:nvPr/>
        </p:nvSpPr>
        <p:spPr bwMode="auto">
          <a:xfrm>
            <a:off x="3656013" y="26003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30" name="Oval 23"/>
          <p:cNvSpPr>
            <a:spLocks noChangeArrowheads="1"/>
          </p:cNvSpPr>
          <p:nvPr/>
        </p:nvSpPr>
        <p:spPr bwMode="auto">
          <a:xfrm>
            <a:off x="2332038" y="2222501"/>
            <a:ext cx="985839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102" name="Freeform 25"/>
          <p:cNvSpPr>
            <a:spLocks/>
          </p:cNvSpPr>
          <p:nvPr/>
        </p:nvSpPr>
        <p:spPr bwMode="auto">
          <a:xfrm>
            <a:off x="6672263" y="3148014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103" name="Oval 26"/>
          <p:cNvSpPr>
            <a:spLocks noChangeArrowheads="1"/>
          </p:cNvSpPr>
          <p:nvPr/>
        </p:nvSpPr>
        <p:spPr bwMode="auto">
          <a:xfrm>
            <a:off x="6764339" y="3568700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105" name="Freeform 28"/>
          <p:cNvSpPr>
            <a:spLocks/>
          </p:cNvSpPr>
          <p:nvPr/>
        </p:nvSpPr>
        <p:spPr bwMode="auto">
          <a:xfrm flipV="1">
            <a:off x="6684963" y="4464051"/>
            <a:ext cx="1257300" cy="469900"/>
          </a:xfrm>
          <a:custGeom>
            <a:avLst/>
            <a:gdLst>
              <a:gd name="T0" fmla="*/ 253630938 w 1500"/>
              <a:gd name="T1" fmla="*/ 270563975 h 740"/>
              <a:gd name="T2" fmla="*/ 714522752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349251" y="2166939"/>
            <a:ext cx="1333500" cy="1004887"/>
            <a:chOff x="220" y="1365"/>
            <a:chExt cx="840" cy="633"/>
          </a:xfrm>
        </p:grpSpPr>
        <p:sp>
          <p:nvSpPr>
            <p:cNvPr id="46128" name="Line 30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9" name="Oval 31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334126" y="3497264"/>
            <a:ext cx="1414463" cy="1033462"/>
            <a:chOff x="3990" y="2203"/>
            <a:chExt cx="891" cy="651"/>
          </a:xfrm>
        </p:grpSpPr>
        <p:sp>
          <p:nvSpPr>
            <p:cNvPr id="46126" name="Line 33"/>
            <p:cNvSpPr>
              <a:spLocks noChangeShapeType="1"/>
            </p:cNvSpPr>
            <p:nvPr/>
          </p:nvSpPr>
          <p:spPr bwMode="auto">
            <a:xfrm>
              <a:off x="3990" y="2203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7" name="Oval 34"/>
            <p:cNvSpPr>
              <a:spLocks noChangeArrowheads="1"/>
            </p:cNvSpPr>
            <p:nvPr/>
          </p:nvSpPr>
          <p:spPr bwMode="auto">
            <a:xfrm>
              <a:off x="4260" y="2248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9828" name="Line 36"/>
          <p:cNvSpPr>
            <a:spLocks noChangeShapeType="1"/>
          </p:cNvSpPr>
          <p:nvPr/>
        </p:nvSpPr>
        <p:spPr bwMode="auto">
          <a:xfrm>
            <a:off x="1011239" y="1289051"/>
            <a:ext cx="12700" cy="7477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89829" name="Freeform 37"/>
          <p:cNvSpPr>
            <a:spLocks/>
          </p:cNvSpPr>
          <p:nvPr/>
        </p:nvSpPr>
        <p:spPr bwMode="auto">
          <a:xfrm>
            <a:off x="1011238" y="2006601"/>
            <a:ext cx="6940551" cy="654050"/>
          </a:xfrm>
          <a:custGeom>
            <a:avLst/>
            <a:gdLst>
              <a:gd name="T0" fmla="*/ 0 w 4372"/>
              <a:gd name="T1" fmla="*/ 25201563 h 412"/>
              <a:gd name="T2" fmla="*/ 2147483647 w 4372"/>
              <a:gd name="T3" fmla="*/ 0 h 412"/>
              <a:gd name="T4" fmla="*/ 2147483647 w 4372"/>
              <a:gd name="T5" fmla="*/ 1038304375 h 412"/>
              <a:gd name="T6" fmla="*/ 2147483647 w 4372"/>
              <a:gd name="T7" fmla="*/ 1038304375 h 412"/>
              <a:gd name="T8" fmla="*/ 0 60000 65536"/>
              <a:gd name="T9" fmla="*/ 0 60000 65536"/>
              <a:gd name="T10" fmla="*/ 0 60000 65536"/>
              <a:gd name="T11" fmla="*/ 0 60000 65536"/>
              <a:gd name="T12" fmla="*/ 0 w 4372"/>
              <a:gd name="T13" fmla="*/ 0 h 412"/>
              <a:gd name="T14" fmla="*/ 4372 w 4372"/>
              <a:gd name="T15" fmla="*/ 412 h 4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72" h="412">
                <a:moveTo>
                  <a:pt x="0" y="10"/>
                </a:moveTo>
                <a:lnTo>
                  <a:pt x="1003" y="0"/>
                </a:lnTo>
                <a:lnTo>
                  <a:pt x="3508" y="412"/>
                </a:lnTo>
                <a:lnTo>
                  <a:pt x="4372" y="41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347663" y="2166939"/>
            <a:ext cx="1333500" cy="1004887"/>
            <a:chOff x="220" y="1365"/>
            <a:chExt cx="840" cy="633"/>
          </a:xfrm>
        </p:grpSpPr>
        <p:sp>
          <p:nvSpPr>
            <p:cNvPr id="46124" name="Line 39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5" name="Oval 40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9833" name="Oval 41"/>
          <p:cNvSpPr>
            <a:spLocks noChangeArrowheads="1"/>
          </p:cNvSpPr>
          <p:nvPr/>
        </p:nvSpPr>
        <p:spPr bwMode="auto">
          <a:xfrm>
            <a:off x="2332039" y="2222501"/>
            <a:ext cx="985837" cy="9620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289834" name="Line 42"/>
          <p:cNvSpPr>
            <a:spLocks noChangeShapeType="1"/>
          </p:cNvSpPr>
          <p:nvPr/>
        </p:nvSpPr>
        <p:spPr bwMode="auto">
          <a:xfrm flipH="1">
            <a:off x="6273800" y="4902200"/>
            <a:ext cx="0" cy="103187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89835" name="Freeform 43"/>
          <p:cNvSpPr>
            <a:spLocks/>
          </p:cNvSpPr>
          <p:nvPr/>
        </p:nvSpPr>
        <p:spPr bwMode="auto">
          <a:xfrm>
            <a:off x="1155701" y="3886199"/>
            <a:ext cx="6667500" cy="2047875"/>
          </a:xfrm>
          <a:custGeom>
            <a:avLst/>
            <a:gdLst>
              <a:gd name="T0" fmla="*/ 2147483647 w 4200"/>
              <a:gd name="T1" fmla="*/ 2147483647 h 1424"/>
              <a:gd name="T2" fmla="*/ 2147483647 w 4200"/>
              <a:gd name="T3" fmla="*/ 2147483647 h 1424"/>
              <a:gd name="T4" fmla="*/ 2147483647 w 4200"/>
              <a:gd name="T5" fmla="*/ 0 h 1424"/>
              <a:gd name="T6" fmla="*/ 0 w 4200"/>
              <a:gd name="T7" fmla="*/ 0 h 1424"/>
              <a:gd name="T8" fmla="*/ 0 60000 65536"/>
              <a:gd name="T9" fmla="*/ 0 60000 65536"/>
              <a:gd name="T10" fmla="*/ 0 60000 65536"/>
              <a:gd name="T11" fmla="*/ 0 60000 65536"/>
              <a:gd name="T12" fmla="*/ 0 w 4200"/>
              <a:gd name="T13" fmla="*/ 0 h 1424"/>
              <a:gd name="T14" fmla="*/ 4200 w 4200"/>
              <a:gd name="T15" fmla="*/ 1424 h 14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00" h="1424">
                <a:moveTo>
                  <a:pt x="4200" y="1424"/>
                </a:moveTo>
                <a:lnTo>
                  <a:pt x="3224" y="1424"/>
                </a:lnTo>
                <a:lnTo>
                  <a:pt x="188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47663" y="2166939"/>
            <a:ext cx="1333500" cy="1004887"/>
            <a:chOff x="220" y="1365"/>
            <a:chExt cx="840" cy="633"/>
          </a:xfrm>
        </p:grpSpPr>
        <p:sp>
          <p:nvSpPr>
            <p:cNvPr id="46122" name="Line 45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3" name="Oval 46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289839" name="Oval 47"/>
          <p:cNvSpPr>
            <a:spLocks noChangeArrowheads="1"/>
          </p:cNvSpPr>
          <p:nvPr/>
        </p:nvSpPr>
        <p:spPr bwMode="auto">
          <a:xfrm>
            <a:off x="2328864" y="2227264"/>
            <a:ext cx="985837" cy="9620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289840" name="Line 48"/>
          <p:cNvSpPr>
            <a:spLocks noChangeShapeType="1"/>
          </p:cNvSpPr>
          <p:nvPr/>
        </p:nvSpPr>
        <p:spPr bwMode="auto">
          <a:xfrm>
            <a:off x="6553200" y="2493964"/>
            <a:ext cx="0" cy="8175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89841" name="Freeform 49"/>
          <p:cNvSpPr>
            <a:spLocks/>
          </p:cNvSpPr>
          <p:nvPr/>
        </p:nvSpPr>
        <p:spPr bwMode="auto">
          <a:xfrm>
            <a:off x="3657600" y="2216150"/>
            <a:ext cx="4378325" cy="1095375"/>
          </a:xfrm>
          <a:custGeom>
            <a:avLst/>
            <a:gdLst>
              <a:gd name="T0" fmla="*/ 2147483647 w 2758"/>
              <a:gd name="T1" fmla="*/ 1628020938 h 646"/>
              <a:gd name="T2" fmla="*/ 2147483647 w 2758"/>
              <a:gd name="T3" fmla="*/ 1585179075 h 646"/>
              <a:gd name="T4" fmla="*/ 2147483647 w 2758"/>
              <a:gd name="T5" fmla="*/ 0 h 646"/>
              <a:gd name="T6" fmla="*/ 0 w 2758"/>
              <a:gd name="T7" fmla="*/ 0 h 646"/>
              <a:gd name="T8" fmla="*/ 0 60000 65536"/>
              <a:gd name="T9" fmla="*/ 0 60000 65536"/>
              <a:gd name="T10" fmla="*/ 0 60000 65536"/>
              <a:gd name="T11" fmla="*/ 0 60000 65536"/>
              <a:gd name="T12" fmla="*/ 0 w 2758"/>
              <a:gd name="T13" fmla="*/ 0 h 646"/>
              <a:gd name="T14" fmla="*/ 2758 w 2758"/>
              <a:gd name="T15" fmla="*/ 646 h 6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8" h="646">
                <a:moveTo>
                  <a:pt x="2758" y="646"/>
                </a:moveTo>
                <a:lnTo>
                  <a:pt x="1763" y="629"/>
                </a:lnTo>
                <a:lnTo>
                  <a:pt x="1039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289842" name="Line 50"/>
          <p:cNvSpPr>
            <a:spLocks noChangeShapeType="1"/>
          </p:cNvSpPr>
          <p:nvPr/>
        </p:nvSpPr>
        <p:spPr bwMode="auto">
          <a:xfrm>
            <a:off x="3548063" y="2090739"/>
            <a:ext cx="0" cy="8461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89843" name="Freeform 51"/>
          <p:cNvSpPr>
            <a:spLocks/>
          </p:cNvSpPr>
          <p:nvPr/>
        </p:nvSpPr>
        <p:spPr bwMode="auto">
          <a:xfrm>
            <a:off x="3643314" y="2951163"/>
            <a:ext cx="4073525" cy="2133600"/>
          </a:xfrm>
          <a:custGeom>
            <a:avLst/>
            <a:gdLst>
              <a:gd name="T0" fmla="*/ 0 w 2566"/>
              <a:gd name="T1" fmla="*/ 0 h 1344"/>
              <a:gd name="T2" fmla="*/ 2147483647 w 2566"/>
              <a:gd name="T3" fmla="*/ 0 h 1344"/>
              <a:gd name="T4" fmla="*/ 2147483647 w 2566"/>
              <a:gd name="T5" fmla="*/ 2147483647 h 1344"/>
              <a:gd name="T6" fmla="*/ 2147483647 w 2566"/>
              <a:gd name="T7" fmla="*/ 2147483647 h 1344"/>
              <a:gd name="T8" fmla="*/ 0 60000 65536"/>
              <a:gd name="T9" fmla="*/ 0 60000 65536"/>
              <a:gd name="T10" fmla="*/ 0 60000 65536"/>
              <a:gd name="T11" fmla="*/ 0 60000 65536"/>
              <a:gd name="T12" fmla="*/ 0 w 2566"/>
              <a:gd name="T13" fmla="*/ 0 h 1344"/>
              <a:gd name="T14" fmla="*/ 2566 w 2566"/>
              <a:gd name="T15" fmla="*/ 1344 h 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66" h="1344">
                <a:moveTo>
                  <a:pt x="0" y="0"/>
                </a:moveTo>
                <a:lnTo>
                  <a:pt x="1013" y="0"/>
                </a:lnTo>
                <a:lnTo>
                  <a:pt x="1650" y="1344"/>
                </a:lnTo>
                <a:lnTo>
                  <a:pt x="2566" y="1344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6121" name="Text Box 52"/>
          <p:cNvSpPr txBox="1">
            <a:spLocks noChangeArrowheads="1"/>
          </p:cNvSpPr>
          <p:nvPr/>
        </p:nvSpPr>
        <p:spPr bwMode="auto">
          <a:xfrm>
            <a:off x="2327923" y="3886200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  <p:sp>
        <p:nvSpPr>
          <p:cNvPr id="73" name="Text Box 4"/>
          <p:cNvSpPr txBox="1">
            <a:spLocks noChangeArrowheads="1"/>
          </p:cNvSpPr>
          <p:nvPr/>
        </p:nvSpPr>
        <p:spPr bwMode="auto">
          <a:xfrm>
            <a:off x="595314" y="2517623"/>
            <a:ext cx="12001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grpSp>
        <p:nvGrpSpPr>
          <p:cNvPr id="74" name="Group 22"/>
          <p:cNvGrpSpPr>
            <a:grpSpLocks/>
          </p:cNvGrpSpPr>
          <p:nvPr/>
        </p:nvGrpSpPr>
        <p:grpSpPr bwMode="auto">
          <a:xfrm>
            <a:off x="2292349" y="2222501"/>
            <a:ext cx="1074739" cy="962025"/>
            <a:chOff x="1540" y="2116"/>
            <a:chExt cx="677" cy="606"/>
          </a:xfrm>
        </p:grpSpPr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76" name="Text Box 24"/>
            <p:cNvSpPr txBox="1">
              <a:spLocks noChangeArrowheads="1"/>
            </p:cNvSpPr>
            <p:nvPr/>
          </p:nvSpPr>
          <p:spPr bwMode="auto">
            <a:xfrm>
              <a:off x="1540" y="2238"/>
              <a:ext cx="677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Waiting</a:t>
              </a:r>
            </a:p>
            <a:p>
              <a:r>
                <a:rPr lang="en-US" i="1" dirty="0">
                  <a:latin typeface="Calibri"/>
                </a:rPr>
                <a:t>for reply</a:t>
              </a:r>
              <a:endParaRPr lang="en-US" sz="1400" i="1" dirty="0">
                <a:latin typeface="Times New Roman" charset="0"/>
              </a:endParaRPr>
            </a:p>
          </p:txBody>
        </p:sp>
      </p:grpSp>
      <p:grpSp>
        <p:nvGrpSpPr>
          <p:cNvPr id="77" name="Group 27"/>
          <p:cNvGrpSpPr>
            <a:grpSpLocks/>
          </p:cNvGrpSpPr>
          <p:nvPr/>
        </p:nvGrpSpPr>
        <p:grpSpPr bwMode="auto">
          <a:xfrm>
            <a:off x="6677026" y="3568700"/>
            <a:ext cx="1200151" cy="962025"/>
            <a:chOff x="1335" y="3347"/>
            <a:chExt cx="756" cy="606"/>
          </a:xfrm>
        </p:grpSpPr>
        <p:sp>
          <p:nvSpPr>
            <p:cNvPr id="78" name="Oval 28"/>
            <p:cNvSpPr>
              <a:spLocks noChangeArrowheads="1"/>
            </p:cNvSpPr>
            <p:nvPr/>
          </p:nvSpPr>
          <p:spPr bwMode="auto">
            <a:xfrm>
              <a:off x="1390" y="3347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" name="Text Box 29"/>
            <p:cNvSpPr txBox="1">
              <a:spLocks noChangeArrowheads="1"/>
            </p:cNvSpPr>
            <p:nvPr/>
          </p:nvSpPr>
          <p:spPr bwMode="auto">
            <a:xfrm>
              <a:off x="1335" y="3530"/>
              <a:ext cx="75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</a:rPr>
                <a:t>IDLE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1004888" y="1490663"/>
            <a:ext cx="364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58" name="Text Box 7"/>
          <p:cNvSpPr txBox="1">
            <a:spLocks noChangeArrowheads="1"/>
          </p:cNvSpPr>
          <p:nvPr/>
        </p:nvSpPr>
        <p:spPr bwMode="auto">
          <a:xfrm>
            <a:off x="6319839" y="5314951"/>
            <a:ext cx="2143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(data)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(ACK)</a:t>
            </a:r>
            <a:endParaRPr lang="en-US" dirty="0">
              <a:latin typeface="Times New Roman" charset="0"/>
            </a:endParaRPr>
          </a:p>
        </p:txBody>
      </p:sp>
      <p:sp>
        <p:nvSpPr>
          <p:cNvPr id="59" name="Text Box 8"/>
          <p:cNvSpPr txBox="1">
            <a:spLocks noChangeArrowheads="1"/>
          </p:cNvSpPr>
          <p:nvPr/>
        </p:nvSpPr>
        <p:spPr bwMode="auto">
          <a:xfrm>
            <a:off x="6297614" y="4781551"/>
            <a:ext cx="2157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(packet) &amp;&amp;    </a:t>
            </a:r>
            <a:r>
              <a:rPr lang="en-US" dirty="0" err="1">
                <a:latin typeface="Calibri"/>
              </a:rPr>
              <a:t>notcorrupt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1071563" y="3492500"/>
            <a:ext cx="379181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 </a:t>
            </a:r>
            <a:r>
              <a:rPr lang="en-US" dirty="0" err="1">
                <a:latin typeface="Calibri"/>
              </a:rPr>
              <a:t>isACK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sp>
        <p:nvSpPr>
          <p:cNvPr id="61" name="Text Box 15"/>
          <p:cNvSpPr txBox="1">
            <a:spLocks noChangeArrowheads="1"/>
          </p:cNvSpPr>
          <p:nvPr/>
        </p:nvSpPr>
        <p:spPr bwMode="auto">
          <a:xfrm>
            <a:off x="3562352" y="2600325"/>
            <a:ext cx="176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80" name="Text Box 16"/>
          <p:cNvSpPr txBox="1">
            <a:spLocks noChangeArrowheads="1"/>
          </p:cNvSpPr>
          <p:nvPr/>
        </p:nvSpPr>
        <p:spPr bwMode="auto">
          <a:xfrm>
            <a:off x="3536949" y="1925639"/>
            <a:ext cx="2371899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</a:t>
            </a:r>
          </a:p>
          <a:p>
            <a:pPr algn="l"/>
            <a:r>
              <a:rPr lang="en-US" dirty="0">
                <a:latin typeface="Calibri"/>
              </a:rPr>
              <a:t>   </a:t>
            </a:r>
            <a:r>
              <a:rPr lang="en-US" dirty="0" err="1">
                <a:latin typeface="Calibri"/>
              </a:rPr>
              <a:t>isNAK</a:t>
            </a:r>
            <a:r>
              <a:rPr lang="en-US" dirty="0">
                <a:latin typeface="Calibri"/>
              </a:rPr>
              <a:t>(reply)</a:t>
            </a:r>
            <a:endParaRPr lang="en-US" dirty="0">
              <a:latin typeface="Times New Roman" charset="0"/>
            </a:endParaRPr>
          </a:p>
        </p:txBody>
      </p:sp>
      <p:grpSp>
        <p:nvGrpSpPr>
          <p:cNvPr id="81" name="Group 18"/>
          <p:cNvGrpSpPr>
            <a:grpSpLocks/>
          </p:cNvGrpSpPr>
          <p:nvPr/>
        </p:nvGrpSpPr>
        <p:grpSpPr bwMode="auto">
          <a:xfrm>
            <a:off x="6573837" y="2352675"/>
            <a:ext cx="1924051" cy="858838"/>
            <a:chOff x="2222" y="2660"/>
            <a:chExt cx="1212" cy="541"/>
          </a:xfrm>
        </p:grpSpPr>
        <p:sp>
          <p:nvSpPr>
            <p:cNvPr id="82" name="Text Box 19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udt_send</a:t>
              </a:r>
              <a:r>
                <a:rPr lang="en-US" dirty="0">
                  <a:latin typeface="Calibri"/>
                </a:rPr>
                <a:t>(NAK)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83" name="Text Box 20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 err="1">
                  <a:latin typeface="Calibri"/>
                </a:rPr>
                <a:t>udt_rcv</a:t>
              </a:r>
              <a:r>
                <a:rPr lang="en-US" dirty="0">
                  <a:latin typeface="Calibri"/>
                </a:rPr>
                <a:t>(packet) &amp;&amp; corrupt(packet)</a:t>
              </a:r>
              <a:endParaRPr lang="en-US" dirty="0">
                <a:latin typeface="Times New Roman" charset="0"/>
              </a:endParaRPr>
            </a:p>
          </p:txBody>
        </p:sp>
        <p:sp>
          <p:nvSpPr>
            <p:cNvPr id="84" name="Line 21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85" name="Text Box 34"/>
          <p:cNvSpPr txBox="1">
            <a:spLocks noChangeArrowheads="1"/>
          </p:cNvSpPr>
          <p:nvPr/>
        </p:nvSpPr>
        <p:spPr bwMode="auto">
          <a:xfrm>
            <a:off x="1031875" y="1212851"/>
            <a:ext cx="22558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2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898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898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898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2898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898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2898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898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289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28" grpId="0" animBg="1"/>
      <p:bldP spid="289829" grpId="0" animBg="1"/>
      <p:bldP spid="289833" grpId="0" animBg="1"/>
      <p:bldP spid="289834" grpId="0" animBg="1"/>
      <p:bldP spid="289835" grpId="0" animBg="1"/>
      <p:bldP spid="289839" grpId="0" animBg="1"/>
      <p:bldP spid="289839" grpId="1" animBg="1"/>
      <p:bldP spid="289840" grpId="0" animBg="1"/>
      <p:bldP spid="289841" grpId="0" animBg="1"/>
      <p:bldP spid="289842" grpId="0" animBg="1"/>
      <p:bldP spid="2898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ECC6DA4C-DC73-874D-8EF5-6EC058A645C5}" type="slidenum">
              <a:rPr lang="en-US" sz="1400" smtClean="0">
                <a:latin typeface="Calibri"/>
              </a:rPr>
              <a:pPr algn="r"/>
              <a:t>37</a:t>
            </a:fld>
            <a:endParaRPr lang="en-US" sz="1400" dirty="0">
              <a:latin typeface="Calibri"/>
            </a:endParaRP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rdt2.0 has a fatal flaw!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What happens if ACK/NAK corrupted?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sender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doesn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 know what happened at receiver!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can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 just retransmit: possible duplicate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spcBef>
                <a:spcPct val="60000"/>
              </a:spcBef>
              <a:buFont typeface="ZapfDingbats" charset="0"/>
              <a:buNone/>
            </a:pPr>
            <a:endParaRPr lang="en-US" sz="2000" dirty="0"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711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1"/>
            <a:ext cx="3810000" cy="25622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Handling duplicates: 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sender retransmits current packet if ACK/NAK garbled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sender adds </a:t>
            </a:r>
            <a:r>
              <a:rPr lang="en-US" sz="2000" i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sequence number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to each packet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receiver discards (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doesn</a:t>
            </a:r>
            <a:r>
              <a:rPr lang="en-GB" sz="20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  deliver) duplicate packet</a:t>
            </a:r>
          </a:p>
        </p:txBody>
      </p:sp>
      <p:sp>
        <p:nvSpPr>
          <p:cNvPr id="47111" name="Text Box 5"/>
          <p:cNvSpPr txBox="1">
            <a:spLocks noChangeArrowheads="1"/>
          </p:cNvSpPr>
          <p:nvPr/>
        </p:nvSpPr>
        <p:spPr bwMode="auto">
          <a:xfrm>
            <a:off x="4983163" y="4818064"/>
            <a:ext cx="283650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2000" dirty="0">
                <a:latin typeface="Calibri"/>
              </a:rPr>
              <a:t>Sender sends one packet, </a:t>
            </a:r>
          </a:p>
          <a:p>
            <a:pPr algn="l"/>
            <a:r>
              <a:rPr lang="en-US" sz="2000" dirty="0">
                <a:latin typeface="Calibri"/>
              </a:rPr>
              <a:t>then waits for receiver </a:t>
            </a:r>
          </a:p>
          <a:p>
            <a:pPr algn="l"/>
            <a:r>
              <a:rPr lang="en-US" sz="2000" dirty="0">
                <a:latin typeface="Calibri"/>
              </a:rPr>
              <a:t>response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47112" name="Rectangle 6"/>
          <p:cNvSpPr>
            <a:spLocks noChangeArrowheads="1"/>
          </p:cNvSpPr>
          <p:nvPr/>
        </p:nvSpPr>
        <p:spPr bwMode="auto">
          <a:xfrm>
            <a:off x="4895851" y="4686300"/>
            <a:ext cx="3467100" cy="12382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7113" name="Group 7"/>
          <p:cNvGrpSpPr>
            <a:grpSpLocks/>
          </p:cNvGrpSpPr>
          <p:nvPr/>
        </p:nvGrpSpPr>
        <p:grpSpPr bwMode="auto">
          <a:xfrm>
            <a:off x="5038725" y="4522795"/>
            <a:ext cx="1647825" cy="400051"/>
            <a:chOff x="2976" y="2669"/>
            <a:chExt cx="1038" cy="252"/>
          </a:xfrm>
        </p:grpSpPr>
        <p:sp>
          <p:nvSpPr>
            <p:cNvPr id="47114" name="Rectangle 8"/>
            <p:cNvSpPr>
              <a:spLocks noChangeArrowheads="1"/>
            </p:cNvSpPr>
            <p:nvPr/>
          </p:nvSpPr>
          <p:spPr bwMode="auto">
            <a:xfrm>
              <a:off x="2976" y="2712"/>
              <a:ext cx="1038" cy="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7115" name="Text Box 9"/>
            <p:cNvSpPr txBox="1">
              <a:spLocks noChangeArrowheads="1"/>
            </p:cNvSpPr>
            <p:nvPr/>
          </p:nvSpPr>
          <p:spPr bwMode="auto">
            <a:xfrm>
              <a:off x="2994" y="2669"/>
              <a:ext cx="100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000" dirty="0">
                  <a:solidFill>
                    <a:srgbClr val="FF0000"/>
                  </a:solidFill>
                  <a:latin typeface="Calibri"/>
                </a:rPr>
                <a:t>stop and wait</a:t>
              </a:r>
              <a:endParaRPr lang="en-US" sz="2400" dirty="0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287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Dealing with Packet Corruption 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80060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3988850" y="6172202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5" y="22764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3" name="Line 9"/>
          <p:cNvSpPr>
            <a:spLocks noChangeShapeType="1"/>
          </p:cNvSpPr>
          <p:nvPr/>
        </p:nvSpPr>
        <p:spPr bwMode="auto">
          <a:xfrm flipH="1">
            <a:off x="2011365" y="2886075"/>
            <a:ext cx="5367337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1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7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4956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1539878" y="19812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114800"/>
            <a:ext cx="5367339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74" name="Line 50"/>
          <p:cNvSpPr>
            <a:spLocks noChangeShapeType="1"/>
          </p:cNvSpPr>
          <p:nvPr/>
        </p:nvSpPr>
        <p:spPr bwMode="auto">
          <a:xfrm>
            <a:off x="1997075" y="4724400"/>
            <a:ext cx="5367339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1543314" y="32766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2" name="Rectangle 1"/>
          <p:cNvSpPr/>
          <p:nvPr/>
        </p:nvSpPr>
        <p:spPr>
          <a:xfrm>
            <a:off x="7240800" y="2590800"/>
            <a:ext cx="60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7800" y="3124200"/>
            <a:ext cx="565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205946">
            <a:off x="3846445" y="2834790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  <p:sp>
        <p:nvSpPr>
          <p:cNvPr id="55" name="TextBox 54"/>
          <p:cNvSpPr txBox="1"/>
          <p:nvPr/>
        </p:nvSpPr>
        <p:spPr>
          <a:xfrm rot="21258713">
            <a:off x="4079994" y="4031721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71600" y="5715000"/>
            <a:ext cx="6705600" cy="6858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What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if the ACK/NACK is corrupted?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848600" y="3505200"/>
            <a:ext cx="1371600" cy="990600"/>
            <a:chOff x="7848600" y="3505200"/>
            <a:chExt cx="1371600" cy="990600"/>
          </a:xfrm>
        </p:grpSpPr>
        <p:sp>
          <p:nvSpPr>
            <p:cNvPr id="6" name="Cloud Callout 5"/>
            <p:cNvSpPr/>
            <p:nvPr/>
          </p:nvSpPr>
          <p:spPr bwMode="auto">
            <a:xfrm>
              <a:off x="7848600" y="3505200"/>
              <a:ext cx="1371600" cy="990600"/>
            </a:xfrm>
            <a:prstGeom prst="cloudCallout">
              <a:avLst>
                <a:gd name="adj1" fmla="val -81417"/>
                <a:gd name="adj2" fmla="val 4947"/>
              </a:avLst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 flipH="1">
              <a:off x="7848600" y="3615698"/>
              <a:ext cx="1252533" cy="575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b="0" dirty="0">
                  <a:latin typeface="+mn-lt"/>
                </a:rPr>
                <a:t>Packet </a:t>
              </a:r>
              <a:br>
                <a:rPr lang="en-US" sz="1600" b="0" dirty="0">
                  <a:latin typeface="+mn-lt"/>
                </a:rPr>
              </a:br>
              <a:r>
                <a:rPr lang="en-US" sz="1600" b="0" dirty="0">
                  <a:latin typeface="+mn-lt"/>
                </a:rPr>
                <a:t>#1 or #2?</a:t>
              </a:r>
            </a:p>
          </p:txBody>
        </p:sp>
      </p:grp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1524001" y="442461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2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 rot="460268">
            <a:off x="4669553" y="468634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P(2)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4715813" y="34693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4747344" y="2189650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685800" y="5715000"/>
            <a:ext cx="8229600" cy="6858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</a:rPr>
              <a:t>Data and ACK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</a:rPr>
              <a:t> packets carry </a:t>
            </a:r>
            <a:r>
              <a:rPr kumimoji="0" lang="en-US" sz="2800" b="0" i="0" u="sng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</a:rPr>
              <a:t>sequence numbers</a:t>
            </a:r>
            <a:endParaRPr kumimoji="0" lang="en-US" sz="2800" b="0" i="0" u="sng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</a:endParaRPr>
          </a:p>
        </p:txBody>
      </p:sp>
      <p:sp>
        <p:nvSpPr>
          <p:cNvPr id="3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38</a:t>
            </a:fld>
            <a:endParaRPr lang="en-US" sz="1400" dirty="0">
              <a:latin typeface="Calibri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FAD240-39EA-C644-A34C-832DDECA2DB1}"/>
              </a:ext>
            </a:extLst>
          </p:cNvPr>
          <p:cNvGrpSpPr/>
          <p:nvPr/>
        </p:nvGrpSpPr>
        <p:grpSpPr>
          <a:xfrm>
            <a:off x="7862333" y="3519961"/>
            <a:ext cx="1371600" cy="990600"/>
            <a:chOff x="7848600" y="3505200"/>
            <a:chExt cx="1371600" cy="990600"/>
          </a:xfrm>
        </p:grpSpPr>
        <p:sp>
          <p:nvSpPr>
            <p:cNvPr id="33" name="Cloud Callout 32">
              <a:extLst>
                <a:ext uri="{FF2B5EF4-FFF2-40B4-BE49-F238E27FC236}">
                  <a16:creationId xmlns:a16="http://schemas.microsoft.com/office/drawing/2014/main" id="{5D5F35A3-0254-2B4D-96E8-203E3D11CE54}"/>
                </a:ext>
              </a:extLst>
            </p:cNvPr>
            <p:cNvSpPr/>
            <p:nvPr/>
          </p:nvSpPr>
          <p:spPr bwMode="auto">
            <a:xfrm>
              <a:off x="7848600" y="3505200"/>
              <a:ext cx="1371600" cy="990600"/>
            </a:xfrm>
            <a:prstGeom prst="cloudCallout">
              <a:avLst>
                <a:gd name="adj1" fmla="val -81417"/>
                <a:gd name="adj2" fmla="val 4947"/>
              </a:avLst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34" name="Text Box 20">
              <a:extLst>
                <a:ext uri="{FF2B5EF4-FFF2-40B4-BE49-F238E27FC236}">
                  <a16:creationId xmlns:a16="http://schemas.microsoft.com/office/drawing/2014/main" id="{B5A846A7-DF70-C641-930C-5B52DE519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7860295" y="3698402"/>
              <a:ext cx="1252533" cy="575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>
                  <a:latin typeface="+mn-lt"/>
                </a:rPr>
                <a:t>This is p</a:t>
              </a:r>
              <a:r>
                <a:rPr lang="en-US" sz="1600" b="0" dirty="0">
                  <a:latin typeface="+mn-lt"/>
                </a:rPr>
                <a:t>acket #1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201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1127474" grpId="0" animBg="1"/>
      <p:bldP spid="51" grpId="0"/>
      <p:bldP spid="3" grpId="0"/>
      <p:bldP spid="4" grpId="0"/>
      <p:bldP spid="55" grpId="0"/>
      <p:bldP spid="5" grpId="0" animBg="1"/>
      <p:bldP spid="25" grpId="0"/>
      <p:bldP spid="26" grpId="0"/>
      <p:bldP spid="27" grpId="0"/>
      <p:bldP spid="28" grpId="0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431BEAA2-2C81-0748-BD19-B8DCAABB2E1B}" type="slidenum">
              <a:rPr lang="en-US" sz="1400" smtClean="0">
                <a:latin typeface="Calibri"/>
              </a:rPr>
              <a:pPr algn="r"/>
              <a:t>39</a:t>
            </a:fld>
            <a:endParaRPr lang="en-US" sz="1400" dirty="0">
              <a:latin typeface="Calibri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7" y="238125"/>
            <a:ext cx="8277225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rdt2.1: sender, handles garbled ACK/NAKs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8133" name="Oval 3"/>
          <p:cNvSpPr>
            <a:spLocks noChangeArrowheads="1"/>
          </p:cNvSpPr>
          <p:nvPr/>
        </p:nvSpPr>
        <p:spPr bwMode="auto">
          <a:xfrm>
            <a:off x="2868614" y="2306638"/>
            <a:ext cx="901700" cy="83661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34" name="Text Box 4"/>
          <p:cNvSpPr txBox="1">
            <a:spLocks noChangeArrowheads="1"/>
          </p:cNvSpPr>
          <p:nvPr/>
        </p:nvSpPr>
        <p:spPr bwMode="auto">
          <a:xfrm>
            <a:off x="2776754" y="2595057"/>
            <a:ext cx="10906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i="1" dirty="0">
                <a:latin typeface="Calibri"/>
              </a:rPr>
              <a:t>IDLE</a:t>
            </a:r>
            <a:endParaRPr lang="en-US" sz="1400" i="1" dirty="0">
              <a:latin typeface="Times New Roman" charset="0"/>
            </a:endParaRPr>
          </a:p>
        </p:txBody>
      </p:sp>
      <p:sp>
        <p:nvSpPr>
          <p:cNvPr id="48135" name="Text Box 5"/>
          <p:cNvSpPr txBox="1">
            <a:spLocks noChangeArrowheads="1"/>
          </p:cNvSpPr>
          <p:nvPr/>
        </p:nvSpPr>
        <p:spPr bwMode="auto">
          <a:xfrm>
            <a:off x="3124201" y="1577975"/>
            <a:ext cx="3694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sequence=0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8136" name="Text Box 6"/>
          <p:cNvSpPr txBox="1">
            <a:spLocks noChangeArrowheads="1"/>
          </p:cNvSpPr>
          <p:nvPr/>
        </p:nvSpPr>
        <p:spPr bwMode="auto">
          <a:xfrm>
            <a:off x="3138490" y="1265239"/>
            <a:ext cx="2111375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>
            <a:off x="3265033" y="1630363"/>
            <a:ext cx="158795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38" name="Line 8"/>
          <p:cNvSpPr>
            <a:spLocks noChangeShapeType="1"/>
          </p:cNvSpPr>
          <p:nvPr/>
        </p:nvSpPr>
        <p:spPr bwMode="auto">
          <a:xfrm>
            <a:off x="2593977" y="2262188"/>
            <a:ext cx="377825" cy="1905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39" name="Freeform 9"/>
          <p:cNvSpPr>
            <a:spLocks/>
          </p:cNvSpPr>
          <p:nvPr/>
        </p:nvSpPr>
        <p:spPr bwMode="auto">
          <a:xfrm rot="-6989453">
            <a:off x="2179638" y="4603751"/>
            <a:ext cx="952500" cy="469900"/>
          </a:xfrm>
          <a:custGeom>
            <a:avLst/>
            <a:gdLst>
              <a:gd name="T0" fmla="*/ 145564225 w 1500"/>
              <a:gd name="T1" fmla="*/ 270563975 h 740"/>
              <a:gd name="T2" fmla="*/ 410079825 w 1500"/>
              <a:gd name="T3" fmla="*/ 298386500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48140" name="Group 10"/>
          <p:cNvGrpSpPr>
            <a:grpSpLocks/>
          </p:cNvGrpSpPr>
          <p:nvPr/>
        </p:nvGrpSpPr>
        <p:grpSpPr bwMode="auto">
          <a:xfrm>
            <a:off x="4705477" y="2254250"/>
            <a:ext cx="1089025" cy="865188"/>
            <a:chOff x="2850" y="1499"/>
            <a:chExt cx="660" cy="510"/>
          </a:xfrm>
        </p:grpSpPr>
        <p:sp>
          <p:nvSpPr>
            <p:cNvPr id="48167" name="Oval 11"/>
            <p:cNvSpPr>
              <a:spLocks noChangeArrowheads="1"/>
            </p:cNvSpPr>
            <p:nvPr/>
          </p:nvSpPr>
          <p:spPr bwMode="auto">
            <a:xfrm>
              <a:off x="2893" y="1499"/>
              <a:ext cx="568" cy="51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8168" name="Text Box 12"/>
            <p:cNvSpPr txBox="1">
              <a:spLocks noChangeArrowheads="1"/>
            </p:cNvSpPr>
            <p:nvPr/>
          </p:nvSpPr>
          <p:spPr bwMode="auto">
            <a:xfrm>
              <a:off x="2850" y="1580"/>
              <a:ext cx="66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1" dirty="0">
                  <a:latin typeface="Calibri"/>
                </a:rPr>
                <a:t>Waiting</a:t>
              </a:r>
            </a:p>
            <a:p>
              <a:r>
                <a:rPr lang="en-US" sz="1400" i="1" dirty="0">
                  <a:latin typeface="Calibri"/>
                </a:rPr>
                <a:t>For reply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48141" name="Freeform 13"/>
          <p:cNvSpPr>
            <a:spLocks/>
          </p:cNvSpPr>
          <p:nvPr/>
        </p:nvSpPr>
        <p:spPr bwMode="auto">
          <a:xfrm flipV="1">
            <a:off x="3425826" y="2132013"/>
            <a:ext cx="1482725" cy="220662"/>
          </a:xfrm>
          <a:custGeom>
            <a:avLst/>
            <a:gdLst>
              <a:gd name="T0" fmla="*/ 0 w 2835"/>
              <a:gd name="T1" fmla="*/ 0 h 525"/>
              <a:gd name="T2" fmla="*/ 77547563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42" name="Freeform 14"/>
          <p:cNvSpPr>
            <a:spLocks/>
          </p:cNvSpPr>
          <p:nvPr/>
        </p:nvSpPr>
        <p:spPr bwMode="auto">
          <a:xfrm rot="-1357180">
            <a:off x="5589588" y="2116138"/>
            <a:ext cx="466725" cy="685800"/>
          </a:xfrm>
          <a:custGeom>
            <a:avLst/>
            <a:gdLst>
              <a:gd name="T0" fmla="*/ 0 w 735"/>
              <a:gd name="T1" fmla="*/ 78628875 h 1080"/>
              <a:gd name="T2" fmla="*/ 0 w 735"/>
              <a:gd name="T3" fmla="*/ 344757375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5913439" y="2678113"/>
            <a:ext cx="2262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5875339" y="1920875"/>
            <a:ext cx="256381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  </a:t>
            </a:r>
          </a:p>
          <a:p>
            <a:pPr algn="l"/>
            <a:r>
              <a:rPr lang="en-US" dirty="0">
                <a:latin typeface="Calibri"/>
              </a:rPr>
              <a:t>( corrupt(reply) ||</a:t>
            </a:r>
          </a:p>
          <a:p>
            <a:pPr algn="l"/>
            <a:r>
              <a:rPr lang="en-US" dirty="0" err="1">
                <a:latin typeface="Calibri"/>
              </a:rPr>
              <a:t>isNAK</a:t>
            </a:r>
            <a:r>
              <a:rPr lang="en-US" dirty="0">
                <a:latin typeface="Calibri"/>
              </a:rPr>
              <a:t>(reply) )</a:t>
            </a:r>
            <a:endParaRPr lang="en-US" dirty="0">
              <a:latin typeface="Times New Roman" charset="0"/>
            </a:endParaRPr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6045201" y="2717800"/>
            <a:ext cx="14335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46" name="Freeform 18"/>
          <p:cNvSpPr>
            <a:spLocks/>
          </p:cNvSpPr>
          <p:nvPr/>
        </p:nvSpPr>
        <p:spPr bwMode="auto">
          <a:xfrm rot="16200000" flipV="1">
            <a:off x="2201864" y="3492501"/>
            <a:ext cx="1266825" cy="123825"/>
          </a:xfrm>
          <a:custGeom>
            <a:avLst/>
            <a:gdLst>
              <a:gd name="T0" fmla="*/ 0 w 2835"/>
              <a:gd name="T1" fmla="*/ 0 h 525"/>
              <a:gd name="T2" fmla="*/ 566083097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47" name="Freeform 19"/>
          <p:cNvSpPr>
            <a:spLocks/>
          </p:cNvSpPr>
          <p:nvPr/>
        </p:nvSpPr>
        <p:spPr bwMode="auto">
          <a:xfrm>
            <a:off x="3600450" y="4779963"/>
            <a:ext cx="1606551" cy="247650"/>
          </a:xfrm>
          <a:custGeom>
            <a:avLst/>
            <a:gdLst>
              <a:gd name="T0" fmla="*/ 0 w 2835"/>
              <a:gd name="T1" fmla="*/ 0 h 525"/>
              <a:gd name="T2" fmla="*/ 910406668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48" name="Freeform 20"/>
          <p:cNvSpPr>
            <a:spLocks/>
          </p:cNvSpPr>
          <p:nvPr/>
        </p:nvSpPr>
        <p:spPr bwMode="auto">
          <a:xfrm rot="5400000" flipH="1" flipV="1">
            <a:off x="4970463" y="3440113"/>
            <a:ext cx="1363663" cy="204788"/>
          </a:xfrm>
          <a:custGeom>
            <a:avLst/>
            <a:gdLst>
              <a:gd name="T0" fmla="*/ 0 w 2835"/>
              <a:gd name="T1" fmla="*/ 0 h 525"/>
              <a:gd name="T2" fmla="*/ 655935371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3365501" y="5364163"/>
            <a:ext cx="3763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sequence=1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3435351" y="5026025"/>
            <a:ext cx="23891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48151" name="Line 23"/>
          <p:cNvSpPr>
            <a:spLocks noChangeShapeType="1"/>
          </p:cNvSpPr>
          <p:nvPr/>
        </p:nvSpPr>
        <p:spPr bwMode="auto">
          <a:xfrm>
            <a:off x="3482975" y="5378450"/>
            <a:ext cx="158795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5692776" y="3173413"/>
            <a:ext cx="29956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  </a:t>
            </a:r>
          </a:p>
          <a:p>
            <a:pPr algn="l"/>
            <a:r>
              <a:rPr lang="en-US" dirty="0">
                <a:latin typeface="Calibri"/>
              </a:rPr>
              <a:t>&amp;&amp; </a:t>
            </a:r>
            <a:r>
              <a:rPr lang="en-US" dirty="0" err="1">
                <a:latin typeface="Calibri"/>
              </a:rPr>
              <a:t>notcorrupt</a:t>
            </a:r>
            <a:r>
              <a:rPr lang="en-US" dirty="0">
                <a:latin typeface="Calibri"/>
              </a:rPr>
              <a:t>(reply) </a:t>
            </a:r>
          </a:p>
          <a:p>
            <a:pPr algn="l"/>
            <a:r>
              <a:rPr lang="en-US" dirty="0">
                <a:latin typeface="Calibri"/>
              </a:rPr>
              <a:t>&amp;&amp; </a:t>
            </a:r>
            <a:r>
              <a:rPr lang="en-US" dirty="0" err="1">
                <a:latin typeface="Calibri"/>
              </a:rPr>
              <a:t>isACK</a:t>
            </a:r>
            <a:r>
              <a:rPr lang="en-US" dirty="0">
                <a:latin typeface="Calibri"/>
              </a:rPr>
              <a:t>(reply) </a:t>
            </a:r>
          </a:p>
        </p:txBody>
      </p:sp>
      <p:sp>
        <p:nvSpPr>
          <p:cNvPr id="48153" name="Line 25"/>
          <p:cNvSpPr>
            <a:spLocks noChangeShapeType="1"/>
          </p:cNvSpPr>
          <p:nvPr/>
        </p:nvSpPr>
        <p:spPr bwMode="auto">
          <a:xfrm>
            <a:off x="5821363" y="39846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54" name="Text Box 26"/>
          <p:cNvSpPr txBox="1">
            <a:spLocks noChangeArrowheads="1"/>
          </p:cNvSpPr>
          <p:nvPr/>
        </p:nvSpPr>
        <p:spPr bwMode="auto">
          <a:xfrm>
            <a:off x="720726" y="5435600"/>
            <a:ext cx="1943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48155" name="Text Box 27"/>
          <p:cNvSpPr txBox="1">
            <a:spLocks noChangeArrowheads="1"/>
          </p:cNvSpPr>
          <p:nvPr/>
        </p:nvSpPr>
        <p:spPr bwMode="auto">
          <a:xfrm>
            <a:off x="695325" y="4618038"/>
            <a:ext cx="20113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&amp;&amp;  </a:t>
            </a:r>
          </a:p>
          <a:p>
            <a:pPr algn="l"/>
            <a:r>
              <a:rPr lang="en-US" dirty="0">
                <a:latin typeface="Calibri"/>
              </a:rPr>
              <a:t>( corrupt(reply) ||</a:t>
            </a:r>
          </a:p>
          <a:p>
            <a:pPr algn="l"/>
            <a:r>
              <a:rPr lang="en-US" dirty="0" err="1">
                <a:latin typeface="Calibri"/>
              </a:rPr>
              <a:t>isNAK</a:t>
            </a:r>
            <a:r>
              <a:rPr lang="en-US" dirty="0">
                <a:latin typeface="Calibri"/>
              </a:rPr>
              <a:t>(reply) )</a:t>
            </a:r>
            <a:endParaRPr lang="en-US" dirty="0">
              <a:latin typeface="Times New Roman" charset="0"/>
            </a:endParaRPr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811214" y="5443538"/>
            <a:ext cx="155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8157" name="Text Box 29"/>
          <p:cNvSpPr txBox="1">
            <a:spLocks noChangeArrowheads="1"/>
          </p:cNvSpPr>
          <p:nvPr/>
        </p:nvSpPr>
        <p:spPr bwMode="auto">
          <a:xfrm>
            <a:off x="638175" y="3016250"/>
            <a:ext cx="21097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  </a:t>
            </a:r>
          </a:p>
          <a:p>
            <a:pPr algn="l"/>
            <a:r>
              <a:rPr lang="en-US" dirty="0">
                <a:latin typeface="Calibri"/>
              </a:rPr>
              <a:t>&amp;&amp; </a:t>
            </a:r>
            <a:r>
              <a:rPr lang="en-US" dirty="0" err="1">
                <a:latin typeface="Calibri"/>
              </a:rPr>
              <a:t>notcorrupt</a:t>
            </a:r>
            <a:r>
              <a:rPr lang="en-US" dirty="0">
                <a:latin typeface="Calibri"/>
              </a:rPr>
              <a:t>(reply) </a:t>
            </a:r>
          </a:p>
          <a:p>
            <a:pPr algn="l"/>
            <a:r>
              <a:rPr lang="en-US" dirty="0">
                <a:latin typeface="Calibri"/>
              </a:rPr>
              <a:t>&amp;&amp; </a:t>
            </a:r>
            <a:r>
              <a:rPr lang="en-US" dirty="0" err="1">
                <a:latin typeface="Calibri"/>
              </a:rPr>
              <a:t>isACK</a:t>
            </a:r>
            <a:r>
              <a:rPr lang="en-US" dirty="0">
                <a:latin typeface="Calibri"/>
              </a:rPr>
              <a:t>(reply)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48158" name="Line 30"/>
          <p:cNvSpPr>
            <a:spLocks noChangeShapeType="1"/>
          </p:cNvSpPr>
          <p:nvPr/>
        </p:nvSpPr>
        <p:spPr bwMode="auto">
          <a:xfrm>
            <a:off x="782639" y="3854450"/>
            <a:ext cx="17383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48159" name="Group 31"/>
          <p:cNvGrpSpPr>
            <a:grpSpLocks/>
          </p:cNvGrpSpPr>
          <p:nvPr/>
        </p:nvGrpSpPr>
        <p:grpSpPr bwMode="auto">
          <a:xfrm>
            <a:off x="4852988" y="4200525"/>
            <a:ext cx="1117600" cy="884238"/>
            <a:chOff x="4156" y="2812"/>
            <a:chExt cx="704" cy="557"/>
          </a:xfrm>
        </p:grpSpPr>
        <p:sp>
          <p:nvSpPr>
            <p:cNvPr id="48165" name="Oval 32"/>
            <p:cNvSpPr>
              <a:spLocks noChangeArrowheads="1"/>
            </p:cNvSpPr>
            <p:nvPr/>
          </p:nvSpPr>
          <p:spPr bwMode="auto">
            <a:xfrm>
              <a:off x="4242" y="2812"/>
              <a:ext cx="567" cy="51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8166" name="Text Box 33"/>
            <p:cNvSpPr txBox="1">
              <a:spLocks noChangeArrowheads="1"/>
            </p:cNvSpPr>
            <p:nvPr/>
          </p:nvSpPr>
          <p:spPr bwMode="auto">
            <a:xfrm>
              <a:off x="4156" y="2985"/>
              <a:ext cx="70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1" dirty="0">
                  <a:latin typeface="Calibri"/>
                </a:rPr>
                <a:t>IDLE</a:t>
              </a:r>
              <a:endParaRPr lang="en-US" sz="1400" i="1" dirty="0">
                <a:latin typeface="Times New Roman" charset="0"/>
              </a:endParaRPr>
            </a:p>
          </p:txBody>
        </p:sp>
      </p:grpSp>
      <p:grpSp>
        <p:nvGrpSpPr>
          <p:cNvPr id="48160" name="Group 34"/>
          <p:cNvGrpSpPr>
            <a:grpSpLocks/>
          </p:cNvGrpSpPr>
          <p:nvPr/>
        </p:nvGrpSpPr>
        <p:grpSpPr bwMode="auto">
          <a:xfrm>
            <a:off x="2663825" y="4146551"/>
            <a:ext cx="1046163" cy="823913"/>
            <a:chOff x="4916" y="3266"/>
            <a:chExt cx="659" cy="519"/>
          </a:xfrm>
        </p:grpSpPr>
        <p:sp>
          <p:nvSpPr>
            <p:cNvPr id="48163" name="Oval 35"/>
            <p:cNvSpPr>
              <a:spLocks noChangeArrowheads="1"/>
            </p:cNvSpPr>
            <p:nvPr/>
          </p:nvSpPr>
          <p:spPr bwMode="auto">
            <a:xfrm>
              <a:off x="4957" y="3266"/>
              <a:ext cx="567" cy="51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8164" name="Text Box 36"/>
            <p:cNvSpPr txBox="1">
              <a:spLocks noChangeArrowheads="1"/>
            </p:cNvSpPr>
            <p:nvPr/>
          </p:nvSpPr>
          <p:spPr bwMode="auto">
            <a:xfrm>
              <a:off x="4916" y="3367"/>
              <a:ext cx="65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1" dirty="0">
                  <a:latin typeface="Calibri"/>
                </a:rPr>
                <a:t>Waiting</a:t>
              </a:r>
            </a:p>
            <a:p>
              <a:r>
                <a:rPr lang="en-US" sz="1400" i="1" dirty="0">
                  <a:latin typeface="Calibri"/>
                </a:rPr>
                <a:t>for reply</a:t>
              </a:r>
              <a:endParaRPr lang="en-US" sz="1400" i="1" dirty="0">
                <a:latin typeface="Times New Roman" charset="0"/>
              </a:endParaRPr>
            </a:p>
          </p:txBody>
        </p:sp>
      </p:grpSp>
      <p:sp>
        <p:nvSpPr>
          <p:cNvPr id="48161" name="Text Box 37"/>
          <p:cNvSpPr txBox="1">
            <a:spLocks noChangeArrowheads="1"/>
          </p:cNvSpPr>
          <p:nvPr/>
        </p:nvSpPr>
        <p:spPr bwMode="auto">
          <a:xfrm>
            <a:off x="6203009" y="3994150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  <p:sp>
        <p:nvSpPr>
          <p:cNvPr id="48162" name="Text Box 38"/>
          <p:cNvSpPr txBox="1">
            <a:spLocks noChangeArrowheads="1"/>
          </p:cNvSpPr>
          <p:nvPr/>
        </p:nvSpPr>
        <p:spPr bwMode="auto">
          <a:xfrm>
            <a:off x="1353197" y="3868738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999548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transport layer? 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229600" cy="4411662"/>
          </a:xfrm>
        </p:spPr>
        <p:txBody>
          <a:bodyPr/>
          <a:lstStyle/>
          <a:p>
            <a:r>
              <a:rPr lang="en-US" dirty="0"/>
              <a:t>IP packets are addressed to a host but end-to-end communication is between application/ processes/tasks at hosts</a:t>
            </a:r>
          </a:p>
          <a:p>
            <a:pPr lvl="1"/>
            <a:r>
              <a:rPr lang="en-US" dirty="0"/>
              <a:t>Need a way to decide which packets go to which applications (</a:t>
            </a:r>
            <a:r>
              <a:rPr lang="en-US" i="1" dirty="0"/>
              <a:t>more</a:t>
            </a:r>
            <a:r>
              <a:rPr lang="en-US" dirty="0"/>
              <a:t> </a:t>
            </a:r>
            <a:r>
              <a:rPr lang="en-US" i="1" dirty="0"/>
              <a:t>multiplexing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4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92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3" name="Text Box 23"/>
          <p:cNvSpPr txBox="1">
            <a:spLocks noChangeArrowheads="1"/>
          </p:cNvSpPr>
          <p:nvPr/>
        </p:nvSpPr>
        <p:spPr bwMode="auto">
          <a:xfrm>
            <a:off x="6067426" y="2671309"/>
            <a:ext cx="28717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(packet) &amp;&amp; corrupt(packet)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98AB271F-7AB7-1E43-BB6F-8168314AA6DE}" type="slidenum">
              <a:rPr lang="en-US" sz="1400" smtClean="0">
                <a:latin typeface="Calibri"/>
              </a:rPr>
              <a:pPr algn="r"/>
              <a:t>40</a:t>
            </a:fld>
            <a:endParaRPr lang="en-US" sz="1400" dirty="0">
              <a:latin typeface="Calibri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228600"/>
            <a:ext cx="8324851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rdt2.1: receiver, handles garbled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ACK/NAKs</a:t>
            </a:r>
            <a:endParaRPr lang="en-US" sz="32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49157" name="Group 3"/>
          <p:cNvGrpSpPr>
            <a:grpSpLocks/>
          </p:cNvGrpSpPr>
          <p:nvPr/>
        </p:nvGrpSpPr>
        <p:grpSpPr bwMode="auto">
          <a:xfrm>
            <a:off x="3038476" y="3352801"/>
            <a:ext cx="817563" cy="795338"/>
            <a:chOff x="963" y="1131"/>
            <a:chExt cx="515" cy="501"/>
          </a:xfrm>
        </p:grpSpPr>
        <p:sp>
          <p:nvSpPr>
            <p:cNvPr id="49186" name="Oval 4"/>
            <p:cNvSpPr>
              <a:spLocks noChangeArrowheads="1"/>
            </p:cNvSpPr>
            <p:nvPr/>
          </p:nvSpPr>
          <p:spPr bwMode="auto">
            <a:xfrm>
              <a:off x="963" y="1131"/>
              <a:ext cx="490" cy="50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9187" name="Text Box 5"/>
            <p:cNvSpPr txBox="1">
              <a:spLocks noChangeArrowheads="1"/>
            </p:cNvSpPr>
            <p:nvPr/>
          </p:nvSpPr>
          <p:spPr bwMode="auto">
            <a:xfrm>
              <a:off x="974" y="1153"/>
              <a:ext cx="50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</a:t>
              </a:r>
            </a:p>
            <a:p>
              <a:r>
                <a:rPr lang="en-US" sz="1400" dirty="0">
                  <a:latin typeface="Calibri"/>
                </a:rPr>
                <a:t>0 from below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2874963" y="2282826"/>
            <a:ext cx="419100" cy="10795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59" name="Freeform 7"/>
          <p:cNvSpPr>
            <a:spLocks/>
          </p:cNvSpPr>
          <p:nvPr/>
        </p:nvSpPr>
        <p:spPr bwMode="auto">
          <a:xfrm flipV="1">
            <a:off x="3556001" y="2600326"/>
            <a:ext cx="1590675" cy="785813"/>
          </a:xfrm>
          <a:custGeom>
            <a:avLst/>
            <a:gdLst>
              <a:gd name="T0" fmla="*/ 0 w 2835"/>
              <a:gd name="T1" fmla="*/ 0 h 525"/>
              <a:gd name="T2" fmla="*/ 89250333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6107567" y="2959100"/>
            <a:ext cx="302736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(NAK)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6119814" y="3671888"/>
            <a:ext cx="26241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receive(packet) &amp;&amp; </a:t>
            </a:r>
          </a:p>
          <a:p>
            <a:pPr algn="l"/>
            <a:r>
              <a:rPr lang="en-US" sz="1400" dirty="0">
                <a:latin typeface="Calibri"/>
              </a:rPr>
              <a:t>   not corrupt(packet) &amp;&amp;</a:t>
            </a:r>
          </a:p>
          <a:p>
            <a:pPr algn="l"/>
            <a:r>
              <a:rPr lang="en-US" sz="1400" dirty="0">
                <a:latin typeface="Calibri"/>
              </a:rPr>
              <a:t>   has_seq0(packet)</a:t>
            </a:r>
          </a:p>
          <a:p>
            <a:endParaRPr lang="en-US" dirty="0">
              <a:latin typeface="Times New Roman" charset="0"/>
            </a:endParaRPr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6203949" y="4370388"/>
            <a:ext cx="193833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63" name="Freeform 11"/>
          <p:cNvSpPr>
            <a:spLocks/>
          </p:cNvSpPr>
          <p:nvPr/>
        </p:nvSpPr>
        <p:spPr bwMode="auto">
          <a:xfrm>
            <a:off x="3573464" y="4168776"/>
            <a:ext cx="1590675" cy="688975"/>
          </a:xfrm>
          <a:custGeom>
            <a:avLst/>
            <a:gdLst>
              <a:gd name="T0" fmla="*/ 0 w 2835"/>
              <a:gd name="T1" fmla="*/ 0 h 525"/>
              <a:gd name="T2" fmla="*/ 892503335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2962275" y="4749800"/>
            <a:ext cx="3581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(packet) &amp;&amp; not corrupt(packet) </a:t>
            </a:r>
          </a:p>
          <a:p>
            <a:pPr algn="l"/>
            <a:r>
              <a:rPr lang="en-US" sz="1400" dirty="0">
                <a:latin typeface="Calibri"/>
              </a:rPr>
              <a:t>  &amp;&amp; has_seq1(packet)</a:t>
            </a:r>
            <a:r>
              <a:rPr lang="en-US" dirty="0">
                <a:latin typeface="Calibri"/>
              </a:rPr>
              <a:t> </a:t>
            </a:r>
            <a:endParaRPr lang="en-US" dirty="0">
              <a:latin typeface="Times New Roman" charset="0"/>
            </a:endParaRPr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3028951" y="5307013"/>
            <a:ext cx="28987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66" name="Text Box 14"/>
          <p:cNvSpPr txBox="1">
            <a:spLocks noChangeArrowheads="1"/>
          </p:cNvSpPr>
          <p:nvPr/>
        </p:nvSpPr>
        <p:spPr bwMode="auto">
          <a:xfrm>
            <a:off x="2971802" y="5362576"/>
            <a:ext cx="38528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(ACK)</a:t>
            </a:r>
          </a:p>
          <a:p>
            <a:pPr algn="l"/>
            <a:r>
              <a:rPr lang="en-US" sz="1400" dirty="0" err="1">
                <a:latin typeface="Calibri"/>
              </a:rPr>
              <a:t>rdt_rcv</a:t>
            </a:r>
            <a:r>
              <a:rPr lang="en-US" sz="1400" dirty="0">
                <a:latin typeface="Calibri"/>
              </a:rPr>
              <a:t>(data)</a:t>
            </a:r>
            <a:endParaRPr lang="en-US" sz="1400" dirty="0">
              <a:latin typeface="Times New Roman" charset="0"/>
            </a:endParaRPr>
          </a:p>
        </p:txBody>
      </p:sp>
      <p:grpSp>
        <p:nvGrpSpPr>
          <p:cNvPr id="49167" name="Group 15"/>
          <p:cNvGrpSpPr>
            <a:grpSpLocks/>
          </p:cNvGrpSpPr>
          <p:nvPr/>
        </p:nvGrpSpPr>
        <p:grpSpPr bwMode="auto">
          <a:xfrm>
            <a:off x="4737101" y="3387726"/>
            <a:ext cx="825500" cy="796925"/>
            <a:chOff x="4398" y="3133"/>
            <a:chExt cx="520" cy="502"/>
          </a:xfrm>
        </p:grpSpPr>
        <p:sp>
          <p:nvSpPr>
            <p:cNvPr id="49184" name="Oval 16"/>
            <p:cNvSpPr>
              <a:spLocks noChangeArrowheads="1"/>
            </p:cNvSpPr>
            <p:nvPr/>
          </p:nvSpPr>
          <p:spPr bwMode="auto">
            <a:xfrm>
              <a:off x="4398" y="3133"/>
              <a:ext cx="507" cy="50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49185" name="Text Box 17"/>
            <p:cNvSpPr txBox="1">
              <a:spLocks noChangeArrowheads="1"/>
            </p:cNvSpPr>
            <p:nvPr/>
          </p:nvSpPr>
          <p:spPr bwMode="auto">
            <a:xfrm>
              <a:off x="4414" y="3163"/>
              <a:ext cx="50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</a:t>
              </a:r>
            </a:p>
            <a:p>
              <a:r>
                <a:rPr lang="en-US" sz="1400" dirty="0">
                  <a:latin typeface="Calibri"/>
                </a:rPr>
                <a:t>1 from below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49168" name="Freeform 18"/>
          <p:cNvSpPr>
            <a:spLocks/>
          </p:cNvSpPr>
          <p:nvPr/>
        </p:nvSpPr>
        <p:spPr bwMode="auto">
          <a:xfrm rot="-1361013">
            <a:off x="5437189" y="2979739"/>
            <a:ext cx="839787" cy="863600"/>
          </a:xfrm>
          <a:custGeom>
            <a:avLst/>
            <a:gdLst>
              <a:gd name="T0" fmla="*/ 71783473 w 619"/>
              <a:gd name="T1" fmla="*/ 257187693 h 1815"/>
              <a:gd name="T2" fmla="*/ 0 w 619"/>
              <a:gd name="T3" fmla="*/ 175005328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9169" name="Text Box 19"/>
          <p:cNvSpPr txBox="1">
            <a:spLocks noChangeArrowheads="1"/>
          </p:cNvSpPr>
          <p:nvPr/>
        </p:nvSpPr>
        <p:spPr bwMode="auto">
          <a:xfrm>
            <a:off x="3124200" y="1284288"/>
            <a:ext cx="398145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(packet) &amp;&amp; not corrupt(packet) </a:t>
            </a:r>
          </a:p>
          <a:p>
            <a:pPr algn="l"/>
            <a:r>
              <a:rPr lang="en-US" sz="1400" dirty="0">
                <a:latin typeface="Calibri"/>
              </a:rPr>
              <a:t>  &amp;&amp; has_seq0(packet) 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70" name="Line 20"/>
          <p:cNvSpPr>
            <a:spLocks noChangeShapeType="1"/>
          </p:cNvSpPr>
          <p:nvPr/>
        </p:nvSpPr>
        <p:spPr bwMode="auto">
          <a:xfrm>
            <a:off x="3233739" y="1854200"/>
            <a:ext cx="1914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71" name="Text Box 21"/>
          <p:cNvSpPr txBox="1">
            <a:spLocks noChangeArrowheads="1"/>
          </p:cNvSpPr>
          <p:nvPr/>
        </p:nvSpPr>
        <p:spPr bwMode="auto">
          <a:xfrm>
            <a:off x="3136901" y="1811338"/>
            <a:ext cx="3475039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(ACK)</a:t>
            </a:r>
          </a:p>
          <a:p>
            <a:pPr algn="l"/>
            <a:r>
              <a:rPr lang="en-US" sz="1400" dirty="0" err="1">
                <a:latin typeface="Calibri"/>
              </a:rPr>
              <a:t>rdt_rcv</a:t>
            </a:r>
            <a:r>
              <a:rPr lang="en-US" sz="1400" dirty="0">
                <a:latin typeface="Calibri"/>
              </a:rPr>
              <a:t>(data)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72" name="Freeform 22"/>
          <p:cNvSpPr>
            <a:spLocks/>
          </p:cNvSpPr>
          <p:nvPr/>
        </p:nvSpPr>
        <p:spPr bwMode="auto">
          <a:xfrm rot="1020547">
            <a:off x="5461001" y="3703639"/>
            <a:ext cx="839788" cy="863600"/>
          </a:xfrm>
          <a:custGeom>
            <a:avLst/>
            <a:gdLst>
              <a:gd name="T0" fmla="*/ 71783559 w 619"/>
              <a:gd name="T1" fmla="*/ 257187693 h 1815"/>
              <a:gd name="T2" fmla="*/ 0 w 619"/>
              <a:gd name="T3" fmla="*/ 175005328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9174" name="Line 24"/>
          <p:cNvSpPr>
            <a:spLocks noChangeShapeType="1"/>
          </p:cNvSpPr>
          <p:nvPr/>
        </p:nvSpPr>
        <p:spPr bwMode="auto">
          <a:xfrm>
            <a:off x="6205540" y="2973388"/>
            <a:ext cx="1938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75" name="Text Box 25"/>
          <p:cNvSpPr txBox="1">
            <a:spLocks noChangeArrowheads="1"/>
          </p:cNvSpPr>
          <p:nvPr/>
        </p:nvSpPr>
        <p:spPr bwMode="auto">
          <a:xfrm>
            <a:off x="6075363" y="4424363"/>
            <a:ext cx="294005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  </a:t>
            </a:r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(ACK)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76" name="Text Box 26"/>
          <p:cNvSpPr txBox="1">
            <a:spLocks noChangeArrowheads="1"/>
          </p:cNvSpPr>
          <p:nvPr/>
        </p:nvSpPr>
        <p:spPr bwMode="auto">
          <a:xfrm>
            <a:off x="193675" y="3651250"/>
            <a:ext cx="262413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receive(packet) &amp;&amp; </a:t>
            </a:r>
          </a:p>
          <a:p>
            <a:pPr algn="l"/>
            <a:r>
              <a:rPr lang="en-US" sz="1400" dirty="0">
                <a:latin typeface="Calibri"/>
              </a:rPr>
              <a:t>   not corrupt(packet) &amp;&amp;</a:t>
            </a:r>
          </a:p>
          <a:p>
            <a:pPr algn="l"/>
            <a:r>
              <a:rPr lang="en-US" sz="1400" dirty="0">
                <a:latin typeface="Calibri"/>
              </a:rPr>
              <a:t>   has_seq1(packet)</a:t>
            </a:r>
          </a:p>
          <a:p>
            <a:endParaRPr lang="en-US" dirty="0">
              <a:latin typeface="Times New Roman" charset="0"/>
            </a:endParaRPr>
          </a:p>
        </p:txBody>
      </p:sp>
      <p:sp>
        <p:nvSpPr>
          <p:cNvPr id="49177" name="Line 27"/>
          <p:cNvSpPr>
            <a:spLocks noChangeShapeType="1"/>
          </p:cNvSpPr>
          <p:nvPr/>
        </p:nvSpPr>
        <p:spPr bwMode="auto">
          <a:xfrm>
            <a:off x="277814" y="4359275"/>
            <a:ext cx="1938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78" name="Text Box 28"/>
          <p:cNvSpPr txBox="1">
            <a:spLocks noChangeArrowheads="1"/>
          </p:cNvSpPr>
          <p:nvPr/>
        </p:nvSpPr>
        <p:spPr bwMode="auto">
          <a:xfrm>
            <a:off x="141289" y="2598738"/>
            <a:ext cx="28717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receive(packet) &amp;&amp; corrupt(packet)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79" name="Line 29"/>
          <p:cNvSpPr>
            <a:spLocks noChangeShapeType="1"/>
          </p:cNvSpPr>
          <p:nvPr/>
        </p:nvSpPr>
        <p:spPr bwMode="auto">
          <a:xfrm>
            <a:off x="279400" y="2973388"/>
            <a:ext cx="193833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9180" name="Text Box 30"/>
          <p:cNvSpPr txBox="1">
            <a:spLocks noChangeArrowheads="1"/>
          </p:cNvSpPr>
          <p:nvPr/>
        </p:nvSpPr>
        <p:spPr bwMode="auto">
          <a:xfrm>
            <a:off x="225425" y="4381501"/>
            <a:ext cx="294005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(ACK)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81" name="Text Box 31"/>
          <p:cNvSpPr txBox="1">
            <a:spLocks noChangeArrowheads="1"/>
          </p:cNvSpPr>
          <p:nvPr/>
        </p:nvSpPr>
        <p:spPr bwMode="auto">
          <a:xfrm>
            <a:off x="201613" y="2940050"/>
            <a:ext cx="302736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(NAK)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49182" name="Freeform 32"/>
          <p:cNvSpPr>
            <a:spLocks/>
          </p:cNvSpPr>
          <p:nvPr/>
        </p:nvSpPr>
        <p:spPr bwMode="auto">
          <a:xfrm rot="20579453" flipH="1">
            <a:off x="2235201" y="3640138"/>
            <a:ext cx="839788" cy="863600"/>
          </a:xfrm>
          <a:custGeom>
            <a:avLst/>
            <a:gdLst>
              <a:gd name="T0" fmla="*/ 71783559 w 619"/>
              <a:gd name="T1" fmla="*/ 257187693 h 1815"/>
              <a:gd name="T2" fmla="*/ 0 w 619"/>
              <a:gd name="T3" fmla="*/ 175005328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49183" name="Freeform 33"/>
          <p:cNvSpPr>
            <a:spLocks/>
          </p:cNvSpPr>
          <p:nvPr/>
        </p:nvSpPr>
        <p:spPr bwMode="auto">
          <a:xfrm rot="1361013" flipH="1">
            <a:off x="2222501" y="2992438"/>
            <a:ext cx="839788" cy="863600"/>
          </a:xfrm>
          <a:custGeom>
            <a:avLst/>
            <a:gdLst>
              <a:gd name="T0" fmla="*/ 71783559 w 619"/>
              <a:gd name="T1" fmla="*/ 257187693 h 1815"/>
              <a:gd name="T2" fmla="*/ 0 w 619"/>
              <a:gd name="T3" fmla="*/ 175005328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665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BD5FCD6A-67C7-BE4D-A34E-90543B302ACC}" type="slidenum">
              <a:rPr lang="en-US" sz="1400" smtClean="0">
                <a:latin typeface="Calibri"/>
              </a:rPr>
              <a:pPr algn="r"/>
              <a:t>41</a:t>
            </a:fld>
            <a:endParaRPr lang="en-US" sz="1400" dirty="0">
              <a:latin typeface="Calibri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rdt2.1: discussion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Sender: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 err="1">
                <a:ea typeface="ＭＳ Ｐゴシック" charset="0"/>
                <a:cs typeface="ＭＳ Ｐゴシック" charset="0"/>
              </a:rPr>
              <a:t>seq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# added to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two seq. #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s (0,1) will suffice.  Why?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must check if received ACK/NAK corrupted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twice as many states</a:t>
            </a:r>
          </a:p>
          <a:p>
            <a:pPr lvl="1"/>
            <a:r>
              <a:rPr lang="en-US" sz="2000" dirty="0">
                <a:ea typeface="ＭＳ Ｐゴシック" charset="0"/>
              </a:rPr>
              <a:t>state must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remember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whether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current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</a:rPr>
              <a:t>pkt</a:t>
            </a:r>
            <a:r>
              <a:rPr lang="en-US" sz="2000" dirty="0">
                <a:ea typeface="ＭＳ Ｐゴシック" charset="0"/>
              </a:rPr>
              <a:t> has a</a:t>
            </a:r>
          </a:p>
          <a:p>
            <a:pPr marL="457200" lvl="1" indent="0">
              <a:buNone/>
            </a:pPr>
            <a:r>
              <a:rPr lang="en-US" sz="2000" dirty="0">
                <a:ea typeface="ＭＳ Ｐゴシック" charset="0"/>
              </a:rPr>
              <a:t>	0 or 1 sequence number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018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Receiver: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must check if received packet is duplicate</a:t>
            </a:r>
          </a:p>
          <a:p>
            <a:pPr lvl="1"/>
            <a:r>
              <a:rPr lang="en-US" sz="2000" dirty="0">
                <a:ea typeface="ＭＳ Ｐゴシック" charset="0"/>
              </a:rPr>
              <a:t>state indicates whether 0 or 1 is expected </a:t>
            </a:r>
            <a:r>
              <a:rPr lang="en-US" sz="2000" dirty="0" err="1">
                <a:ea typeface="ＭＳ Ｐゴシック" charset="0"/>
              </a:rPr>
              <a:t>pkt</a:t>
            </a:r>
            <a:r>
              <a:rPr lang="en-US" sz="2000" dirty="0">
                <a:ea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</a:rPr>
              <a:t>seq</a:t>
            </a:r>
            <a:r>
              <a:rPr lang="en-US" sz="2000" dirty="0">
                <a:ea typeface="ＭＳ Ｐゴシック" charset="0"/>
              </a:rPr>
              <a:t> #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note: receiver can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not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know if its last ACK/NAK received OK at sender</a:t>
            </a:r>
          </a:p>
        </p:txBody>
      </p:sp>
    </p:spTree>
    <p:extLst>
      <p:ext uri="{BB962C8B-B14F-4D97-AF65-F5344CB8AC3E}">
        <p14:creationId xmlns:p14="http://schemas.microsoft.com/office/powerpoint/2010/main" val="1911141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21992470-E560-5745-8203-2C4031428AEB}" type="slidenum">
              <a:rPr lang="en-US" sz="1400" smtClean="0">
                <a:latin typeface="Calibri"/>
              </a:rPr>
              <a:pPr algn="r"/>
              <a:t>42</a:t>
            </a:fld>
            <a:endParaRPr lang="en-US" sz="1400" dirty="0">
              <a:latin typeface="Calibri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rdt2.2: a NAK-free protocol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1" y="1581151"/>
            <a:ext cx="8064500" cy="274955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same functionality as rdt2.1, using ACKs only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instead of NAK, receiver sends ACK for last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received OK</a:t>
            </a:r>
          </a:p>
          <a:p>
            <a:pPr lvl="1"/>
            <a:r>
              <a:rPr lang="en-US" sz="2000" dirty="0">
                <a:ea typeface="ＭＳ Ｐゴシック" charset="0"/>
              </a:rPr>
              <a:t>receiver must </a:t>
            </a:r>
            <a:r>
              <a:rPr lang="en-US" sz="2000" i="1" dirty="0">
                <a:ea typeface="ＭＳ Ｐゴシック" charset="0"/>
              </a:rPr>
              <a:t>explicitly</a:t>
            </a:r>
            <a:r>
              <a:rPr lang="en-US" sz="2000" dirty="0">
                <a:ea typeface="ＭＳ Ｐゴシック" charset="0"/>
              </a:rPr>
              <a:t> include </a:t>
            </a:r>
            <a:r>
              <a:rPr lang="en-US" sz="2000" dirty="0" err="1">
                <a:ea typeface="ＭＳ Ｐゴシック" charset="0"/>
              </a:rPr>
              <a:t>seq</a:t>
            </a:r>
            <a:r>
              <a:rPr lang="en-US" sz="2000" dirty="0">
                <a:ea typeface="ＭＳ Ｐゴシック" charset="0"/>
              </a:rPr>
              <a:t> # of </a:t>
            </a:r>
            <a:r>
              <a:rPr lang="en-US" sz="2000" dirty="0" err="1">
                <a:ea typeface="ＭＳ Ｐゴシック" charset="0"/>
              </a:rPr>
              <a:t>pkt</a:t>
            </a:r>
            <a:r>
              <a:rPr lang="en-US" sz="2000" dirty="0">
                <a:ea typeface="ＭＳ Ｐゴシック" charset="0"/>
              </a:rPr>
              <a:t> being </a:t>
            </a:r>
            <a:r>
              <a:rPr lang="en-US" sz="2000" dirty="0" err="1">
                <a:ea typeface="ＭＳ Ｐゴシック" charset="0"/>
              </a:rPr>
              <a:t>ACKed</a:t>
            </a:r>
            <a:r>
              <a:rPr lang="en-US" sz="2000" dirty="0">
                <a:ea typeface="ＭＳ Ｐゴシック" charset="0"/>
              </a:rPr>
              <a:t>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duplicate ACK at sender results in same action as NAK: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retransmit current </a:t>
            </a:r>
            <a:r>
              <a:rPr lang="en-US" sz="2400" i="1" dirty="0" err="1">
                <a:ea typeface="ＭＳ Ｐゴシック" charset="0"/>
                <a:cs typeface="ＭＳ Ｐゴシック" charset="0"/>
              </a:rPr>
              <a:t>pkt</a:t>
            </a: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081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D8E7BFD-E08F-714A-BDD9-6BEF1C58DFDD}" type="slidenum">
              <a:rPr lang="en-US" sz="1400" smtClean="0">
                <a:latin typeface="Calibri"/>
              </a:rPr>
              <a:pPr algn="r"/>
              <a:t>43</a:t>
            </a:fld>
            <a:endParaRPr lang="en-US" sz="1400" dirty="0">
              <a:latin typeface="Calibri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449263" y="173038"/>
            <a:ext cx="77724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rdt2.2: sender, receiver fragments</a:t>
            </a:r>
          </a:p>
        </p:txBody>
      </p:sp>
      <p:grpSp>
        <p:nvGrpSpPr>
          <p:cNvPr id="52229" name="Group 3"/>
          <p:cNvGrpSpPr>
            <a:grpSpLocks/>
          </p:cNvGrpSpPr>
          <p:nvPr/>
        </p:nvGrpSpPr>
        <p:grpSpPr bwMode="auto">
          <a:xfrm>
            <a:off x="2620964" y="2220913"/>
            <a:ext cx="1062037" cy="838200"/>
            <a:chOff x="1441" y="2062"/>
            <a:chExt cx="669" cy="528"/>
          </a:xfrm>
        </p:grpSpPr>
        <p:sp>
          <p:nvSpPr>
            <p:cNvPr id="52261" name="Oval 4"/>
            <p:cNvSpPr>
              <a:spLocks noChangeArrowheads="1"/>
            </p:cNvSpPr>
            <p:nvPr/>
          </p:nvSpPr>
          <p:spPr bwMode="auto">
            <a:xfrm>
              <a:off x="1483" y="2062"/>
              <a:ext cx="578" cy="52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2262" name="Text Box 5"/>
            <p:cNvSpPr txBox="1">
              <a:spLocks noChangeArrowheads="1"/>
            </p:cNvSpPr>
            <p:nvPr/>
          </p:nvSpPr>
          <p:spPr bwMode="auto">
            <a:xfrm>
              <a:off x="1441" y="2110"/>
              <a:ext cx="66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call 0 from above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2957514" y="1519238"/>
            <a:ext cx="3722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sequence=0</a:t>
            </a:r>
          </a:p>
          <a:p>
            <a:pPr algn="l"/>
            <a:r>
              <a:rPr lang="en-US" dirty="0" err="1">
                <a:latin typeface="Calibri"/>
              </a:rPr>
              <a:t>udt_send</a:t>
            </a:r>
            <a:r>
              <a:rPr lang="en-US" dirty="0">
                <a:latin typeface="Calibri"/>
              </a:rPr>
              <a:t>(packet)</a:t>
            </a:r>
            <a:endParaRPr lang="en-US" dirty="0">
              <a:latin typeface="Times New Roman" charset="0"/>
            </a:endParaRPr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2970214" y="1238250"/>
            <a:ext cx="17240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rdt_send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52232" name="Line 8"/>
          <p:cNvSpPr>
            <a:spLocks noChangeShapeType="1"/>
          </p:cNvSpPr>
          <p:nvPr/>
        </p:nvSpPr>
        <p:spPr bwMode="auto">
          <a:xfrm>
            <a:off x="3032126" y="1574800"/>
            <a:ext cx="3552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33" name="Line 9"/>
          <p:cNvSpPr>
            <a:spLocks noChangeShapeType="1"/>
          </p:cNvSpPr>
          <p:nvPr/>
        </p:nvSpPr>
        <p:spPr bwMode="auto">
          <a:xfrm>
            <a:off x="2427289" y="2084389"/>
            <a:ext cx="419100" cy="2301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34" name="Freeform 10"/>
          <p:cNvSpPr>
            <a:spLocks/>
          </p:cNvSpPr>
          <p:nvPr/>
        </p:nvSpPr>
        <p:spPr bwMode="auto">
          <a:xfrm flipV="1">
            <a:off x="3327402" y="2019301"/>
            <a:ext cx="1897063" cy="206375"/>
          </a:xfrm>
          <a:custGeom>
            <a:avLst/>
            <a:gdLst>
              <a:gd name="T0" fmla="*/ 0 w 2835"/>
              <a:gd name="T1" fmla="*/ 0 h 525"/>
              <a:gd name="T2" fmla="*/ 1269434930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35" name="Freeform 11"/>
          <p:cNvSpPr>
            <a:spLocks/>
          </p:cNvSpPr>
          <p:nvPr/>
        </p:nvSpPr>
        <p:spPr bwMode="auto">
          <a:xfrm rot="-1357180">
            <a:off x="5802314" y="1944689"/>
            <a:ext cx="452437" cy="860425"/>
          </a:xfrm>
          <a:custGeom>
            <a:avLst/>
            <a:gdLst>
              <a:gd name="T0" fmla="*/ 0 w 735"/>
              <a:gd name="T1" fmla="*/ 123769746 h 1080"/>
              <a:gd name="T2" fmla="*/ 0 w 735"/>
              <a:gd name="T3" fmla="*/ 542681201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36" name="Text Box 12"/>
          <p:cNvSpPr txBox="1">
            <a:spLocks noChangeArrowheads="1"/>
          </p:cNvSpPr>
          <p:nvPr/>
        </p:nvSpPr>
        <p:spPr bwMode="auto">
          <a:xfrm>
            <a:off x="6315076" y="2651125"/>
            <a:ext cx="212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b="1" dirty="0" err="1">
                <a:solidFill>
                  <a:srgbClr val="FF0000"/>
                </a:solidFill>
                <a:latin typeface="Calibri"/>
              </a:rPr>
              <a:t>udt_send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(packet)</a:t>
            </a:r>
            <a:endParaRPr lang="en-US" b="1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52237" name="Text Box 13"/>
          <p:cNvSpPr txBox="1">
            <a:spLocks noChangeArrowheads="1"/>
          </p:cNvSpPr>
          <p:nvPr/>
        </p:nvSpPr>
        <p:spPr bwMode="auto">
          <a:xfrm>
            <a:off x="6218239" y="1863725"/>
            <a:ext cx="2717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(reply) &amp;&amp;  </a:t>
            </a:r>
          </a:p>
          <a:p>
            <a:pPr algn="l"/>
            <a:r>
              <a:rPr lang="en-US" dirty="0">
                <a:latin typeface="Calibri"/>
              </a:rPr>
              <a:t>( corrupt(reply) ||</a:t>
            </a:r>
          </a:p>
          <a:p>
            <a:pPr algn="l"/>
            <a:r>
              <a:rPr lang="en-US" dirty="0">
                <a:latin typeface="Calibri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isACK1(reply)</a:t>
            </a:r>
            <a:r>
              <a:rPr lang="en-US" dirty="0">
                <a:latin typeface="Calibri"/>
              </a:rPr>
              <a:t> )</a:t>
            </a:r>
            <a:endParaRPr lang="en-US" dirty="0">
              <a:latin typeface="Times New Roman" charset="0"/>
            </a:endParaRPr>
          </a:p>
        </p:txBody>
      </p:sp>
      <p:sp>
        <p:nvSpPr>
          <p:cNvPr id="52238" name="Line 14"/>
          <p:cNvSpPr>
            <a:spLocks noChangeShapeType="1"/>
          </p:cNvSpPr>
          <p:nvPr/>
        </p:nvSpPr>
        <p:spPr bwMode="auto">
          <a:xfrm flipV="1">
            <a:off x="6418263" y="2644776"/>
            <a:ext cx="14208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39" name="Freeform 15"/>
          <p:cNvSpPr>
            <a:spLocks/>
          </p:cNvSpPr>
          <p:nvPr/>
        </p:nvSpPr>
        <p:spPr bwMode="auto">
          <a:xfrm>
            <a:off x="5948363" y="2844800"/>
            <a:ext cx="203200" cy="1228725"/>
          </a:xfrm>
          <a:custGeom>
            <a:avLst/>
            <a:gdLst>
              <a:gd name="T0" fmla="*/ 168851263 w 128"/>
              <a:gd name="T1" fmla="*/ 1950600938 h 774"/>
              <a:gd name="T2" fmla="*/ 0 w 128"/>
              <a:gd name="T3" fmla="*/ 0 h 774"/>
              <a:gd name="T4" fmla="*/ 0 60000 65536"/>
              <a:gd name="T5" fmla="*/ 0 60000 65536"/>
              <a:gd name="T6" fmla="*/ 0 w 128"/>
              <a:gd name="T7" fmla="*/ 0 h 774"/>
              <a:gd name="T8" fmla="*/ 128 w 128"/>
              <a:gd name="T9" fmla="*/ 774 h 7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8" h="774">
                <a:moveTo>
                  <a:pt x="67" y="774"/>
                </a:moveTo>
                <a:cubicBezTo>
                  <a:pt x="128" y="425"/>
                  <a:pt x="81" y="0"/>
                  <a:pt x="0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40" name="Text Box 16"/>
          <p:cNvSpPr txBox="1">
            <a:spLocks noChangeArrowheads="1"/>
          </p:cNvSpPr>
          <p:nvPr/>
        </p:nvSpPr>
        <p:spPr bwMode="auto">
          <a:xfrm>
            <a:off x="6092825" y="3255963"/>
            <a:ext cx="2413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(reply)   </a:t>
            </a:r>
          </a:p>
          <a:p>
            <a:pPr algn="l"/>
            <a:r>
              <a:rPr lang="en-US" dirty="0">
                <a:latin typeface="Calibri"/>
              </a:rPr>
              <a:t>&amp;&amp; not corrupt(reply) </a:t>
            </a:r>
          </a:p>
          <a:p>
            <a:pPr algn="l"/>
            <a:r>
              <a:rPr lang="en-US" dirty="0">
                <a:latin typeface="Calibri"/>
              </a:rPr>
              <a:t>&amp;&amp; 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isACK0(reply)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2241" name="Line 17"/>
          <p:cNvSpPr>
            <a:spLocks noChangeShapeType="1"/>
          </p:cNvSpPr>
          <p:nvPr/>
        </p:nvSpPr>
        <p:spPr bwMode="auto">
          <a:xfrm>
            <a:off x="6181726" y="4079875"/>
            <a:ext cx="1863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52242" name="Group 18"/>
          <p:cNvGrpSpPr>
            <a:grpSpLocks/>
          </p:cNvGrpSpPr>
          <p:nvPr/>
        </p:nvGrpSpPr>
        <p:grpSpPr bwMode="auto">
          <a:xfrm>
            <a:off x="4976814" y="2166938"/>
            <a:ext cx="1062037" cy="838200"/>
            <a:chOff x="1441" y="2062"/>
            <a:chExt cx="669" cy="528"/>
          </a:xfrm>
        </p:grpSpPr>
        <p:sp>
          <p:nvSpPr>
            <p:cNvPr id="52259" name="Oval 19"/>
            <p:cNvSpPr>
              <a:spLocks noChangeArrowheads="1"/>
            </p:cNvSpPr>
            <p:nvPr/>
          </p:nvSpPr>
          <p:spPr bwMode="auto">
            <a:xfrm>
              <a:off x="1483" y="2062"/>
              <a:ext cx="578" cy="52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2260" name="Text Box 20"/>
            <p:cNvSpPr txBox="1">
              <a:spLocks noChangeArrowheads="1"/>
            </p:cNvSpPr>
            <p:nvPr/>
          </p:nvSpPr>
          <p:spPr bwMode="auto">
            <a:xfrm>
              <a:off x="1441" y="2110"/>
              <a:ext cx="66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ACK</a:t>
              </a:r>
            </a:p>
            <a:p>
              <a:r>
                <a:rPr lang="en-US" sz="1400" dirty="0">
                  <a:latin typeface="Calibri"/>
                </a:rPr>
                <a:t>0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2243" name="Text Box 21"/>
          <p:cNvSpPr txBox="1">
            <a:spLocks noChangeArrowheads="1"/>
          </p:cNvSpPr>
          <p:nvPr/>
        </p:nvSpPr>
        <p:spPr bwMode="auto">
          <a:xfrm>
            <a:off x="3789983" y="2884488"/>
            <a:ext cx="140845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Calibri"/>
              </a:rPr>
              <a:t>sender FSM</a:t>
            </a:r>
          </a:p>
          <a:p>
            <a:r>
              <a:rPr lang="en-US" sz="2000" dirty="0">
                <a:solidFill>
                  <a:schemeClr val="accent2"/>
                </a:solidFill>
                <a:latin typeface="Calibri"/>
              </a:rPr>
              <a:t>fragment</a:t>
            </a:r>
          </a:p>
        </p:txBody>
      </p:sp>
      <p:grpSp>
        <p:nvGrpSpPr>
          <p:cNvPr id="52244" name="Group 22"/>
          <p:cNvGrpSpPr>
            <a:grpSpLocks/>
          </p:cNvGrpSpPr>
          <p:nvPr/>
        </p:nvGrpSpPr>
        <p:grpSpPr bwMode="auto">
          <a:xfrm>
            <a:off x="2427288" y="4265614"/>
            <a:ext cx="847725" cy="795337"/>
            <a:chOff x="3570" y="3063"/>
            <a:chExt cx="534" cy="501"/>
          </a:xfrm>
        </p:grpSpPr>
        <p:sp>
          <p:nvSpPr>
            <p:cNvPr id="52257" name="Oval 23"/>
            <p:cNvSpPr>
              <a:spLocks noChangeArrowheads="1"/>
            </p:cNvSpPr>
            <p:nvPr/>
          </p:nvSpPr>
          <p:spPr bwMode="auto">
            <a:xfrm>
              <a:off x="3570" y="3063"/>
              <a:ext cx="534" cy="50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2258" name="Text Box 24"/>
            <p:cNvSpPr txBox="1">
              <a:spLocks noChangeArrowheads="1"/>
            </p:cNvSpPr>
            <p:nvPr/>
          </p:nvSpPr>
          <p:spPr bwMode="auto">
            <a:xfrm>
              <a:off x="3597" y="3085"/>
              <a:ext cx="50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</a:t>
              </a:r>
            </a:p>
            <a:p>
              <a:r>
                <a:rPr lang="en-US" sz="1400" dirty="0">
                  <a:latin typeface="Calibri"/>
                </a:rPr>
                <a:t>0 from below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2245" name="Freeform 25"/>
          <p:cNvSpPr>
            <a:spLocks/>
          </p:cNvSpPr>
          <p:nvPr/>
        </p:nvSpPr>
        <p:spPr bwMode="auto">
          <a:xfrm>
            <a:off x="3055939" y="4156075"/>
            <a:ext cx="825500" cy="185738"/>
          </a:xfrm>
          <a:custGeom>
            <a:avLst/>
            <a:gdLst>
              <a:gd name="T0" fmla="*/ 0 w 520"/>
              <a:gd name="T1" fmla="*/ 294859869 h 117"/>
              <a:gd name="T2" fmla="*/ 1310481250 w 520"/>
              <a:gd name="T3" fmla="*/ 42843565 h 117"/>
              <a:gd name="T4" fmla="*/ 0 60000 65536"/>
              <a:gd name="T5" fmla="*/ 0 60000 65536"/>
              <a:gd name="T6" fmla="*/ 0 w 520"/>
              <a:gd name="T7" fmla="*/ 0 h 117"/>
              <a:gd name="T8" fmla="*/ 520 w 520"/>
              <a:gd name="T9" fmla="*/ 117 h 1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20" h="117">
                <a:moveTo>
                  <a:pt x="0" y="117"/>
                </a:moveTo>
                <a:cubicBezTo>
                  <a:pt x="136" y="17"/>
                  <a:pt x="276" y="0"/>
                  <a:pt x="520" y="17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46" name="Freeform 26"/>
          <p:cNvSpPr>
            <a:spLocks/>
          </p:cNvSpPr>
          <p:nvPr/>
        </p:nvSpPr>
        <p:spPr bwMode="auto">
          <a:xfrm>
            <a:off x="3168651" y="4960939"/>
            <a:ext cx="2403475" cy="206375"/>
          </a:xfrm>
          <a:custGeom>
            <a:avLst/>
            <a:gdLst>
              <a:gd name="T0" fmla="*/ 0 w 1514"/>
              <a:gd name="T1" fmla="*/ 0 h 130"/>
              <a:gd name="T2" fmla="*/ 2147483647 w 1514"/>
              <a:gd name="T3" fmla="*/ 42843450 h 130"/>
              <a:gd name="T4" fmla="*/ 0 60000 65536"/>
              <a:gd name="T5" fmla="*/ 0 60000 65536"/>
              <a:gd name="T6" fmla="*/ 0 w 1514"/>
              <a:gd name="T7" fmla="*/ 0 h 130"/>
              <a:gd name="T8" fmla="*/ 1514 w 1514"/>
              <a:gd name="T9" fmla="*/ 130 h 1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14" h="130">
                <a:moveTo>
                  <a:pt x="0" y="0"/>
                </a:moveTo>
                <a:cubicBezTo>
                  <a:pt x="266" y="130"/>
                  <a:pt x="1322" y="113"/>
                  <a:pt x="1514" y="17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47" name="Text Box 27"/>
          <p:cNvSpPr txBox="1">
            <a:spLocks noChangeArrowheads="1"/>
          </p:cNvSpPr>
          <p:nvPr/>
        </p:nvSpPr>
        <p:spPr bwMode="auto">
          <a:xfrm>
            <a:off x="2935290" y="5106988"/>
            <a:ext cx="39401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receive(packet) &amp;&amp; not corrupt(packet) </a:t>
            </a:r>
          </a:p>
          <a:p>
            <a:pPr algn="l"/>
            <a:r>
              <a:rPr lang="en-US" dirty="0">
                <a:latin typeface="Calibri"/>
              </a:rPr>
              <a:t>  &amp;&amp; has_seq1(packet) </a:t>
            </a:r>
            <a:endParaRPr lang="en-US" dirty="0">
              <a:latin typeface="Times New Roman" charset="0"/>
            </a:endParaRPr>
          </a:p>
        </p:txBody>
      </p:sp>
      <p:sp>
        <p:nvSpPr>
          <p:cNvPr id="52248" name="Line 28"/>
          <p:cNvSpPr>
            <a:spLocks noChangeShapeType="1"/>
          </p:cNvSpPr>
          <p:nvPr/>
        </p:nvSpPr>
        <p:spPr bwMode="auto">
          <a:xfrm>
            <a:off x="3046414" y="5678488"/>
            <a:ext cx="1914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49" name="Text Box 29"/>
          <p:cNvSpPr txBox="1">
            <a:spLocks noChangeArrowheads="1"/>
          </p:cNvSpPr>
          <p:nvPr/>
        </p:nvSpPr>
        <p:spPr bwMode="auto">
          <a:xfrm>
            <a:off x="2903539" y="5664200"/>
            <a:ext cx="4175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send(ACK1)</a:t>
            </a:r>
          </a:p>
          <a:p>
            <a:pPr algn="l"/>
            <a:r>
              <a:rPr lang="en-US" dirty="0" err="1">
                <a:latin typeface="Calibri"/>
              </a:rPr>
              <a:t>rdt_rcv</a:t>
            </a:r>
            <a:r>
              <a:rPr lang="en-US" dirty="0">
                <a:latin typeface="Calibri"/>
              </a:rPr>
              <a:t>(data)</a:t>
            </a:r>
            <a:endParaRPr lang="en-US" dirty="0">
              <a:latin typeface="Times New Roman" charset="0"/>
            </a:endParaRPr>
          </a:p>
        </p:txBody>
      </p:sp>
      <p:sp>
        <p:nvSpPr>
          <p:cNvPr id="52250" name="Freeform 30"/>
          <p:cNvSpPr>
            <a:spLocks/>
          </p:cNvSpPr>
          <p:nvPr/>
        </p:nvSpPr>
        <p:spPr bwMode="auto">
          <a:xfrm flipH="1">
            <a:off x="1963740" y="3917950"/>
            <a:ext cx="490537" cy="1358900"/>
          </a:xfrm>
          <a:custGeom>
            <a:avLst/>
            <a:gdLst>
              <a:gd name="T0" fmla="*/ 24491981 w 619"/>
              <a:gd name="T1" fmla="*/ 636795514 h 1815"/>
              <a:gd name="T2" fmla="*/ 0 w 619"/>
              <a:gd name="T3" fmla="*/ 433312406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2251" name="Line 31"/>
          <p:cNvSpPr>
            <a:spLocks noChangeShapeType="1"/>
          </p:cNvSpPr>
          <p:nvPr/>
        </p:nvSpPr>
        <p:spPr bwMode="auto">
          <a:xfrm>
            <a:off x="90488" y="4660900"/>
            <a:ext cx="192405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52" name="Text Box 32"/>
          <p:cNvSpPr txBox="1">
            <a:spLocks noChangeArrowheads="1"/>
          </p:cNvSpPr>
          <p:nvPr/>
        </p:nvSpPr>
        <p:spPr bwMode="auto">
          <a:xfrm>
            <a:off x="9526" y="3824288"/>
            <a:ext cx="236061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 err="1">
                <a:latin typeface="Calibri"/>
              </a:rPr>
              <a:t>udt_rcv</a:t>
            </a:r>
            <a:r>
              <a:rPr lang="en-US" dirty="0">
                <a:latin typeface="Calibri"/>
              </a:rPr>
              <a:t>(packet) &amp;&amp; </a:t>
            </a:r>
          </a:p>
          <a:p>
            <a:pPr algn="l"/>
            <a:r>
              <a:rPr lang="en-US" dirty="0">
                <a:latin typeface="Calibri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 (corrupt(packet) ||</a:t>
            </a:r>
          </a:p>
          <a:p>
            <a:pPr algn="l"/>
            <a:r>
              <a:rPr lang="en-US" dirty="0">
                <a:latin typeface="Calibri"/>
              </a:rPr>
              <a:t>     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has_seq1(packet))</a:t>
            </a:r>
            <a:endParaRPr lang="en-US" b="1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52253" name="Text Box 33"/>
          <p:cNvSpPr txBox="1">
            <a:spLocks noChangeArrowheads="1"/>
          </p:cNvSpPr>
          <p:nvPr/>
        </p:nvSpPr>
        <p:spPr bwMode="auto">
          <a:xfrm>
            <a:off x="1" y="4689476"/>
            <a:ext cx="203835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b="1" dirty="0" err="1">
                <a:solidFill>
                  <a:srgbClr val="FF0000"/>
                </a:solidFill>
                <a:latin typeface="Calibri"/>
              </a:rPr>
              <a:t>udt_send</a:t>
            </a:r>
            <a:r>
              <a:rPr lang="en-US" b="1" dirty="0">
                <a:solidFill>
                  <a:srgbClr val="FF0000"/>
                </a:solidFill>
                <a:latin typeface="Calibri"/>
              </a:rPr>
              <a:t>(ACK1)</a:t>
            </a:r>
            <a:endParaRPr lang="en-US" b="1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52254" name="Text Box 34"/>
          <p:cNvSpPr txBox="1">
            <a:spLocks noChangeArrowheads="1"/>
          </p:cNvSpPr>
          <p:nvPr/>
        </p:nvSpPr>
        <p:spPr bwMode="auto">
          <a:xfrm>
            <a:off x="3481679" y="4311650"/>
            <a:ext cx="15329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Calibri"/>
              </a:rPr>
              <a:t>receiver FSM</a:t>
            </a:r>
          </a:p>
          <a:p>
            <a:r>
              <a:rPr lang="en-US" sz="2000" dirty="0">
                <a:solidFill>
                  <a:schemeClr val="accent2"/>
                </a:solidFill>
                <a:latin typeface="Calibri"/>
              </a:rPr>
              <a:t>fragment</a:t>
            </a:r>
          </a:p>
        </p:txBody>
      </p:sp>
      <p:sp>
        <p:nvSpPr>
          <p:cNvPr id="52255" name="Line 35"/>
          <p:cNvSpPr>
            <a:spLocks noChangeShapeType="1"/>
          </p:cNvSpPr>
          <p:nvPr/>
        </p:nvSpPr>
        <p:spPr bwMode="auto">
          <a:xfrm>
            <a:off x="665164" y="2603500"/>
            <a:ext cx="7883525" cy="2757488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2256" name="Text Box 36"/>
          <p:cNvSpPr txBox="1">
            <a:spLocks noChangeArrowheads="1"/>
          </p:cNvSpPr>
          <p:nvPr/>
        </p:nvSpPr>
        <p:spPr bwMode="auto">
          <a:xfrm>
            <a:off x="6854826" y="4103688"/>
            <a:ext cx="3794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854663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F8D1F385-195F-B44B-9CB0-6304153A21CB}" type="slidenum">
              <a:rPr lang="en-US" sz="1400" smtClean="0">
                <a:latin typeface="Calibri"/>
              </a:rPr>
              <a:pPr algn="r"/>
              <a:t>44</a:t>
            </a:fld>
            <a:endParaRPr lang="en-US" sz="1400" dirty="0">
              <a:latin typeface="Calibri"/>
            </a:endParaRP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rdt3.0: channels with errors </a:t>
            </a:r>
            <a:r>
              <a:rPr lang="en-US" sz="3200" i="1" dirty="0">
                <a:ea typeface="ＭＳ Ｐゴシック" charset="0"/>
                <a:cs typeface="ＭＳ Ｐゴシック" charset="0"/>
              </a:rPr>
              <a:t>and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 loss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New assumption: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underlying channel can also lose packets (data or ACKs)</a:t>
            </a:r>
          </a:p>
          <a:p>
            <a:pPr lvl="1"/>
            <a:r>
              <a:rPr lang="en-US" sz="2000" dirty="0">
                <a:ea typeface="ＭＳ Ｐゴシック" charset="0"/>
              </a:rPr>
              <a:t>checksum, seq. #, ACKs, retransmissions will be of help, but not enough</a:t>
            </a:r>
          </a:p>
        </p:txBody>
      </p:sp>
      <p:sp>
        <p:nvSpPr>
          <p:cNvPr id="5325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1" y="1600200"/>
            <a:ext cx="4095751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Approach: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sender waits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reasonable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amount of time for ACK 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retransmits if no ACK received in this time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if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pkt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(or ACK) just delayed (not lost):</a:t>
            </a:r>
          </a:p>
          <a:p>
            <a:pPr lvl="1"/>
            <a:r>
              <a:rPr lang="en-US" sz="2000" dirty="0">
                <a:ea typeface="ＭＳ Ｐゴシック" charset="0"/>
              </a:rPr>
              <a:t>retransmission will be  duplicate, but use of seq. #</a:t>
            </a:r>
            <a:r>
              <a:rPr lang="ja-JP" altLang="en-US" sz="2000" dirty="0">
                <a:ea typeface="ＭＳ Ｐゴシック" charset="0"/>
              </a:rPr>
              <a:t>’</a:t>
            </a:r>
            <a:r>
              <a:rPr lang="en-US" sz="2000" dirty="0">
                <a:ea typeface="ＭＳ Ｐゴシック" charset="0"/>
              </a:rPr>
              <a:t>s already handles this</a:t>
            </a:r>
            <a:endParaRPr lang="en-US" sz="1800" dirty="0">
              <a:ea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receiver must specify </a:t>
            </a:r>
            <a:r>
              <a:rPr lang="en-US" sz="2000" dirty="0" err="1">
                <a:ea typeface="ＭＳ Ｐゴシック" charset="0"/>
              </a:rPr>
              <a:t>seq</a:t>
            </a:r>
            <a:r>
              <a:rPr lang="en-US" sz="2000" dirty="0">
                <a:ea typeface="ＭＳ Ｐゴシック" charset="0"/>
              </a:rPr>
              <a:t> # of </a:t>
            </a:r>
            <a:r>
              <a:rPr lang="en-US" sz="2000" dirty="0" err="1">
                <a:ea typeface="ＭＳ Ｐゴシック" charset="0"/>
              </a:rPr>
              <a:t>pkt</a:t>
            </a:r>
            <a:r>
              <a:rPr lang="en-US" sz="2000" dirty="0">
                <a:ea typeface="ＭＳ Ｐゴシック" charset="0"/>
              </a:rPr>
              <a:t> being </a:t>
            </a:r>
            <a:r>
              <a:rPr lang="en-US" sz="2000" dirty="0" err="1">
                <a:ea typeface="ＭＳ Ｐゴシック" charset="0"/>
              </a:rPr>
              <a:t>ACKed</a:t>
            </a:r>
            <a:endParaRPr lang="en-US" sz="1800" dirty="0">
              <a:ea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requires countdown timer</a:t>
            </a:r>
          </a:p>
        </p:txBody>
      </p:sp>
    </p:spTree>
    <p:extLst>
      <p:ext uri="{BB962C8B-B14F-4D97-AF65-F5344CB8AC3E}">
        <p14:creationId xmlns:p14="http://schemas.microsoft.com/office/powerpoint/2010/main" val="3197434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6481765" y="1196975"/>
            <a:ext cx="1704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&amp;&amp;  </a:t>
            </a:r>
          </a:p>
          <a:p>
            <a:pPr algn="l"/>
            <a:r>
              <a:rPr lang="en-US" sz="1400" dirty="0">
                <a:latin typeface="Calibri"/>
              </a:rPr>
              <a:t>( corrupt(reply) ||</a:t>
            </a:r>
          </a:p>
          <a:p>
            <a:pPr algn="l"/>
            <a:r>
              <a:rPr lang="en-US" sz="1400" dirty="0" err="1">
                <a:latin typeface="Calibri"/>
              </a:rPr>
              <a:t>isACK</a:t>
            </a:r>
            <a:r>
              <a:rPr lang="en-US" sz="1400" dirty="0">
                <a:latin typeface="Calibri"/>
              </a:rPr>
              <a:t>(reply,1) 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6743C644-8801-CC48-B5E4-9743F736BC12}" type="slidenum">
              <a:rPr lang="en-US" sz="1400" smtClean="0">
                <a:latin typeface="Calibri"/>
              </a:rPr>
              <a:pPr algn="r"/>
              <a:t>45</a:t>
            </a:fld>
            <a:endParaRPr lang="en-US" sz="1400" dirty="0">
              <a:latin typeface="Calibri"/>
            </a:endParaRP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242889"/>
            <a:ext cx="3560763" cy="893762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rdt3.0 sender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4277" name="Text Box 3"/>
          <p:cNvSpPr txBox="1">
            <a:spLocks noChangeArrowheads="1"/>
          </p:cNvSpPr>
          <p:nvPr/>
        </p:nvSpPr>
        <p:spPr bwMode="auto">
          <a:xfrm>
            <a:off x="3019425" y="1384301"/>
            <a:ext cx="38608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sequence=0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(packet)</a:t>
            </a: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3060701" y="1090613"/>
            <a:ext cx="17240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rdt_send</a:t>
            </a:r>
            <a:r>
              <a:rPr lang="en-US" sz="1400" dirty="0">
                <a:latin typeface="Calibri"/>
              </a:rPr>
              <a:t>(data)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279" name="Line 5"/>
          <p:cNvSpPr>
            <a:spLocks noChangeShapeType="1"/>
          </p:cNvSpPr>
          <p:nvPr/>
        </p:nvSpPr>
        <p:spPr bwMode="auto">
          <a:xfrm>
            <a:off x="3162300" y="14287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280" name="Line 6"/>
          <p:cNvSpPr>
            <a:spLocks noChangeShapeType="1"/>
          </p:cNvSpPr>
          <p:nvPr/>
        </p:nvSpPr>
        <p:spPr bwMode="auto">
          <a:xfrm>
            <a:off x="2749551" y="1544639"/>
            <a:ext cx="157163" cy="576262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54281" name="Group 7"/>
          <p:cNvGrpSpPr>
            <a:grpSpLocks/>
          </p:cNvGrpSpPr>
          <p:nvPr/>
        </p:nvGrpSpPr>
        <p:grpSpPr bwMode="auto">
          <a:xfrm>
            <a:off x="5360988" y="2090739"/>
            <a:ext cx="889000" cy="865187"/>
            <a:chOff x="445" y="1273"/>
            <a:chExt cx="560" cy="545"/>
          </a:xfrm>
        </p:grpSpPr>
        <p:sp>
          <p:nvSpPr>
            <p:cNvPr id="54328" name="Oval 8"/>
            <p:cNvSpPr>
              <a:spLocks noChangeArrowheads="1"/>
            </p:cNvSpPr>
            <p:nvPr/>
          </p:nvSpPr>
          <p:spPr bwMode="auto">
            <a:xfrm>
              <a:off x="445" y="1273"/>
              <a:ext cx="560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4329" name="Text Box 9"/>
            <p:cNvSpPr txBox="1">
              <a:spLocks noChangeArrowheads="1"/>
            </p:cNvSpPr>
            <p:nvPr/>
          </p:nvSpPr>
          <p:spPr bwMode="auto">
            <a:xfrm>
              <a:off x="499" y="1309"/>
              <a:ext cx="450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ACK0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4282" name="Freeform 10"/>
          <p:cNvSpPr>
            <a:spLocks/>
          </p:cNvSpPr>
          <p:nvPr/>
        </p:nvSpPr>
        <p:spPr bwMode="auto">
          <a:xfrm flipV="1">
            <a:off x="3384549" y="2071688"/>
            <a:ext cx="2090739" cy="163512"/>
          </a:xfrm>
          <a:custGeom>
            <a:avLst/>
            <a:gdLst>
              <a:gd name="T0" fmla="*/ 0 w 2835"/>
              <a:gd name="T1" fmla="*/ 0 h 525"/>
              <a:gd name="T2" fmla="*/ 1541864333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283" name="Freeform 11"/>
          <p:cNvSpPr>
            <a:spLocks/>
          </p:cNvSpPr>
          <p:nvPr/>
        </p:nvSpPr>
        <p:spPr bwMode="auto">
          <a:xfrm>
            <a:off x="6069014" y="1674813"/>
            <a:ext cx="871537" cy="666750"/>
          </a:xfrm>
          <a:custGeom>
            <a:avLst/>
            <a:gdLst>
              <a:gd name="T0" fmla="*/ 0 w 549"/>
              <a:gd name="T1" fmla="*/ 771167813 h 420"/>
              <a:gd name="T2" fmla="*/ 219252674 w 549"/>
              <a:gd name="T3" fmla="*/ 1058465625 h 420"/>
              <a:gd name="T4" fmla="*/ 0 60000 65536"/>
              <a:gd name="T5" fmla="*/ 0 60000 65536"/>
              <a:gd name="T6" fmla="*/ 0 w 549"/>
              <a:gd name="T7" fmla="*/ 0 h 420"/>
              <a:gd name="T8" fmla="*/ 549 w 549"/>
              <a:gd name="T9" fmla="*/ 420 h 4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9" h="420">
                <a:moveTo>
                  <a:pt x="0" y="306"/>
                </a:moveTo>
                <a:cubicBezTo>
                  <a:pt x="78" y="0"/>
                  <a:pt x="549" y="315"/>
                  <a:pt x="87" y="42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285" name="Line 13"/>
          <p:cNvSpPr>
            <a:spLocks noChangeShapeType="1"/>
          </p:cNvSpPr>
          <p:nvPr/>
        </p:nvSpPr>
        <p:spPr bwMode="auto">
          <a:xfrm>
            <a:off x="6691313" y="1898650"/>
            <a:ext cx="13509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54286" name="Group 14"/>
          <p:cNvGrpSpPr>
            <a:grpSpLocks/>
          </p:cNvGrpSpPr>
          <p:nvPr/>
        </p:nvGrpSpPr>
        <p:grpSpPr bwMode="auto">
          <a:xfrm>
            <a:off x="5453064" y="4005264"/>
            <a:ext cx="1189037" cy="850900"/>
            <a:chOff x="4090" y="3230"/>
            <a:chExt cx="749" cy="536"/>
          </a:xfrm>
        </p:grpSpPr>
        <p:sp>
          <p:nvSpPr>
            <p:cNvPr id="54326" name="Oval 15"/>
            <p:cNvSpPr>
              <a:spLocks noChangeArrowheads="1"/>
            </p:cNvSpPr>
            <p:nvPr/>
          </p:nvSpPr>
          <p:spPr bwMode="auto">
            <a:xfrm>
              <a:off x="4159" y="3230"/>
              <a:ext cx="595" cy="53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4327" name="Text Box 16"/>
            <p:cNvSpPr txBox="1">
              <a:spLocks noChangeArrowheads="1"/>
            </p:cNvSpPr>
            <p:nvPr/>
          </p:nvSpPr>
          <p:spPr bwMode="auto">
            <a:xfrm>
              <a:off x="4090" y="3270"/>
              <a:ext cx="74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IDLE</a:t>
              </a:r>
            </a:p>
            <a:p>
              <a:r>
                <a:rPr lang="en-US" sz="1400" dirty="0">
                  <a:latin typeface="Calibri"/>
                </a:rPr>
                <a:t>state 1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4287" name="Freeform 17"/>
          <p:cNvSpPr>
            <a:spLocks/>
          </p:cNvSpPr>
          <p:nvPr/>
        </p:nvSpPr>
        <p:spPr bwMode="auto">
          <a:xfrm rot="16200000" flipV="1">
            <a:off x="2140746" y="3402806"/>
            <a:ext cx="1254125" cy="150813"/>
          </a:xfrm>
          <a:custGeom>
            <a:avLst/>
            <a:gdLst>
              <a:gd name="T0" fmla="*/ 0 w 2835"/>
              <a:gd name="T1" fmla="*/ 0 h 525"/>
              <a:gd name="T2" fmla="*/ 554789953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288" name="Freeform 18"/>
          <p:cNvSpPr>
            <a:spLocks/>
          </p:cNvSpPr>
          <p:nvPr/>
        </p:nvSpPr>
        <p:spPr bwMode="auto">
          <a:xfrm>
            <a:off x="3370264" y="4738689"/>
            <a:ext cx="2312987" cy="274637"/>
          </a:xfrm>
          <a:custGeom>
            <a:avLst/>
            <a:gdLst>
              <a:gd name="T0" fmla="*/ 0 w 2835"/>
              <a:gd name="T1" fmla="*/ 0 h 525"/>
              <a:gd name="T2" fmla="*/ 1887093073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289" name="Freeform 19"/>
          <p:cNvSpPr>
            <a:spLocks/>
          </p:cNvSpPr>
          <p:nvPr/>
        </p:nvSpPr>
        <p:spPr bwMode="auto">
          <a:xfrm rot="5400000" flipH="1" flipV="1">
            <a:off x="5611020" y="3328195"/>
            <a:ext cx="1184275" cy="166687"/>
          </a:xfrm>
          <a:custGeom>
            <a:avLst/>
            <a:gdLst>
              <a:gd name="T0" fmla="*/ 0 w 2835"/>
              <a:gd name="T1" fmla="*/ 0 h 525"/>
              <a:gd name="T2" fmla="*/ 494711561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290" name="Text Box 20"/>
          <p:cNvSpPr txBox="1">
            <a:spLocks noChangeArrowheads="1"/>
          </p:cNvSpPr>
          <p:nvPr/>
        </p:nvSpPr>
        <p:spPr bwMode="auto">
          <a:xfrm>
            <a:off x="3316289" y="5224463"/>
            <a:ext cx="34448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sequence=1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(packet)</a:t>
            </a:r>
          </a:p>
        </p:txBody>
      </p:sp>
      <p:sp>
        <p:nvSpPr>
          <p:cNvPr id="54291" name="Text Box 21"/>
          <p:cNvSpPr txBox="1">
            <a:spLocks noChangeArrowheads="1"/>
          </p:cNvSpPr>
          <p:nvPr/>
        </p:nvSpPr>
        <p:spPr bwMode="auto">
          <a:xfrm>
            <a:off x="3316289" y="4941888"/>
            <a:ext cx="17240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rdt_send</a:t>
            </a:r>
            <a:r>
              <a:rPr lang="en-US" sz="1400" dirty="0">
                <a:latin typeface="Calibri"/>
              </a:rPr>
              <a:t>(data)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292" name="Line 22"/>
          <p:cNvSpPr>
            <a:spLocks noChangeShapeType="1"/>
          </p:cNvSpPr>
          <p:nvPr/>
        </p:nvSpPr>
        <p:spPr bwMode="auto">
          <a:xfrm>
            <a:off x="3435349" y="5253038"/>
            <a:ext cx="259873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293" name="Text Box 23"/>
          <p:cNvSpPr txBox="1">
            <a:spLocks noChangeArrowheads="1"/>
          </p:cNvSpPr>
          <p:nvPr/>
        </p:nvSpPr>
        <p:spPr bwMode="auto">
          <a:xfrm>
            <a:off x="6280151" y="3106738"/>
            <a:ext cx="21494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  </a:t>
            </a:r>
          </a:p>
          <a:p>
            <a:pPr algn="l"/>
            <a:r>
              <a:rPr lang="en-US" sz="1400" dirty="0">
                <a:latin typeface="Calibri"/>
              </a:rPr>
              <a:t>&amp;&amp; </a:t>
            </a:r>
            <a:r>
              <a:rPr lang="en-US" sz="1400" dirty="0" err="1">
                <a:latin typeface="Calibri"/>
              </a:rPr>
              <a:t>notcorrupt</a:t>
            </a:r>
            <a:r>
              <a:rPr lang="en-US" sz="1400" dirty="0">
                <a:latin typeface="Calibri"/>
              </a:rPr>
              <a:t>(reply) </a:t>
            </a:r>
          </a:p>
          <a:p>
            <a:pPr algn="l"/>
            <a:r>
              <a:rPr lang="en-US" sz="1400" dirty="0">
                <a:latin typeface="Calibri"/>
              </a:rPr>
              <a:t>&amp;&amp; </a:t>
            </a:r>
            <a:r>
              <a:rPr lang="en-US" sz="1400" dirty="0" err="1">
                <a:latin typeface="Calibri"/>
              </a:rPr>
              <a:t>isACK</a:t>
            </a:r>
            <a:r>
              <a:rPr lang="en-US" sz="1400" dirty="0">
                <a:latin typeface="Calibri"/>
              </a:rPr>
              <a:t>(reply,0)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4294" name="Line 24"/>
          <p:cNvSpPr>
            <a:spLocks noChangeShapeType="1"/>
          </p:cNvSpPr>
          <p:nvPr/>
        </p:nvSpPr>
        <p:spPr bwMode="auto">
          <a:xfrm>
            <a:off x="6396040" y="3817938"/>
            <a:ext cx="14192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295" name="Text Box 25"/>
          <p:cNvSpPr txBox="1">
            <a:spLocks noChangeArrowheads="1"/>
          </p:cNvSpPr>
          <p:nvPr/>
        </p:nvSpPr>
        <p:spPr bwMode="auto">
          <a:xfrm>
            <a:off x="1302398" y="5062538"/>
            <a:ext cx="16224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(packet) &amp;&amp;  </a:t>
            </a:r>
          </a:p>
          <a:p>
            <a:pPr algn="l"/>
            <a:r>
              <a:rPr lang="en-US" sz="1400" dirty="0">
                <a:latin typeface="Calibri"/>
              </a:rPr>
              <a:t>( corrupt(packet) ||</a:t>
            </a:r>
          </a:p>
          <a:p>
            <a:pPr algn="l"/>
            <a:r>
              <a:rPr lang="en-US" sz="1400" dirty="0" err="1">
                <a:latin typeface="Calibri"/>
              </a:rPr>
              <a:t>isACK</a:t>
            </a:r>
            <a:r>
              <a:rPr lang="en-US" sz="1400" dirty="0">
                <a:latin typeface="Calibri"/>
              </a:rPr>
              <a:t>(reply,0) 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296" name="Line 26"/>
          <p:cNvSpPr>
            <a:spLocks noChangeShapeType="1"/>
          </p:cNvSpPr>
          <p:nvPr/>
        </p:nvSpPr>
        <p:spPr bwMode="auto">
          <a:xfrm>
            <a:off x="1393826" y="5788025"/>
            <a:ext cx="12541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297" name="Text Box 27"/>
          <p:cNvSpPr txBox="1">
            <a:spLocks noChangeArrowheads="1"/>
          </p:cNvSpPr>
          <p:nvPr/>
        </p:nvSpPr>
        <p:spPr bwMode="auto">
          <a:xfrm>
            <a:off x="908049" y="2865438"/>
            <a:ext cx="1912939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  </a:t>
            </a:r>
          </a:p>
          <a:p>
            <a:pPr algn="l"/>
            <a:r>
              <a:rPr lang="en-US" sz="1400" dirty="0">
                <a:latin typeface="Calibri"/>
              </a:rPr>
              <a:t>&amp;&amp; </a:t>
            </a:r>
            <a:r>
              <a:rPr lang="en-US" sz="1400" dirty="0" err="1">
                <a:latin typeface="Calibri"/>
              </a:rPr>
              <a:t>notcorrupt</a:t>
            </a:r>
            <a:r>
              <a:rPr lang="en-US" sz="1400" dirty="0">
                <a:latin typeface="Calibri"/>
              </a:rPr>
              <a:t>(reply) </a:t>
            </a:r>
          </a:p>
          <a:p>
            <a:pPr algn="l"/>
            <a:r>
              <a:rPr lang="en-US" sz="1400" dirty="0">
                <a:latin typeface="Calibri"/>
              </a:rPr>
              <a:t>&amp;&amp; </a:t>
            </a:r>
            <a:r>
              <a:rPr lang="en-US" sz="1400" dirty="0" err="1">
                <a:latin typeface="Calibri"/>
              </a:rPr>
              <a:t>isACK</a:t>
            </a:r>
            <a:r>
              <a:rPr lang="en-US" sz="1400" dirty="0">
                <a:latin typeface="Calibri"/>
              </a:rPr>
              <a:t>(reply,1)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4298" name="Line 28"/>
          <p:cNvSpPr>
            <a:spLocks noChangeShapeType="1"/>
          </p:cNvSpPr>
          <p:nvPr/>
        </p:nvSpPr>
        <p:spPr bwMode="auto">
          <a:xfrm>
            <a:off x="1035049" y="3605213"/>
            <a:ext cx="151765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299" name="Text Box 29"/>
          <p:cNvSpPr txBox="1">
            <a:spLocks noChangeArrowheads="1"/>
          </p:cNvSpPr>
          <p:nvPr/>
        </p:nvSpPr>
        <p:spPr bwMode="auto">
          <a:xfrm>
            <a:off x="6300789" y="3798889"/>
            <a:ext cx="1514475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Symbol" charset="0"/>
              </a:rPr>
              <a:t>L</a:t>
            </a:r>
          </a:p>
        </p:txBody>
      </p:sp>
      <p:sp>
        <p:nvSpPr>
          <p:cNvPr id="54300" name="Text Box 30"/>
          <p:cNvSpPr txBox="1">
            <a:spLocks noChangeArrowheads="1"/>
          </p:cNvSpPr>
          <p:nvPr/>
        </p:nvSpPr>
        <p:spPr bwMode="auto">
          <a:xfrm>
            <a:off x="900113" y="3578225"/>
            <a:ext cx="1514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Symbol" charset="0"/>
              </a:rPr>
              <a:t>L</a:t>
            </a:r>
          </a:p>
        </p:txBody>
      </p:sp>
      <p:sp>
        <p:nvSpPr>
          <p:cNvPr id="54301" name="Freeform 31"/>
          <p:cNvSpPr>
            <a:spLocks/>
          </p:cNvSpPr>
          <p:nvPr/>
        </p:nvSpPr>
        <p:spPr bwMode="auto">
          <a:xfrm>
            <a:off x="6238876" y="2338389"/>
            <a:ext cx="461963" cy="682625"/>
          </a:xfrm>
          <a:custGeom>
            <a:avLst/>
            <a:gdLst>
              <a:gd name="T0" fmla="*/ 0 w 291"/>
              <a:gd name="T1" fmla="*/ 302418750 h 430"/>
              <a:gd name="T2" fmla="*/ 37803178 w 291"/>
              <a:gd name="T3" fmla="*/ 642640638 h 430"/>
              <a:gd name="T4" fmla="*/ 0 60000 65536"/>
              <a:gd name="T5" fmla="*/ 0 60000 65536"/>
              <a:gd name="T6" fmla="*/ 0 w 291"/>
              <a:gd name="T7" fmla="*/ 0 h 430"/>
              <a:gd name="T8" fmla="*/ 291 w 291"/>
              <a:gd name="T9" fmla="*/ 430 h 4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1" h="430">
                <a:moveTo>
                  <a:pt x="0" y="120"/>
                </a:moveTo>
                <a:cubicBezTo>
                  <a:pt x="291" y="0"/>
                  <a:pt x="259" y="430"/>
                  <a:pt x="15" y="25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302" name="Text Box 32"/>
          <p:cNvSpPr txBox="1">
            <a:spLocks noChangeArrowheads="1"/>
          </p:cNvSpPr>
          <p:nvPr/>
        </p:nvSpPr>
        <p:spPr bwMode="auto">
          <a:xfrm>
            <a:off x="6570665" y="2516189"/>
            <a:ext cx="211613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(packet)</a:t>
            </a:r>
          </a:p>
        </p:txBody>
      </p:sp>
      <p:sp>
        <p:nvSpPr>
          <p:cNvPr id="54303" name="Text Box 33"/>
          <p:cNvSpPr txBox="1">
            <a:spLocks noChangeArrowheads="1"/>
          </p:cNvSpPr>
          <p:nvPr/>
        </p:nvSpPr>
        <p:spPr bwMode="auto">
          <a:xfrm>
            <a:off x="6592889" y="2279650"/>
            <a:ext cx="11144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timeout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304" name="Line 34"/>
          <p:cNvSpPr>
            <a:spLocks noChangeShapeType="1"/>
          </p:cNvSpPr>
          <p:nvPr/>
        </p:nvSpPr>
        <p:spPr bwMode="auto">
          <a:xfrm>
            <a:off x="6681788" y="25336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305" name="Freeform 35"/>
          <p:cNvSpPr>
            <a:spLocks/>
          </p:cNvSpPr>
          <p:nvPr/>
        </p:nvSpPr>
        <p:spPr bwMode="auto">
          <a:xfrm>
            <a:off x="2230438" y="4702176"/>
            <a:ext cx="692151" cy="631825"/>
          </a:xfrm>
          <a:custGeom>
            <a:avLst/>
            <a:gdLst>
              <a:gd name="T0" fmla="*/ 1098788125 w 436"/>
              <a:gd name="T1" fmla="*/ 254536575 h 398"/>
              <a:gd name="T2" fmla="*/ 756046875 w 436"/>
              <a:gd name="T3" fmla="*/ 0 h 398"/>
              <a:gd name="T4" fmla="*/ 0 60000 65536"/>
              <a:gd name="T5" fmla="*/ 0 60000 65536"/>
              <a:gd name="T6" fmla="*/ 0 w 436"/>
              <a:gd name="T7" fmla="*/ 0 h 398"/>
              <a:gd name="T8" fmla="*/ 436 w 436"/>
              <a:gd name="T9" fmla="*/ 398 h 39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6" h="398">
                <a:moveTo>
                  <a:pt x="436" y="101"/>
                </a:moveTo>
                <a:cubicBezTo>
                  <a:pt x="367" y="398"/>
                  <a:pt x="0" y="31"/>
                  <a:pt x="300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306" name="Freeform 36"/>
          <p:cNvSpPr>
            <a:spLocks/>
          </p:cNvSpPr>
          <p:nvPr/>
        </p:nvSpPr>
        <p:spPr bwMode="auto">
          <a:xfrm>
            <a:off x="2030414" y="4413251"/>
            <a:ext cx="571500" cy="420688"/>
          </a:xfrm>
          <a:custGeom>
            <a:avLst/>
            <a:gdLst>
              <a:gd name="T0" fmla="*/ 362902500 w 900"/>
              <a:gd name="T1" fmla="*/ 145380749 h 662"/>
              <a:gd name="T2" fmla="*/ 332660625 w 900"/>
              <a:gd name="T3" fmla="*/ 6057399 h 662"/>
              <a:gd name="T4" fmla="*/ 0 60000 65536"/>
              <a:gd name="T5" fmla="*/ 0 60000 65536"/>
              <a:gd name="T6" fmla="*/ 0 w 900"/>
              <a:gd name="T7" fmla="*/ 0 h 662"/>
              <a:gd name="T8" fmla="*/ 900 w 900"/>
              <a:gd name="T9" fmla="*/ 662 h 66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0" h="662">
                <a:moveTo>
                  <a:pt x="900" y="360"/>
                </a:moveTo>
                <a:cubicBezTo>
                  <a:pt x="171" y="662"/>
                  <a:pt x="0" y="0"/>
                  <a:pt x="825" y="1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307" name="Text Box 37"/>
          <p:cNvSpPr txBox="1">
            <a:spLocks noChangeArrowheads="1"/>
          </p:cNvSpPr>
          <p:nvPr/>
        </p:nvSpPr>
        <p:spPr bwMode="auto">
          <a:xfrm>
            <a:off x="628650" y="4460876"/>
            <a:ext cx="182403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(packet)</a:t>
            </a:r>
          </a:p>
        </p:txBody>
      </p:sp>
      <p:sp>
        <p:nvSpPr>
          <p:cNvPr id="54308" name="Text Box 38"/>
          <p:cNvSpPr txBox="1">
            <a:spLocks noChangeArrowheads="1"/>
          </p:cNvSpPr>
          <p:nvPr/>
        </p:nvSpPr>
        <p:spPr bwMode="auto">
          <a:xfrm>
            <a:off x="642940" y="4206875"/>
            <a:ext cx="11144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timeout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309" name="Line 39"/>
          <p:cNvSpPr>
            <a:spLocks noChangeShapeType="1"/>
          </p:cNvSpPr>
          <p:nvPr/>
        </p:nvSpPr>
        <p:spPr bwMode="auto">
          <a:xfrm>
            <a:off x="746125" y="44894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310" name="Freeform 40"/>
          <p:cNvSpPr>
            <a:spLocks/>
          </p:cNvSpPr>
          <p:nvPr/>
        </p:nvSpPr>
        <p:spPr bwMode="auto">
          <a:xfrm>
            <a:off x="6426201" y="4373564"/>
            <a:ext cx="579439" cy="890587"/>
          </a:xfrm>
          <a:custGeom>
            <a:avLst/>
            <a:gdLst>
              <a:gd name="T0" fmla="*/ 100383135 w 322"/>
              <a:gd name="T1" fmla="*/ 407981039 h 483"/>
              <a:gd name="T2" fmla="*/ 0 w 322"/>
              <a:gd name="T3" fmla="*/ 622169979 h 483"/>
              <a:gd name="T4" fmla="*/ 0 60000 65536"/>
              <a:gd name="T5" fmla="*/ 0 60000 65536"/>
              <a:gd name="T6" fmla="*/ 0 w 322"/>
              <a:gd name="T7" fmla="*/ 0 h 483"/>
              <a:gd name="T8" fmla="*/ 322 w 322"/>
              <a:gd name="T9" fmla="*/ 483 h 48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22" h="483">
                <a:moveTo>
                  <a:pt x="31" y="120"/>
                </a:moveTo>
                <a:cubicBezTo>
                  <a:pt x="322" y="0"/>
                  <a:pt x="64" y="483"/>
                  <a:pt x="0" y="18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311" name="Text Box 41"/>
          <p:cNvSpPr txBox="1">
            <a:spLocks noChangeArrowheads="1"/>
          </p:cNvSpPr>
          <p:nvPr/>
        </p:nvSpPr>
        <p:spPr bwMode="auto">
          <a:xfrm>
            <a:off x="1036638" y="1874838"/>
            <a:ext cx="142875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</a:t>
            </a:r>
            <a:endParaRPr lang="en-US" sz="1400" dirty="0">
              <a:latin typeface="Times New Roman" charset="0"/>
            </a:endParaRPr>
          </a:p>
        </p:txBody>
      </p:sp>
      <p:grpSp>
        <p:nvGrpSpPr>
          <p:cNvPr id="54312" name="Group 42"/>
          <p:cNvGrpSpPr>
            <a:grpSpLocks/>
          </p:cNvGrpSpPr>
          <p:nvPr/>
        </p:nvGrpSpPr>
        <p:grpSpPr bwMode="auto">
          <a:xfrm>
            <a:off x="2419350" y="2135189"/>
            <a:ext cx="1189039" cy="850900"/>
            <a:chOff x="4090" y="3230"/>
            <a:chExt cx="749" cy="536"/>
          </a:xfrm>
        </p:grpSpPr>
        <p:sp>
          <p:nvSpPr>
            <p:cNvPr id="54324" name="Oval 43"/>
            <p:cNvSpPr>
              <a:spLocks noChangeArrowheads="1"/>
            </p:cNvSpPr>
            <p:nvPr/>
          </p:nvSpPr>
          <p:spPr bwMode="auto">
            <a:xfrm>
              <a:off x="4159" y="3230"/>
              <a:ext cx="595" cy="53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4325" name="Text Box 44"/>
            <p:cNvSpPr txBox="1">
              <a:spLocks noChangeArrowheads="1"/>
            </p:cNvSpPr>
            <p:nvPr/>
          </p:nvSpPr>
          <p:spPr bwMode="auto">
            <a:xfrm>
              <a:off x="4090" y="3270"/>
              <a:ext cx="74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IDLE</a:t>
              </a:r>
            </a:p>
            <a:p>
              <a:r>
                <a:rPr lang="en-US" sz="1400" dirty="0">
                  <a:latin typeface="Calibri"/>
                </a:rPr>
                <a:t>state 0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4313" name="Line 45"/>
          <p:cNvSpPr>
            <a:spLocks noChangeShapeType="1"/>
          </p:cNvSpPr>
          <p:nvPr/>
        </p:nvSpPr>
        <p:spPr bwMode="auto">
          <a:xfrm>
            <a:off x="1123951" y="2160588"/>
            <a:ext cx="1101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54314" name="Group 46"/>
          <p:cNvGrpSpPr>
            <a:grpSpLocks/>
          </p:cNvGrpSpPr>
          <p:nvPr/>
        </p:nvGrpSpPr>
        <p:grpSpPr bwMode="auto">
          <a:xfrm>
            <a:off x="2630488" y="3989389"/>
            <a:ext cx="889000" cy="865187"/>
            <a:chOff x="445" y="1273"/>
            <a:chExt cx="560" cy="545"/>
          </a:xfrm>
        </p:grpSpPr>
        <p:sp>
          <p:nvSpPr>
            <p:cNvPr id="54322" name="Oval 47"/>
            <p:cNvSpPr>
              <a:spLocks noChangeArrowheads="1"/>
            </p:cNvSpPr>
            <p:nvPr/>
          </p:nvSpPr>
          <p:spPr bwMode="auto">
            <a:xfrm>
              <a:off x="445" y="1273"/>
              <a:ext cx="560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54323" name="Text Box 48"/>
            <p:cNvSpPr txBox="1">
              <a:spLocks noChangeArrowheads="1"/>
            </p:cNvSpPr>
            <p:nvPr/>
          </p:nvSpPr>
          <p:spPr bwMode="auto">
            <a:xfrm>
              <a:off x="499" y="1309"/>
              <a:ext cx="450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Calibri"/>
                </a:rPr>
                <a:t>Wait for ACK1</a:t>
              </a:r>
              <a:endParaRPr lang="en-US" sz="1400" dirty="0">
                <a:latin typeface="Times New Roman" charset="0"/>
              </a:endParaRPr>
            </a:p>
          </p:txBody>
        </p:sp>
      </p:grpSp>
      <p:sp>
        <p:nvSpPr>
          <p:cNvPr id="54315" name="Freeform 49"/>
          <p:cNvSpPr>
            <a:spLocks/>
          </p:cNvSpPr>
          <p:nvPr/>
        </p:nvSpPr>
        <p:spPr bwMode="auto">
          <a:xfrm flipH="1" flipV="1">
            <a:off x="2006601" y="1782764"/>
            <a:ext cx="579439" cy="890587"/>
          </a:xfrm>
          <a:custGeom>
            <a:avLst/>
            <a:gdLst>
              <a:gd name="T0" fmla="*/ 100383135 w 322"/>
              <a:gd name="T1" fmla="*/ 407981039 h 483"/>
              <a:gd name="T2" fmla="*/ 0 w 322"/>
              <a:gd name="T3" fmla="*/ 622169979 h 483"/>
              <a:gd name="T4" fmla="*/ 0 60000 65536"/>
              <a:gd name="T5" fmla="*/ 0 60000 65536"/>
              <a:gd name="T6" fmla="*/ 0 w 322"/>
              <a:gd name="T7" fmla="*/ 0 h 483"/>
              <a:gd name="T8" fmla="*/ 322 w 322"/>
              <a:gd name="T9" fmla="*/ 483 h 48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22" h="483">
                <a:moveTo>
                  <a:pt x="31" y="120"/>
                </a:moveTo>
                <a:cubicBezTo>
                  <a:pt x="322" y="0"/>
                  <a:pt x="64" y="483"/>
                  <a:pt x="0" y="18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4316" name="Text Box 50"/>
          <p:cNvSpPr txBox="1">
            <a:spLocks noChangeArrowheads="1"/>
          </p:cNvSpPr>
          <p:nvPr/>
        </p:nvSpPr>
        <p:spPr bwMode="auto">
          <a:xfrm>
            <a:off x="7223773" y="4852988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  <p:sp>
        <p:nvSpPr>
          <p:cNvPr id="54317" name="Text Box 51"/>
          <p:cNvSpPr txBox="1">
            <a:spLocks noChangeArrowheads="1"/>
          </p:cNvSpPr>
          <p:nvPr/>
        </p:nvSpPr>
        <p:spPr bwMode="auto">
          <a:xfrm>
            <a:off x="6757989" y="4603750"/>
            <a:ext cx="142875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54318" name="Line 52"/>
          <p:cNvSpPr>
            <a:spLocks noChangeShapeType="1"/>
          </p:cNvSpPr>
          <p:nvPr/>
        </p:nvSpPr>
        <p:spPr bwMode="auto">
          <a:xfrm>
            <a:off x="6845300" y="4889500"/>
            <a:ext cx="1101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4319" name="Text Box 53"/>
          <p:cNvSpPr txBox="1">
            <a:spLocks noChangeArrowheads="1"/>
          </p:cNvSpPr>
          <p:nvPr/>
        </p:nvSpPr>
        <p:spPr bwMode="auto">
          <a:xfrm>
            <a:off x="7126935" y="1847850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  <p:sp>
        <p:nvSpPr>
          <p:cNvPr id="54320" name="Text Box 54"/>
          <p:cNvSpPr txBox="1">
            <a:spLocks noChangeArrowheads="1"/>
          </p:cNvSpPr>
          <p:nvPr/>
        </p:nvSpPr>
        <p:spPr bwMode="auto">
          <a:xfrm>
            <a:off x="1475435" y="2124075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  <p:sp>
        <p:nvSpPr>
          <p:cNvPr id="54321" name="Text Box 55"/>
          <p:cNvSpPr txBox="1">
            <a:spLocks noChangeArrowheads="1"/>
          </p:cNvSpPr>
          <p:nvPr/>
        </p:nvSpPr>
        <p:spPr bwMode="auto">
          <a:xfrm>
            <a:off x="1878660" y="5794375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093640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Dealing with Packet Loss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80060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3988850" y="6172202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4" y="2276476"/>
            <a:ext cx="3398837" cy="31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1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7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810000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1649413" y="19050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419600"/>
            <a:ext cx="5367339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1619514" y="343401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5181600" y="2362200"/>
            <a:ext cx="565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rot="21258713">
            <a:off x="4079994" y="4336521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4715813" y="37741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4747344" y="2189650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457200" y="5943600"/>
            <a:ext cx="8534400" cy="8382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sng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Timer-driven</a:t>
            </a:r>
            <a:r>
              <a:rPr kumimoji="0" lang="en-US" sz="2400" b="0" i="0" u="sng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 loss detection</a:t>
            </a:r>
            <a:br>
              <a:rPr kumimoji="0" lang="en-US" sz="2400" b="0" i="0" u="sng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</a:b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Set timer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 when packet is sent; retransmit </a:t>
            </a:r>
            <a:r>
              <a:rPr lang="en-US" sz="24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on timeout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+mn-lt"/>
            </a:endParaRPr>
          </a:p>
        </p:txBody>
      </p:sp>
      <p:grpSp>
        <p:nvGrpSpPr>
          <p:cNvPr id="30" name="Group 61"/>
          <p:cNvGrpSpPr>
            <a:grpSpLocks/>
          </p:cNvGrpSpPr>
          <p:nvPr/>
        </p:nvGrpSpPr>
        <p:grpSpPr bwMode="auto">
          <a:xfrm>
            <a:off x="-60324" y="2286000"/>
            <a:ext cx="2009775" cy="1524000"/>
            <a:chOff x="-38" y="1968"/>
            <a:chExt cx="1266" cy="1200"/>
          </a:xfrm>
        </p:grpSpPr>
        <p:sp>
          <p:nvSpPr>
            <p:cNvPr id="31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-38" y="2160"/>
              <a:ext cx="694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0" dirty="0">
                  <a:solidFill>
                    <a:srgbClr val="FF0000"/>
                  </a:solidFill>
                  <a:latin typeface="Tahoma" charset="0"/>
                </a:rPr>
                <a:t>Timeout</a:t>
              </a:r>
            </a:p>
            <a:p>
              <a:pPr eaLnBrk="1" hangingPunct="1"/>
              <a:endParaRPr lang="en-US" sz="2000" b="0" dirty="0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5" name="Line 17"/>
          <p:cNvSpPr>
            <a:spLocks noChangeShapeType="1"/>
          </p:cNvSpPr>
          <p:nvPr/>
        </p:nvSpPr>
        <p:spPr bwMode="auto">
          <a:xfrm>
            <a:off x="2057401" y="5029200"/>
            <a:ext cx="525780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 rot="488362">
            <a:off x="4761850" y="49933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790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51" grpId="0"/>
      <p:bldP spid="55" grpId="0"/>
      <p:bldP spid="27" grpId="0"/>
      <p:bldP spid="29" grpId="0" animBg="1"/>
      <p:bldP spid="35" grpId="0" animBg="1"/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Dealing with Packet Loss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80060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3988850" y="6172202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4" y="2276476"/>
            <a:ext cx="5303837" cy="466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1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7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810000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1649413" y="19050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419600"/>
            <a:ext cx="5367339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1619514" y="343401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9600" y="2876490"/>
            <a:ext cx="565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rot="21258713">
            <a:off x="4079994" y="4336521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4715813" y="37741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4747344" y="2189650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grpSp>
        <p:nvGrpSpPr>
          <p:cNvPr id="30" name="Group 61"/>
          <p:cNvGrpSpPr>
            <a:grpSpLocks/>
          </p:cNvGrpSpPr>
          <p:nvPr/>
        </p:nvGrpSpPr>
        <p:grpSpPr bwMode="auto">
          <a:xfrm>
            <a:off x="-60324" y="2286000"/>
            <a:ext cx="2009775" cy="1524000"/>
            <a:chOff x="-38" y="1968"/>
            <a:chExt cx="1266" cy="1200"/>
          </a:xfrm>
        </p:grpSpPr>
        <p:sp>
          <p:nvSpPr>
            <p:cNvPr id="31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-38" y="2160"/>
              <a:ext cx="694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0" dirty="0">
                  <a:solidFill>
                    <a:srgbClr val="FF0000"/>
                  </a:solidFill>
                  <a:latin typeface="Tahoma" charset="0"/>
                </a:rPr>
                <a:t>Timeout</a:t>
              </a:r>
            </a:p>
            <a:p>
              <a:pPr eaLnBrk="1" hangingPunct="1"/>
              <a:endParaRPr lang="en-US" sz="2000" b="0" dirty="0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5" name="Line 17"/>
          <p:cNvSpPr>
            <a:spLocks noChangeShapeType="1"/>
          </p:cNvSpPr>
          <p:nvPr/>
        </p:nvSpPr>
        <p:spPr bwMode="auto">
          <a:xfrm>
            <a:off x="2057401" y="5029200"/>
            <a:ext cx="525780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 rot="488362">
            <a:off x="4761850" y="49933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P(2)</a:t>
            </a:r>
          </a:p>
        </p:txBody>
      </p:sp>
      <p:sp>
        <p:nvSpPr>
          <p:cNvPr id="37" name="Line 44"/>
          <p:cNvSpPr>
            <a:spLocks noChangeShapeType="1"/>
          </p:cNvSpPr>
          <p:nvPr/>
        </p:nvSpPr>
        <p:spPr bwMode="auto">
          <a:xfrm flipH="1">
            <a:off x="4953000" y="2819400"/>
            <a:ext cx="2362200" cy="228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Oval Callout 1"/>
          <p:cNvSpPr/>
          <p:nvPr/>
        </p:nvSpPr>
        <p:spPr bwMode="auto">
          <a:xfrm>
            <a:off x="7620000" y="4111752"/>
            <a:ext cx="1295400" cy="612648"/>
          </a:xfrm>
          <a:prstGeom prst="wedgeEllipseCallout">
            <a:avLst>
              <a:gd name="adj1" fmla="val -66727"/>
              <a:gd name="adj2" fmla="val -19092"/>
            </a:avLst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duplicate!</a:t>
            </a:r>
          </a:p>
        </p:txBody>
      </p:sp>
      <p:sp>
        <p:nvSpPr>
          <p:cNvPr id="2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47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14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51" grpId="0"/>
      <p:bldP spid="55" grpId="0"/>
      <p:bldP spid="27" grpId="0"/>
      <p:bldP spid="35" grpId="0" animBg="1"/>
      <p:bldP spid="36" grpId="0"/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Dealing with Packet Loss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80060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3988850" y="6172202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Time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4" y="2276476"/>
            <a:ext cx="5303837" cy="1381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1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7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810000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44" name="Text Box 20"/>
          <p:cNvSpPr txBox="1">
            <a:spLocks noChangeArrowheads="1"/>
          </p:cNvSpPr>
          <p:nvPr/>
        </p:nvSpPr>
        <p:spPr bwMode="auto">
          <a:xfrm>
            <a:off x="1649413" y="190500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419600"/>
            <a:ext cx="5367339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82" name="Text Box 58"/>
          <p:cNvSpPr txBox="1">
            <a:spLocks noChangeArrowheads="1"/>
          </p:cNvSpPr>
          <p:nvPr/>
        </p:nvSpPr>
        <p:spPr bwMode="auto">
          <a:xfrm>
            <a:off x="725489" y="4191001"/>
            <a:ext cx="264947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1"/>
              <a:t>.</a:t>
            </a:r>
          </a:p>
          <a:p>
            <a:r>
              <a:rPr lang="en-US" sz="2400" b="1"/>
              <a:t>.</a:t>
            </a:r>
          </a:p>
          <a:p>
            <a:r>
              <a:rPr lang="en-US" sz="2400" b="1"/>
              <a:t>.</a:t>
            </a:r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1619514" y="3434011"/>
            <a:ext cx="333733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 rot="21258713">
            <a:off x="4079994" y="4336521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 rot="488362">
            <a:off x="2689474" y="3562183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 rot="500287">
            <a:off x="4747344" y="2189650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P(1)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990600" y="5943600"/>
            <a:ext cx="7467600" cy="685800"/>
          </a:xfrm>
          <a:prstGeom prst="roundRect">
            <a:avLst/>
          </a:prstGeom>
          <a:solidFill>
            <a:srgbClr val="808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Timer-driven 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retx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. can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 lead to </a:t>
            </a:r>
            <a:r>
              <a:rPr kumimoji="0" lang="en-US" sz="2800" b="0" i="0" u="sng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</a:rPr>
              <a:t>duplicates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sym typeface="Wingdings"/>
              </a:rPr>
              <a:t> </a:t>
            </a:r>
            <a:r>
              <a:rPr lang="en-US" sz="28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+mn-lt"/>
            </a:endParaRPr>
          </a:p>
        </p:txBody>
      </p:sp>
      <p:grpSp>
        <p:nvGrpSpPr>
          <p:cNvPr id="30" name="Group 61"/>
          <p:cNvGrpSpPr>
            <a:grpSpLocks/>
          </p:cNvGrpSpPr>
          <p:nvPr/>
        </p:nvGrpSpPr>
        <p:grpSpPr bwMode="auto">
          <a:xfrm>
            <a:off x="-60324" y="2286000"/>
            <a:ext cx="2009775" cy="1524000"/>
            <a:chOff x="-38" y="1968"/>
            <a:chExt cx="1266" cy="1200"/>
          </a:xfrm>
        </p:grpSpPr>
        <p:sp>
          <p:nvSpPr>
            <p:cNvPr id="31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Text Box 65"/>
            <p:cNvSpPr txBox="1">
              <a:spLocks noChangeArrowheads="1"/>
            </p:cNvSpPr>
            <p:nvPr/>
          </p:nvSpPr>
          <p:spPr bwMode="auto">
            <a:xfrm>
              <a:off x="-38" y="2160"/>
              <a:ext cx="694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0" dirty="0">
                  <a:solidFill>
                    <a:srgbClr val="FF0000"/>
                  </a:solidFill>
                  <a:latin typeface="Tahoma" charset="0"/>
                </a:rPr>
                <a:t>Timeout</a:t>
              </a:r>
            </a:p>
            <a:p>
              <a:pPr eaLnBrk="1" hangingPunct="1"/>
              <a:endParaRPr lang="en-US" sz="2000" b="0" dirty="0">
                <a:solidFill>
                  <a:srgbClr val="FF0000"/>
                </a:solidFill>
                <a:latin typeface="Tahoma" charset="0"/>
              </a:endParaRPr>
            </a:p>
          </p:txBody>
        </p:sp>
      </p:grpSp>
      <p:sp>
        <p:nvSpPr>
          <p:cNvPr id="35" name="Line 17"/>
          <p:cNvSpPr>
            <a:spLocks noChangeShapeType="1"/>
          </p:cNvSpPr>
          <p:nvPr/>
        </p:nvSpPr>
        <p:spPr bwMode="auto">
          <a:xfrm>
            <a:off x="2057401" y="5029200"/>
            <a:ext cx="525780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 rot="488362">
            <a:off x="4761850" y="4993359"/>
            <a:ext cx="595712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Tahoma" charset="0"/>
              </a:rPr>
              <a:t>P(2)</a:t>
            </a:r>
          </a:p>
        </p:txBody>
      </p:sp>
      <p:sp>
        <p:nvSpPr>
          <p:cNvPr id="37" name="Line 44"/>
          <p:cNvSpPr>
            <a:spLocks noChangeShapeType="1"/>
          </p:cNvSpPr>
          <p:nvPr/>
        </p:nvSpPr>
        <p:spPr bwMode="auto">
          <a:xfrm flipH="1">
            <a:off x="1981200" y="3657600"/>
            <a:ext cx="5334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Oval Callout 1"/>
          <p:cNvSpPr/>
          <p:nvPr/>
        </p:nvSpPr>
        <p:spPr bwMode="auto">
          <a:xfrm>
            <a:off x="7620000" y="4114800"/>
            <a:ext cx="1295400" cy="612648"/>
          </a:xfrm>
          <a:prstGeom prst="wedgeEllipseCallout">
            <a:avLst>
              <a:gd name="adj1" fmla="val -66727"/>
              <a:gd name="adj2" fmla="val -19092"/>
            </a:avLst>
          </a:prstGeom>
          <a:solidFill>
            <a:srgbClr val="CC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duplicate!</a:t>
            </a:r>
          </a:p>
        </p:txBody>
      </p:sp>
      <p:sp>
        <p:nvSpPr>
          <p:cNvPr id="38" name="TextBox 37"/>
          <p:cNvSpPr txBox="1"/>
          <p:nvPr/>
        </p:nvSpPr>
        <p:spPr>
          <a:xfrm rot="21258713">
            <a:off x="5299847" y="3447548"/>
            <a:ext cx="75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(1)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68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41" grpId="0" animBg="1"/>
      <p:bldP spid="1127468" grpId="0" animBg="1"/>
      <p:bldP spid="51" grpId="0"/>
      <p:bldP spid="55" grpId="0"/>
      <p:bldP spid="27" grpId="0"/>
      <p:bldP spid="29" grpId="0" animBg="1"/>
      <p:bldP spid="35" grpId="0" animBg="1"/>
      <p:bldP spid="36" grpId="0"/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A0214BFC-8B04-674A-860E-AC83464D27FF}" type="slidenum">
              <a:rPr lang="en-US" sz="1400" smtClean="0">
                <a:latin typeface="Calibri"/>
              </a:rPr>
              <a:pPr algn="r"/>
              <a:t>49</a:t>
            </a:fld>
            <a:endParaRPr lang="en-US" sz="1400" dirty="0">
              <a:latin typeface="Calibri"/>
            </a:endParaRPr>
          </a:p>
        </p:txBody>
      </p:sp>
      <p:sp>
        <p:nvSpPr>
          <p:cNvPr id="573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Performance of rdt3.0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73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1" y="1600200"/>
            <a:ext cx="8372475" cy="9906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rdt3.0 works, but performance stinks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ex: 1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Gbps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link, 15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ms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prop. delay, 8000 bit packet: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7352" name="Rectangle 11"/>
          <p:cNvSpPr>
            <a:spLocks noChangeArrowheads="1"/>
          </p:cNvSpPr>
          <p:nvPr/>
        </p:nvSpPr>
        <p:spPr bwMode="auto">
          <a:xfrm>
            <a:off x="457201" y="3657600"/>
            <a:ext cx="8372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</a:pPr>
            <a:r>
              <a:rPr lang="en-US" sz="2000" dirty="0">
                <a:latin typeface="Calibri"/>
              </a:rPr>
              <a:t>U </a:t>
            </a:r>
            <a:r>
              <a:rPr lang="en-US" sz="2000" baseline="-25000" dirty="0">
                <a:latin typeface="Calibri"/>
              </a:rPr>
              <a:t>sender</a:t>
            </a:r>
            <a:r>
              <a:rPr lang="en-US" sz="2000" dirty="0">
                <a:latin typeface="Calibri"/>
              </a:rPr>
              <a:t>: 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utilization</a:t>
            </a:r>
            <a:r>
              <a:rPr lang="en-US" sz="2000" dirty="0">
                <a:latin typeface="Calibri"/>
              </a:rPr>
              <a:t> – fraction of time sender busy sending</a:t>
            </a:r>
          </a:p>
        </p:txBody>
      </p:sp>
      <p:sp>
        <p:nvSpPr>
          <p:cNvPr id="57353" name="Text Box 13"/>
          <p:cNvSpPr txBox="1">
            <a:spLocks noChangeArrowheads="1"/>
          </p:cNvSpPr>
          <p:nvPr/>
        </p:nvSpPr>
        <p:spPr bwMode="auto">
          <a:xfrm>
            <a:off x="3347780" y="2774950"/>
            <a:ext cx="1846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7354" name="Rectangle 17"/>
          <p:cNvSpPr>
            <a:spLocks noChangeArrowheads="1"/>
          </p:cNvSpPr>
          <p:nvPr/>
        </p:nvSpPr>
        <p:spPr bwMode="auto">
          <a:xfrm>
            <a:off x="533401" y="5105400"/>
            <a:ext cx="8372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</a:pPr>
            <a:r>
              <a:rPr lang="en-US" sz="2000" dirty="0">
                <a:latin typeface="Calibri"/>
              </a:rPr>
              <a:t>1KB </a:t>
            </a:r>
            <a:r>
              <a:rPr lang="en-US" sz="2000" dirty="0" err="1">
                <a:latin typeface="Calibri"/>
              </a:rPr>
              <a:t>pkt</a:t>
            </a:r>
            <a:r>
              <a:rPr lang="en-US" sz="2000" dirty="0">
                <a:latin typeface="Calibri"/>
              </a:rPr>
              <a:t> every 30 </a:t>
            </a:r>
            <a:r>
              <a:rPr lang="en-US" sz="2000" dirty="0" err="1">
                <a:latin typeface="Calibri"/>
              </a:rPr>
              <a:t>msec</a:t>
            </a:r>
            <a:r>
              <a:rPr lang="en-US" sz="2000" dirty="0">
                <a:latin typeface="Calibri"/>
              </a:rPr>
              <a:t> -&gt; 33kB/</a:t>
            </a:r>
            <a:r>
              <a:rPr lang="en-US" sz="2000">
                <a:latin typeface="Calibri"/>
              </a:rPr>
              <a:t>sec throughput </a:t>
            </a:r>
            <a:r>
              <a:rPr lang="en-US" sz="2000" dirty="0">
                <a:latin typeface="Calibri"/>
              </a:rPr>
              <a:t>over 1 </a:t>
            </a:r>
            <a:r>
              <a:rPr lang="en-US" sz="2000" dirty="0" err="1">
                <a:latin typeface="Calibri"/>
              </a:rPr>
              <a:t>Gbps</a:t>
            </a:r>
            <a:r>
              <a:rPr lang="en-US" sz="2000" dirty="0">
                <a:latin typeface="Calibri"/>
              </a:rPr>
              <a:t> link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</a:pPr>
            <a:r>
              <a:rPr lang="en-US" sz="2000" dirty="0">
                <a:latin typeface="Calibri"/>
              </a:rPr>
              <a:t>network protocol limits use of physical resources!</a:t>
            </a: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1981200" y="4191000"/>
          <a:ext cx="59944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80" name="Picture" r:id="rId3" imgW="3180654" imgH="501249" progId="Word.Picture.8">
                  <p:embed/>
                </p:oleObj>
              </mc:Choice>
              <mc:Fallback>
                <p:oleObj name="Picture" r:id="rId3" imgW="3180654" imgH="501249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191000"/>
                        <a:ext cx="599440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8"/>
          <p:cNvGraphicFramePr>
            <a:graphicFrameLocks noChangeAspect="1"/>
          </p:cNvGraphicFramePr>
          <p:nvPr/>
        </p:nvGraphicFramePr>
        <p:xfrm>
          <a:off x="2149475" y="2676525"/>
          <a:ext cx="49911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81" name="Equation" r:id="rId5" imgW="2387520" imgH="419040" progId="Equation.3">
                  <p:embed/>
                </p:oleObj>
              </mc:Choice>
              <mc:Fallback>
                <p:oleObj name="Equation" r:id="rId5" imgW="23875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475" y="2676525"/>
                        <a:ext cx="49911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308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534400" cy="1173162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Why a transport layer? 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066801" y="3810000"/>
            <a:ext cx="1703388" cy="381000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1233489" y="3794126"/>
            <a:ext cx="136748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Transport</a:t>
            </a: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1066801" y="4191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1325563" y="41751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1066801" y="4572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Text Box 9"/>
          <p:cNvSpPr txBox="1">
            <a:spLocks noChangeArrowheads="1"/>
          </p:cNvSpPr>
          <p:nvPr/>
        </p:nvSpPr>
        <p:spPr bwMode="auto">
          <a:xfrm>
            <a:off x="1331914" y="45561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1066801" y="49530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Text Box 11"/>
          <p:cNvSpPr txBox="1">
            <a:spLocks noChangeArrowheads="1"/>
          </p:cNvSpPr>
          <p:nvPr/>
        </p:nvSpPr>
        <p:spPr bwMode="auto">
          <a:xfrm>
            <a:off x="1311276" y="49371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6477001" y="3822700"/>
            <a:ext cx="1703388" cy="381000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6643689" y="3806826"/>
            <a:ext cx="136748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Transport</a:t>
            </a: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477001" y="4203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Text Box 15"/>
          <p:cNvSpPr txBox="1">
            <a:spLocks noChangeArrowheads="1"/>
          </p:cNvSpPr>
          <p:nvPr/>
        </p:nvSpPr>
        <p:spPr bwMode="auto">
          <a:xfrm>
            <a:off x="6735763" y="41878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6477001" y="4584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Text Box 17"/>
          <p:cNvSpPr txBox="1">
            <a:spLocks noChangeArrowheads="1"/>
          </p:cNvSpPr>
          <p:nvPr/>
        </p:nvSpPr>
        <p:spPr bwMode="auto">
          <a:xfrm>
            <a:off x="6742114" y="45688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6477001" y="4965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Text Box 19"/>
          <p:cNvSpPr txBox="1">
            <a:spLocks noChangeArrowheads="1"/>
          </p:cNvSpPr>
          <p:nvPr/>
        </p:nvSpPr>
        <p:spPr bwMode="auto">
          <a:xfrm>
            <a:off x="6721476" y="49498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grpSp>
        <p:nvGrpSpPr>
          <p:cNvPr id="53280" name="Group 33"/>
          <p:cNvGrpSpPr>
            <a:grpSpLocks/>
          </p:cNvGrpSpPr>
          <p:nvPr/>
        </p:nvGrpSpPr>
        <p:grpSpPr bwMode="auto">
          <a:xfrm>
            <a:off x="1066800" y="3441698"/>
            <a:ext cx="7113589" cy="400050"/>
            <a:chOff x="647" y="2280"/>
            <a:chExt cx="4481" cy="252"/>
          </a:xfrm>
          <a:solidFill>
            <a:srgbClr val="CCFFFF"/>
          </a:solidFill>
        </p:grpSpPr>
        <p:sp>
          <p:nvSpPr>
            <p:cNvPr id="53285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6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latin typeface="Arial" charset="0"/>
                </a:rPr>
                <a:t>Application</a:t>
              </a:r>
            </a:p>
          </p:txBody>
        </p:sp>
        <p:sp>
          <p:nvSpPr>
            <p:cNvPr id="53287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8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>
                  <a:latin typeface="Arial" charset="0"/>
                </a:rPr>
                <a:t>Application</a:t>
              </a:r>
            </a:p>
          </p:txBody>
        </p:sp>
      </p:grpSp>
      <p:sp>
        <p:nvSpPr>
          <p:cNvPr id="46" name="Text Box 39"/>
          <p:cNvSpPr txBox="1">
            <a:spLocks noChangeArrowheads="1"/>
          </p:cNvSpPr>
          <p:nvPr/>
        </p:nvSpPr>
        <p:spPr bwMode="auto">
          <a:xfrm>
            <a:off x="1281325" y="6172201"/>
            <a:ext cx="1157076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A</a:t>
            </a:r>
          </a:p>
        </p:txBody>
      </p:sp>
      <p:pic>
        <p:nvPicPr>
          <p:cNvPr id="4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410200"/>
            <a:ext cx="850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 Box 40"/>
          <p:cNvSpPr txBox="1">
            <a:spLocks noChangeArrowheads="1"/>
          </p:cNvSpPr>
          <p:nvPr/>
        </p:nvSpPr>
        <p:spPr bwMode="auto">
          <a:xfrm>
            <a:off x="6826842" y="6170444"/>
            <a:ext cx="1174158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B</a:t>
            </a:r>
          </a:p>
        </p:txBody>
      </p:sp>
      <p:pic>
        <p:nvPicPr>
          <p:cNvPr id="4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5410200"/>
            <a:ext cx="850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5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10044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D2465DC7-0C2C-0844-AE9F-9804A3CBCD5C}" type="slidenum">
              <a:rPr lang="en-US" sz="1400" smtClean="0">
                <a:latin typeface="Calibri"/>
              </a:rPr>
              <a:pPr algn="r"/>
              <a:t>50</a:t>
            </a:fld>
            <a:endParaRPr lang="en-US" sz="1400" dirty="0">
              <a:latin typeface="Calibri"/>
            </a:endParaRPr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rdt3.0: stop-and-wait operation</a:t>
            </a:r>
          </a:p>
        </p:txBody>
      </p:sp>
      <p:sp>
        <p:nvSpPr>
          <p:cNvPr id="58374" name="Line 3"/>
          <p:cNvSpPr>
            <a:spLocks noChangeShapeType="1"/>
          </p:cNvSpPr>
          <p:nvPr/>
        </p:nvSpPr>
        <p:spPr bwMode="auto">
          <a:xfrm>
            <a:off x="3557589" y="2001839"/>
            <a:ext cx="2227263" cy="922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75" name="Text Box 4"/>
          <p:cNvSpPr txBox="1">
            <a:spLocks noChangeArrowheads="1"/>
          </p:cNvSpPr>
          <p:nvPr/>
        </p:nvSpPr>
        <p:spPr bwMode="auto">
          <a:xfrm>
            <a:off x="233363" y="1797050"/>
            <a:ext cx="3232151" cy="352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latin typeface="Calibri"/>
              </a:rPr>
              <a:t>first packet bit transmitted, t = 0</a:t>
            </a:r>
          </a:p>
        </p:txBody>
      </p:sp>
      <p:sp>
        <p:nvSpPr>
          <p:cNvPr id="58376" name="Line 5"/>
          <p:cNvSpPr>
            <a:spLocks noChangeShapeType="1"/>
          </p:cNvSpPr>
          <p:nvPr/>
        </p:nvSpPr>
        <p:spPr bwMode="auto">
          <a:xfrm>
            <a:off x="3546476" y="1782763"/>
            <a:ext cx="23813" cy="2913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77" name="Line 6"/>
          <p:cNvSpPr>
            <a:spLocks noChangeShapeType="1"/>
          </p:cNvSpPr>
          <p:nvPr/>
        </p:nvSpPr>
        <p:spPr bwMode="auto">
          <a:xfrm>
            <a:off x="5773740" y="1795464"/>
            <a:ext cx="22225" cy="2890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78" name="Text Box 7"/>
          <p:cNvSpPr txBox="1">
            <a:spLocks noChangeArrowheads="1"/>
          </p:cNvSpPr>
          <p:nvPr/>
        </p:nvSpPr>
        <p:spPr bwMode="auto">
          <a:xfrm>
            <a:off x="3017840" y="1446214"/>
            <a:ext cx="885825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latin typeface="Calibri"/>
              </a:rPr>
              <a:t>sender</a:t>
            </a:r>
            <a:endParaRPr lang="en-US" dirty="0">
              <a:latin typeface="Times New Roman" charset="0"/>
            </a:endParaRPr>
          </a:p>
        </p:txBody>
      </p:sp>
      <p:sp>
        <p:nvSpPr>
          <p:cNvPr id="58379" name="Text Box 8"/>
          <p:cNvSpPr txBox="1">
            <a:spLocks noChangeArrowheads="1"/>
          </p:cNvSpPr>
          <p:nvPr/>
        </p:nvSpPr>
        <p:spPr bwMode="auto">
          <a:xfrm>
            <a:off x="5195889" y="1446214"/>
            <a:ext cx="946151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latin typeface="Calibri"/>
              </a:rPr>
              <a:t>receiver</a:t>
            </a:r>
            <a:endParaRPr lang="en-US" dirty="0">
              <a:latin typeface="Times New Roman" charset="0"/>
            </a:endParaRPr>
          </a:p>
        </p:txBody>
      </p:sp>
      <p:sp>
        <p:nvSpPr>
          <p:cNvPr id="58380" name="Line 9"/>
          <p:cNvSpPr>
            <a:spLocks noChangeShapeType="1"/>
          </p:cNvSpPr>
          <p:nvPr/>
        </p:nvSpPr>
        <p:spPr bwMode="auto">
          <a:xfrm>
            <a:off x="3570289" y="1997076"/>
            <a:ext cx="2190751" cy="31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1" name="Line 10"/>
          <p:cNvSpPr>
            <a:spLocks noChangeShapeType="1"/>
          </p:cNvSpPr>
          <p:nvPr/>
        </p:nvSpPr>
        <p:spPr bwMode="auto">
          <a:xfrm>
            <a:off x="3575049" y="4108450"/>
            <a:ext cx="2192339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2" name="Line 11"/>
          <p:cNvSpPr>
            <a:spLocks noChangeShapeType="1"/>
          </p:cNvSpPr>
          <p:nvPr/>
        </p:nvSpPr>
        <p:spPr bwMode="auto">
          <a:xfrm flipV="1">
            <a:off x="3575049" y="3165475"/>
            <a:ext cx="2209800" cy="922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3" name="Freeform 12"/>
          <p:cNvSpPr>
            <a:spLocks/>
          </p:cNvSpPr>
          <p:nvPr/>
        </p:nvSpPr>
        <p:spPr bwMode="auto">
          <a:xfrm>
            <a:off x="3552826" y="1995489"/>
            <a:ext cx="2232025" cy="1155700"/>
          </a:xfrm>
          <a:custGeom>
            <a:avLst/>
            <a:gdLst>
              <a:gd name="T0" fmla="*/ 0 w 2902"/>
              <a:gd name="T1" fmla="*/ 0 h 1185"/>
              <a:gd name="T2" fmla="*/ 1712583866 w 2902"/>
              <a:gd name="T3" fmla="*/ 891236829 h 1185"/>
              <a:gd name="T4" fmla="*/ 1716724880 w 2902"/>
              <a:gd name="T5" fmla="*/ 1127124464 h 1185"/>
              <a:gd name="T6" fmla="*/ 0 w 2902"/>
              <a:gd name="T7" fmla="*/ 234936743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02"/>
              <a:gd name="T16" fmla="*/ 0 h 1185"/>
              <a:gd name="T17" fmla="*/ 2902 w 2902"/>
              <a:gd name="T18" fmla="*/ 1185 h 11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58384" name="Line 13"/>
          <p:cNvSpPr>
            <a:spLocks noChangeShapeType="1"/>
          </p:cNvSpPr>
          <p:nvPr/>
        </p:nvSpPr>
        <p:spPr bwMode="auto">
          <a:xfrm flipH="1">
            <a:off x="3408363" y="1995488"/>
            <a:ext cx="1317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5" name="Line 14"/>
          <p:cNvSpPr>
            <a:spLocks noChangeShapeType="1"/>
          </p:cNvSpPr>
          <p:nvPr/>
        </p:nvSpPr>
        <p:spPr bwMode="auto">
          <a:xfrm flipH="1">
            <a:off x="3408363" y="2236788"/>
            <a:ext cx="1317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6" name="Line 15"/>
          <p:cNvSpPr>
            <a:spLocks noChangeShapeType="1"/>
          </p:cNvSpPr>
          <p:nvPr/>
        </p:nvSpPr>
        <p:spPr bwMode="auto">
          <a:xfrm flipH="1">
            <a:off x="3419475" y="4095750"/>
            <a:ext cx="13335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7" name="Text Box 16"/>
          <p:cNvSpPr txBox="1">
            <a:spLocks noChangeArrowheads="1"/>
          </p:cNvSpPr>
          <p:nvPr/>
        </p:nvSpPr>
        <p:spPr bwMode="auto">
          <a:xfrm>
            <a:off x="2755900" y="2968626"/>
            <a:ext cx="847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rgbClr val="FF0000"/>
                </a:solidFill>
                <a:latin typeface="Calibri"/>
              </a:rPr>
              <a:t>RTT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8388" name="Line 17"/>
          <p:cNvSpPr>
            <a:spLocks noChangeShapeType="1"/>
          </p:cNvSpPr>
          <p:nvPr/>
        </p:nvSpPr>
        <p:spPr bwMode="auto">
          <a:xfrm>
            <a:off x="3443288" y="3276601"/>
            <a:ext cx="11112" cy="811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89" name="Line 18"/>
          <p:cNvSpPr>
            <a:spLocks noChangeShapeType="1"/>
          </p:cNvSpPr>
          <p:nvPr/>
        </p:nvSpPr>
        <p:spPr bwMode="auto">
          <a:xfrm flipV="1">
            <a:off x="3448051" y="2259013"/>
            <a:ext cx="3175" cy="76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90" name="Text Box 19"/>
          <p:cNvSpPr txBox="1">
            <a:spLocks noChangeArrowheads="1"/>
          </p:cNvSpPr>
          <p:nvPr/>
        </p:nvSpPr>
        <p:spPr bwMode="auto">
          <a:xfrm>
            <a:off x="1" y="2074864"/>
            <a:ext cx="3465513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latin typeface="Calibri"/>
              </a:rPr>
              <a:t>last packet bit transmitted, </a:t>
            </a:r>
            <a:r>
              <a:rPr lang="en-US" dirty="0">
                <a:solidFill>
                  <a:srgbClr val="FF0000"/>
                </a:solidFill>
                <a:latin typeface="Calibri"/>
              </a:rPr>
              <a:t>t = L / R</a:t>
            </a:r>
            <a:endParaRPr lang="en-US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58391" name="Line 20"/>
          <p:cNvSpPr>
            <a:spLocks noChangeShapeType="1"/>
          </p:cNvSpPr>
          <p:nvPr/>
        </p:nvSpPr>
        <p:spPr bwMode="auto">
          <a:xfrm flipH="1">
            <a:off x="5761038" y="2909888"/>
            <a:ext cx="13335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92" name="Text Box 21"/>
          <p:cNvSpPr txBox="1">
            <a:spLocks noChangeArrowheads="1"/>
          </p:cNvSpPr>
          <p:nvPr/>
        </p:nvSpPr>
        <p:spPr bwMode="auto">
          <a:xfrm>
            <a:off x="5842001" y="2733676"/>
            <a:ext cx="24257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first packet bit arrives</a:t>
            </a:r>
            <a:endParaRPr lang="en-US" dirty="0">
              <a:latin typeface="Times New Roman" charset="0"/>
            </a:endParaRPr>
          </a:p>
        </p:txBody>
      </p:sp>
      <p:sp>
        <p:nvSpPr>
          <p:cNvPr id="58393" name="Line 22"/>
          <p:cNvSpPr>
            <a:spLocks noChangeShapeType="1"/>
          </p:cNvSpPr>
          <p:nvPr/>
        </p:nvSpPr>
        <p:spPr bwMode="auto">
          <a:xfrm>
            <a:off x="5784851" y="3159125"/>
            <a:ext cx="127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94" name="Text Box 23"/>
          <p:cNvSpPr txBox="1">
            <a:spLocks noChangeArrowheads="1"/>
          </p:cNvSpPr>
          <p:nvPr/>
        </p:nvSpPr>
        <p:spPr bwMode="auto">
          <a:xfrm>
            <a:off x="5848351" y="2986089"/>
            <a:ext cx="3114675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Calibri"/>
              </a:rPr>
              <a:t>last packet bit arrives, send ACK</a:t>
            </a:r>
            <a:endParaRPr lang="en-US" dirty="0">
              <a:latin typeface="Times New Roman" charset="0"/>
            </a:endParaRPr>
          </a:p>
        </p:txBody>
      </p:sp>
      <p:sp>
        <p:nvSpPr>
          <p:cNvPr id="58395" name="Text Box 24"/>
          <p:cNvSpPr txBox="1">
            <a:spLocks noChangeArrowheads="1"/>
          </p:cNvSpPr>
          <p:nvPr/>
        </p:nvSpPr>
        <p:spPr bwMode="auto">
          <a:xfrm>
            <a:off x="825500" y="3768726"/>
            <a:ext cx="2686051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latin typeface="Calibri"/>
              </a:rPr>
              <a:t>ACK arrives, send next </a:t>
            </a:r>
          </a:p>
          <a:p>
            <a:pPr algn="r"/>
            <a:r>
              <a:rPr lang="en-US" dirty="0">
                <a:latin typeface="Calibri"/>
              </a:rPr>
              <a:t>packet, </a:t>
            </a:r>
            <a:r>
              <a:rPr lang="en-US" dirty="0">
                <a:solidFill>
                  <a:srgbClr val="FF0000"/>
                </a:solidFill>
                <a:latin typeface="Calibri"/>
              </a:rPr>
              <a:t>t = RTT + L / R</a:t>
            </a:r>
            <a:endParaRPr lang="en-US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58396" name="Freeform 25"/>
          <p:cNvSpPr>
            <a:spLocks/>
          </p:cNvSpPr>
          <p:nvPr/>
        </p:nvSpPr>
        <p:spPr bwMode="auto">
          <a:xfrm>
            <a:off x="3570289" y="4103689"/>
            <a:ext cx="1419225" cy="577850"/>
          </a:xfrm>
          <a:custGeom>
            <a:avLst/>
            <a:gdLst>
              <a:gd name="T0" fmla="*/ 0 w 1845"/>
              <a:gd name="T1" fmla="*/ 0 h 592"/>
              <a:gd name="T2" fmla="*/ 1091707101 w 1845"/>
              <a:gd name="T3" fmla="*/ 564038214 h 592"/>
              <a:gd name="T4" fmla="*/ 647923520 w 1845"/>
              <a:gd name="T5" fmla="*/ 564038214 h 592"/>
              <a:gd name="T6" fmla="*/ 0 w 1845"/>
              <a:gd name="T7" fmla="*/ 235333317 h 592"/>
              <a:gd name="T8" fmla="*/ 0 w 1845"/>
              <a:gd name="T9" fmla="*/ 0 h 5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5"/>
              <a:gd name="T16" fmla="*/ 0 h 592"/>
              <a:gd name="T17" fmla="*/ 1845 w 1845"/>
              <a:gd name="T18" fmla="*/ 592 h 5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5" h="592">
                <a:moveTo>
                  <a:pt x="0" y="0"/>
                </a:moveTo>
                <a:lnTo>
                  <a:pt x="1845" y="592"/>
                </a:lnTo>
                <a:lnTo>
                  <a:pt x="1095" y="592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grpSp>
        <p:nvGrpSpPr>
          <p:cNvPr id="58397" name="Group 26"/>
          <p:cNvGrpSpPr>
            <a:grpSpLocks/>
          </p:cNvGrpSpPr>
          <p:nvPr/>
        </p:nvGrpSpPr>
        <p:grpSpPr bwMode="auto">
          <a:xfrm>
            <a:off x="3563939" y="4095750"/>
            <a:ext cx="1281112" cy="534988"/>
            <a:chOff x="12315" y="13225"/>
            <a:chExt cx="2775" cy="913"/>
          </a:xfrm>
        </p:grpSpPr>
        <p:sp>
          <p:nvSpPr>
            <p:cNvPr id="58400" name="Line 27"/>
            <p:cNvSpPr>
              <a:spLocks noChangeShapeType="1"/>
            </p:cNvSpPr>
            <p:nvPr/>
          </p:nvSpPr>
          <p:spPr bwMode="auto">
            <a:xfrm>
              <a:off x="12315" y="13225"/>
              <a:ext cx="1587" cy="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58401" name="Line 28"/>
            <p:cNvSpPr>
              <a:spLocks noChangeShapeType="1"/>
            </p:cNvSpPr>
            <p:nvPr/>
          </p:nvSpPr>
          <p:spPr bwMode="auto">
            <a:xfrm>
              <a:off x="13915" y="13737"/>
              <a:ext cx="1175" cy="4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58398" name="Line 29"/>
          <p:cNvSpPr>
            <a:spLocks noChangeShapeType="1"/>
          </p:cNvSpPr>
          <p:nvPr/>
        </p:nvSpPr>
        <p:spPr bwMode="auto">
          <a:xfrm>
            <a:off x="3563939" y="4337051"/>
            <a:ext cx="317500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8399" name="Line 30"/>
          <p:cNvSpPr>
            <a:spLocks noChangeShapeType="1"/>
          </p:cNvSpPr>
          <p:nvPr/>
        </p:nvSpPr>
        <p:spPr bwMode="auto">
          <a:xfrm>
            <a:off x="3887789" y="4460875"/>
            <a:ext cx="541337" cy="23495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33" name="Object 31"/>
          <p:cNvGraphicFramePr>
            <a:graphicFrameLocks noChangeAspect="1"/>
          </p:cNvGraphicFramePr>
          <p:nvPr/>
        </p:nvGraphicFramePr>
        <p:xfrm>
          <a:off x="1711325" y="5065713"/>
          <a:ext cx="59944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3" name="Picture" r:id="rId4" imgW="3180654" imgH="501249" progId="Word.Picture.8">
                  <p:embed/>
                </p:oleObj>
              </mc:Choice>
              <mc:Fallback>
                <p:oleObj name="Picture" r:id="rId4" imgW="3180654" imgH="501249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325" y="5065713"/>
                        <a:ext cx="599440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712895" y="1538376"/>
            <a:ext cx="1422473" cy="698412"/>
          </a:xfrm>
          <a:prstGeom prst="rect">
            <a:avLst/>
          </a:prstGeom>
          <a:solidFill>
            <a:srgbClr val="E6ECFE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0" dirty="0">
                <a:latin typeface="+mn-lt"/>
              </a:rPr>
              <a:t>Inefficient if</a:t>
            </a:r>
          </a:p>
          <a:p>
            <a:pPr eaLnBrk="1" hangingPunct="1"/>
            <a:r>
              <a:rPr lang="en-US" sz="2000" dirty="0">
                <a:latin typeface="+mn-lt"/>
              </a:rPr>
              <a:t>t</a:t>
            </a:r>
            <a:r>
              <a:rPr lang="en-US" sz="2000" b="0" dirty="0">
                <a:latin typeface="+mn-lt"/>
              </a:rPr>
              <a:t> &lt;&lt; RTT</a:t>
            </a:r>
          </a:p>
        </p:txBody>
      </p:sp>
    </p:spTree>
    <p:extLst>
      <p:ext uri="{BB962C8B-B14F-4D97-AF65-F5344CB8AC3E}">
        <p14:creationId xmlns:p14="http://schemas.microsoft.com/office/powerpoint/2010/main" val="3334929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6B5A8912-2F85-BF48-A0A1-D71C2CA5BC55}" type="slidenum">
              <a:rPr lang="en-US" sz="1400" smtClean="0">
                <a:latin typeface="Calibri"/>
              </a:rPr>
              <a:pPr algn="r"/>
              <a:t>51</a:t>
            </a:fld>
            <a:endParaRPr lang="en-US" sz="1400" dirty="0">
              <a:latin typeface="Calibri"/>
            </a:endParaRPr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Pipelined (Packet-Window) protocols</a:t>
            </a:r>
            <a:endParaRPr lang="en-US" sz="3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7" y="1304925"/>
            <a:ext cx="7591425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Pipelining: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sender allows multiple,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in-flight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yet-to-be-acknowledged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pkts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range of sequence numbers must be increased</a:t>
            </a:r>
          </a:p>
          <a:p>
            <a:pPr lvl="1"/>
            <a:r>
              <a:rPr lang="en-US" sz="2000" dirty="0">
                <a:ea typeface="ＭＳ Ｐゴシック" charset="0"/>
              </a:rPr>
              <a:t>buffering at sender and/or receiver</a:t>
            </a:r>
          </a:p>
        </p:txBody>
      </p:sp>
      <p:pic>
        <p:nvPicPr>
          <p:cNvPr id="60423" name="Picture 5" descr="rdt_pipeline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2890839"/>
            <a:ext cx="6105525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3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Sliding Packet Window</a:t>
            </a:r>
          </a:p>
        </p:txBody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153400" cy="46815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FF"/>
                </a:solidFill>
              </a:rPr>
              <a:t>window</a:t>
            </a:r>
            <a:r>
              <a:rPr lang="en-US" sz="2400" dirty="0"/>
              <a:t>  = set of adjacent sequence numbers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 size of the set is the </a:t>
            </a:r>
            <a:r>
              <a:rPr lang="en-US" sz="2000" dirty="0">
                <a:solidFill>
                  <a:srgbClr val="0000FF"/>
                </a:solidFill>
              </a:rPr>
              <a:t>window size</a:t>
            </a:r>
            <a:r>
              <a:rPr lang="en-US" sz="2000" i="1" dirty="0"/>
              <a:t>; </a:t>
            </a:r>
            <a:r>
              <a:rPr lang="en-US" sz="2000" dirty="0"/>
              <a:t>assume window size is </a:t>
            </a:r>
            <a:r>
              <a:rPr lang="en-US" sz="2000" i="1" dirty="0">
                <a:solidFill>
                  <a:srgbClr val="0000FF"/>
                </a:solidFill>
              </a:rPr>
              <a:t>n</a:t>
            </a:r>
            <a:endParaRPr lang="en-US" i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General idea: send up to </a:t>
            </a:r>
            <a:r>
              <a:rPr lang="en-US" sz="2400" i="1" dirty="0"/>
              <a:t>n</a:t>
            </a:r>
            <a:r>
              <a:rPr lang="en-US" sz="2400" dirty="0"/>
              <a:t> packets at a time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Sender can send packets in its window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Receiver can accept packets in its window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Window of acceptable packets “slides” on successful reception/acknowledgement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52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004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435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Sliding Packet Window</a:t>
            </a:r>
          </a:p>
        </p:txBody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4"/>
            <a:ext cx="8229600" cy="9477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Let A be the </a:t>
            </a:r>
            <a:r>
              <a:rPr lang="en-US" sz="2000" dirty="0">
                <a:solidFill>
                  <a:srgbClr val="0000FF"/>
                </a:solidFill>
              </a:rPr>
              <a:t>last </a:t>
            </a:r>
            <a:r>
              <a:rPr lang="en-US" sz="2000" dirty="0" err="1">
                <a:solidFill>
                  <a:srgbClr val="0000FF"/>
                </a:solidFill>
              </a:rPr>
              <a:t>ack</a:t>
            </a:r>
            <a:r>
              <a:rPr lang="en-US" sz="2000" dirty="0" err="1">
                <a:solidFill>
                  <a:srgbClr val="0000FF"/>
                </a:solidFill>
                <a:latin typeface="Arial"/>
              </a:rPr>
              <a:t>’</a:t>
            </a:r>
            <a:r>
              <a:rPr lang="en-US" sz="2000" dirty="0" err="1">
                <a:solidFill>
                  <a:srgbClr val="0000FF"/>
                </a:solidFill>
              </a:rPr>
              <a:t>d</a:t>
            </a:r>
            <a:r>
              <a:rPr lang="en-US" sz="2000" dirty="0">
                <a:solidFill>
                  <a:srgbClr val="0000FF"/>
                </a:solidFill>
              </a:rPr>
              <a:t> packet of sender without gap</a:t>
            </a:r>
            <a:r>
              <a:rPr lang="en-US" sz="2000" dirty="0"/>
              <a:t>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	then window of sender = {A+1, A+2, …, </a:t>
            </a:r>
            <a:r>
              <a:rPr lang="en-US" sz="2000" dirty="0" err="1"/>
              <a:t>A+n</a:t>
            </a: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Let B be the </a:t>
            </a:r>
            <a:r>
              <a:rPr lang="en-US" sz="2000" dirty="0">
                <a:solidFill>
                  <a:srgbClr val="0000FF"/>
                </a:solidFill>
              </a:rPr>
              <a:t>last received packet without gap</a:t>
            </a:r>
            <a:r>
              <a:rPr lang="en-US" sz="2000" dirty="0"/>
              <a:t> by receiver,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	then window of receiver = {B+1,…, </a:t>
            </a:r>
            <a:r>
              <a:rPr lang="en-US" sz="2000" dirty="0" err="1"/>
              <a:t>B+n</a:t>
            </a: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9144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1430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3716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6002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8288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0574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2860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5146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432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9718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2004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4290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6576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8862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114800" y="61722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3434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720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8006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Left Brace 50"/>
          <p:cNvSpPr/>
          <p:nvPr/>
        </p:nvSpPr>
        <p:spPr bwMode="auto">
          <a:xfrm rot="5400000">
            <a:off x="3086100" y="483870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24202" y="52578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7421" y="5467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54" name="Straight Arrow Connector 53"/>
          <p:cNvCxnSpPr/>
          <p:nvPr/>
        </p:nvCxnSpPr>
        <p:spPr bwMode="auto">
          <a:xfrm>
            <a:off x="2116713" y="586740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Rectangle 54"/>
          <p:cNvSpPr/>
          <p:nvPr/>
        </p:nvSpPr>
        <p:spPr bwMode="auto">
          <a:xfrm>
            <a:off x="6437335" y="52578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13457" y="5238690"/>
            <a:ext cx="201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Received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6431647" y="5715000"/>
            <a:ext cx="1524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29402" y="5602070"/>
            <a:ext cx="1967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latin typeface="+mn-lt"/>
              </a:rPr>
              <a:t>Acceptable but not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yet received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6444471" y="62484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76472" y="6260068"/>
            <a:ext cx="199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Cannot be received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83795" y="2495489"/>
            <a:ext cx="7795286" cy="1653064"/>
            <a:chOff x="783795" y="2495490"/>
            <a:chExt cx="7795286" cy="1653064"/>
          </a:xfrm>
        </p:grpSpPr>
        <p:sp>
          <p:nvSpPr>
            <p:cNvPr id="2" name="Rectangle 1"/>
            <p:cNvSpPr/>
            <p:nvPr/>
          </p:nvSpPr>
          <p:spPr bwMode="auto">
            <a:xfrm>
              <a:off x="9144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1430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3716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6002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8288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574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2860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5146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7432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9718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200400" y="34290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4290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657600" y="342900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886200" y="34290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114800" y="34290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343400" y="34290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2000" y="34290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800600" y="34290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3" name="Left Brace 2"/>
            <p:cNvSpPr/>
            <p:nvPr/>
          </p:nvSpPr>
          <p:spPr bwMode="auto">
            <a:xfrm rot="5400000">
              <a:off x="2628900" y="2095500"/>
              <a:ext cx="381000" cy="198120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67000" y="2495490"/>
              <a:ext cx="30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6437335" y="2590800"/>
              <a:ext cx="152400" cy="38100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90222" y="2724090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cxnSp>
          <p:nvCxnSpPr>
            <p:cNvPr id="23" name="Straight Arrow Connector 22"/>
            <p:cNvCxnSpPr>
              <a:stCxn id="25" idx="2"/>
              <a:endCxn id="8" idx="0"/>
            </p:cNvCxnSpPr>
            <p:nvPr/>
          </p:nvCxnSpPr>
          <p:spPr bwMode="auto">
            <a:xfrm>
              <a:off x="1649337" y="3093422"/>
              <a:ext cx="27063" cy="33557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6629400" y="2571690"/>
              <a:ext cx="1489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Already </a:t>
              </a:r>
              <a:r>
                <a:rPr lang="en-US" sz="1800" b="0" dirty="0" err="1">
                  <a:latin typeface="+mn-lt"/>
                </a:rPr>
                <a:t>ACK’d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437335" y="3067110"/>
              <a:ext cx="152400" cy="38100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84" y="3048000"/>
              <a:ext cx="1936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Sent but not </a:t>
              </a:r>
              <a:r>
                <a:rPr lang="en-US" sz="1800" b="0" dirty="0" err="1">
                  <a:latin typeface="+mn-lt"/>
                </a:rPr>
                <a:t>ACK’d</a:t>
              </a:r>
              <a:endParaRPr lang="en-US" sz="1800" b="0" dirty="0">
                <a:latin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453911" y="3581400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41105" y="3593068"/>
              <a:ext cx="160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latin typeface="+mn-lt"/>
                </a:rPr>
                <a:t>Cannot be sent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83795" y="3810000"/>
              <a:ext cx="26452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0" i="1" dirty="0">
                  <a:solidFill>
                    <a:srgbClr val="000090"/>
                  </a:solidFill>
                  <a:latin typeface="+mn-lt"/>
                </a:rPr>
                <a:t>sequence number </a:t>
              </a:r>
              <a:r>
                <a:rPr lang="en-US" sz="1600" b="0" i="1" dirty="0">
                  <a:solidFill>
                    <a:srgbClr val="000090"/>
                  </a:solidFill>
                  <a:latin typeface="+mn-lt"/>
                  <a:sym typeface="Wingdings"/>
                </a:rPr>
                <a:t></a:t>
              </a:r>
              <a:endParaRPr lang="en-US" sz="1600" b="0" i="1" dirty="0">
                <a:solidFill>
                  <a:srgbClr val="000090"/>
                </a:solidFill>
                <a:latin typeface="+mn-lt"/>
              </a:endParaRPr>
            </a:p>
          </p:txBody>
        </p:sp>
      </p:grpSp>
      <p:sp>
        <p:nvSpPr>
          <p:cNvPr id="6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53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55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5" grpId="0" animBg="1"/>
      <p:bldP spid="56" grpId="0"/>
      <p:bldP spid="59" grpId="0" animBg="1"/>
      <p:bldP spid="60" grpId="0"/>
      <p:bldP spid="61" grpId="0" animBg="1"/>
      <p:bldP spid="6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73162"/>
          </a:xfrm>
        </p:spPr>
        <p:txBody>
          <a:bodyPr/>
          <a:lstStyle/>
          <a:p>
            <a:r>
              <a:rPr lang="en-US" sz="3600" dirty="0"/>
              <a:t>Acknowledgements w/ Sliding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common options</a:t>
            </a:r>
          </a:p>
          <a:p>
            <a:pPr lvl="1"/>
            <a:r>
              <a:rPr lang="en-US" dirty="0"/>
              <a:t>cumulative ACKs: ACK carries next in-order sequence number that the receiver expects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54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948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382000" cy="1173162"/>
          </a:xfrm>
        </p:spPr>
        <p:txBody>
          <a:bodyPr/>
          <a:lstStyle/>
          <a:p>
            <a:r>
              <a:rPr lang="en-US" dirty="0"/>
              <a:t>Cumulative Acknowledgements (1)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19264"/>
            <a:ext cx="8229600" cy="5667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 receiver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858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144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1430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3716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002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8288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60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146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7432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9718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004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4290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6576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8862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1148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3434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5720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3" name="Left Brace 22"/>
          <p:cNvSpPr/>
          <p:nvPr/>
        </p:nvSpPr>
        <p:spPr bwMode="auto">
          <a:xfrm rot="5400000">
            <a:off x="2857500" y="188601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95602" y="230511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8821" y="2514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888113" y="291471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6208735" y="23051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4857" y="2286000"/>
            <a:ext cx="201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Received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203047" y="2762310"/>
            <a:ext cx="1524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802" y="2649380"/>
            <a:ext cx="1967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latin typeface="+mn-lt"/>
              </a:rPr>
              <a:t>Acceptable but not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yet received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215871" y="32957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7872" y="3307378"/>
            <a:ext cx="199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Cannot be received</a:t>
            </a:r>
          </a:p>
        </p:txBody>
      </p:sp>
      <p:sp>
        <p:nvSpPr>
          <p:cNvPr id="33" name="Content Placeholder 1"/>
          <p:cNvSpPr txBox="1">
            <a:spLocks/>
          </p:cNvSpPr>
          <p:nvPr/>
        </p:nvSpPr>
        <p:spPr bwMode="auto">
          <a:xfrm>
            <a:off x="457200" y="4081464"/>
            <a:ext cx="8229600" cy="56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dirty="0"/>
              <a:t>After receiving B+1, B+2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7620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9906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2192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4478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6764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9050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1336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3622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5908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28194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0480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2766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5052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7338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9624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910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4196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648200" y="5410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2" name="Left Brace 51"/>
          <p:cNvSpPr/>
          <p:nvPr/>
        </p:nvSpPr>
        <p:spPr bwMode="auto">
          <a:xfrm rot="5400000">
            <a:off x="3390900" y="422910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29002" y="462909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327229" y="4705290"/>
            <a:ext cx="110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</a:t>
            </a:r>
            <a:r>
              <a:rPr lang="en-US" baseline="-25000" dirty="0" err="1"/>
              <a:t>new</a:t>
            </a:r>
            <a:r>
              <a:rPr lang="en-US" dirty="0"/>
              <a:t>= B+2</a:t>
            </a: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421513" y="510540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Content Placeholder 1"/>
          <p:cNvSpPr txBox="1">
            <a:spLocks/>
          </p:cNvSpPr>
          <p:nvPr/>
        </p:nvSpPr>
        <p:spPr bwMode="auto">
          <a:xfrm>
            <a:off x="457200" y="6062664"/>
            <a:ext cx="8229600" cy="56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dirty="0"/>
              <a:t>Receiver sends ACK(B</a:t>
            </a:r>
            <a:r>
              <a:rPr lang="en-US" b="0" baseline="-25000" dirty="0"/>
              <a:t>new</a:t>
            </a:r>
            <a:r>
              <a:rPr lang="en-US" b="0" dirty="0"/>
              <a:t>+1)</a:t>
            </a:r>
          </a:p>
        </p:txBody>
      </p:sp>
      <p:sp>
        <p:nvSpPr>
          <p:cNvPr id="5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55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6" grpId="0"/>
      <p:bldP spid="5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382000" cy="1173162"/>
          </a:xfrm>
        </p:spPr>
        <p:txBody>
          <a:bodyPr/>
          <a:lstStyle/>
          <a:p>
            <a:r>
              <a:rPr lang="en-US" dirty="0"/>
              <a:t>Cumulative Acknowledgements (2)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19264"/>
            <a:ext cx="8229600" cy="5667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 receiver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858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144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1430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3716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002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828800" y="32195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60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146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7432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9718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004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4290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6576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886200" y="321951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1148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3434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572000" y="32195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3" name="Left Brace 22"/>
          <p:cNvSpPr/>
          <p:nvPr/>
        </p:nvSpPr>
        <p:spPr bwMode="auto">
          <a:xfrm rot="5400000">
            <a:off x="2857500" y="188601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95602" y="230511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18821" y="2514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888113" y="291471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6208735" y="230511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4857" y="2286000"/>
            <a:ext cx="201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Received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203047" y="2762310"/>
            <a:ext cx="1524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802" y="2649380"/>
            <a:ext cx="1967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latin typeface="+mn-lt"/>
              </a:rPr>
              <a:t>Acceptable but not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yet received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215871" y="329571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7872" y="3307378"/>
            <a:ext cx="199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Cannot be received</a:t>
            </a:r>
          </a:p>
        </p:txBody>
      </p:sp>
      <p:sp>
        <p:nvSpPr>
          <p:cNvPr id="33" name="Content Placeholder 1"/>
          <p:cNvSpPr txBox="1">
            <a:spLocks/>
          </p:cNvSpPr>
          <p:nvPr/>
        </p:nvSpPr>
        <p:spPr bwMode="auto">
          <a:xfrm>
            <a:off x="457200" y="4081464"/>
            <a:ext cx="8229600" cy="56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dirty="0"/>
              <a:t>After receiving B+4, B+5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7620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9906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2192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4478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6764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9050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1336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3622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5908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28194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048000" y="5410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2766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5052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7338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962400" y="54102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91000" y="5410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419600" y="5410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648200" y="5410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2" name="Left Brace 51"/>
          <p:cNvSpPr/>
          <p:nvPr/>
        </p:nvSpPr>
        <p:spPr bwMode="auto">
          <a:xfrm rot="5400000">
            <a:off x="2933700" y="415290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71802" y="462909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52601" y="4705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baseline="-25000" dirty="0"/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1964313" y="510540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Content Placeholder 1"/>
          <p:cNvSpPr txBox="1">
            <a:spLocks/>
          </p:cNvSpPr>
          <p:nvPr/>
        </p:nvSpPr>
        <p:spPr bwMode="auto">
          <a:xfrm>
            <a:off x="457200" y="6062664"/>
            <a:ext cx="8229600" cy="56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dirty="0"/>
              <a:t>Receiver sends </a:t>
            </a:r>
            <a:r>
              <a:rPr lang="en-US" b="0" dirty="0">
                <a:solidFill>
                  <a:srgbClr val="FF0000"/>
                </a:solidFill>
              </a:rPr>
              <a:t>ACK(B+1)</a:t>
            </a:r>
          </a:p>
        </p:txBody>
      </p:sp>
      <p:sp>
        <p:nvSpPr>
          <p:cNvPr id="5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56</a:t>
            </a:fld>
            <a:endParaRPr lang="en-US" sz="1400" dirty="0"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8773" y="4629090"/>
            <a:ext cx="3145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How do we recover?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5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6" grpId="0"/>
      <p:bldP spid="5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Go-Back-N (GBN)</a:t>
            </a:r>
          </a:p>
        </p:txBody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19263"/>
            <a:ext cx="8686800" cy="4411662"/>
          </a:xfrm>
        </p:spPr>
        <p:txBody>
          <a:bodyPr/>
          <a:lstStyle/>
          <a:p>
            <a:r>
              <a:rPr lang="en-US" sz="2400" dirty="0"/>
              <a:t>Sender transmits up to </a:t>
            </a:r>
            <a:r>
              <a:rPr lang="en-US" sz="2400" i="1" dirty="0"/>
              <a:t>n</a:t>
            </a:r>
            <a:r>
              <a:rPr lang="en-US" sz="2400" dirty="0"/>
              <a:t> unacknowledged packets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Receiver only accepts packets in order</a:t>
            </a:r>
          </a:p>
          <a:p>
            <a:pPr lvl="1"/>
            <a:r>
              <a:rPr lang="en-US" sz="2000" dirty="0"/>
              <a:t>discards out-of-order packets (i.e., packets other than</a:t>
            </a:r>
            <a:r>
              <a:rPr lang="en-US" sz="2000" i="1" dirty="0"/>
              <a:t> B+1</a:t>
            </a:r>
            <a:r>
              <a:rPr lang="en-US" sz="2000" dirty="0"/>
              <a:t>)</a:t>
            </a:r>
          </a:p>
          <a:p>
            <a:r>
              <a:rPr lang="en-US" sz="2400" dirty="0"/>
              <a:t>Receiver uses </a:t>
            </a:r>
            <a:r>
              <a:rPr lang="en-US" sz="2400" dirty="0">
                <a:solidFill>
                  <a:srgbClr val="000090"/>
                </a:solidFill>
              </a:rPr>
              <a:t>cumulative acknowledgements</a:t>
            </a:r>
          </a:p>
          <a:p>
            <a:pPr lvl="1"/>
            <a:r>
              <a:rPr lang="en-US" sz="2000" dirty="0"/>
              <a:t>i.e., sequence# in ACK = next expected in-order sequence# </a:t>
            </a:r>
          </a:p>
          <a:p>
            <a:endParaRPr lang="en-US" sz="2400" dirty="0"/>
          </a:p>
          <a:p>
            <a:r>
              <a:rPr lang="en-US" sz="2400" dirty="0"/>
              <a:t>Sender sets timer for 1</a:t>
            </a:r>
            <a:r>
              <a:rPr lang="en-US" sz="2400" baseline="30000" dirty="0"/>
              <a:t>st</a:t>
            </a:r>
            <a:r>
              <a:rPr lang="en-US" sz="2400" dirty="0"/>
              <a:t> outstanding </a:t>
            </a:r>
            <a:r>
              <a:rPr lang="en-US" sz="2400" dirty="0" err="1"/>
              <a:t>ack</a:t>
            </a:r>
            <a:r>
              <a:rPr lang="en-US" sz="2400" dirty="0"/>
              <a:t> (A+1)</a:t>
            </a:r>
          </a:p>
          <a:p>
            <a:r>
              <a:rPr lang="en-US" sz="2400" dirty="0"/>
              <a:t>If timeout, retransmit </a:t>
            </a:r>
            <a:r>
              <a:rPr lang="en-US" sz="2400" i="1" dirty="0"/>
              <a:t>A+1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sz="2400" dirty="0"/>
              <a:t>… , </a:t>
            </a:r>
            <a:r>
              <a:rPr lang="en-US" sz="2400" i="1" dirty="0" err="1"/>
              <a:t>A+n</a:t>
            </a:r>
            <a:endParaRPr lang="en-US" sz="2400" i="1" dirty="0"/>
          </a:p>
          <a:p>
            <a:endParaRPr lang="en-US" sz="24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57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88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537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with GBN</a:t>
            </a:r>
          </a:p>
        </p:txBody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4"/>
            <a:ext cx="8229600" cy="9477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Let A be the </a:t>
            </a:r>
            <a:r>
              <a:rPr lang="en-US" sz="2000" dirty="0">
                <a:solidFill>
                  <a:srgbClr val="0000FF"/>
                </a:solidFill>
              </a:rPr>
              <a:t>last </a:t>
            </a:r>
            <a:r>
              <a:rPr lang="en-US" sz="2000" dirty="0" err="1">
                <a:solidFill>
                  <a:srgbClr val="0000FF"/>
                </a:solidFill>
              </a:rPr>
              <a:t>ack</a:t>
            </a:r>
            <a:r>
              <a:rPr lang="en-US" sz="2000" dirty="0" err="1">
                <a:solidFill>
                  <a:srgbClr val="0000FF"/>
                </a:solidFill>
                <a:latin typeface="Arial"/>
              </a:rPr>
              <a:t>’</a:t>
            </a:r>
            <a:r>
              <a:rPr lang="en-US" sz="2000" dirty="0" err="1">
                <a:solidFill>
                  <a:srgbClr val="0000FF"/>
                </a:solidFill>
              </a:rPr>
              <a:t>d</a:t>
            </a:r>
            <a:r>
              <a:rPr lang="en-US" sz="2000" dirty="0">
                <a:solidFill>
                  <a:srgbClr val="0000FF"/>
                </a:solidFill>
              </a:rPr>
              <a:t> packet of sender without gap</a:t>
            </a:r>
            <a:r>
              <a:rPr lang="en-US" sz="2000" dirty="0"/>
              <a:t>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	then window of sender = {A+1, A+2, …, </a:t>
            </a:r>
            <a:r>
              <a:rPr lang="en-US" sz="2000" dirty="0" err="1"/>
              <a:t>A+n</a:t>
            </a: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Let B be the </a:t>
            </a:r>
            <a:r>
              <a:rPr lang="en-US" sz="2000" dirty="0">
                <a:solidFill>
                  <a:srgbClr val="0000FF"/>
                </a:solidFill>
              </a:rPr>
              <a:t>last received packet without gap</a:t>
            </a:r>
            <a:r>
              <a:rPr lang="en-US" sz="2000" dirty="0"/>
              <a:t> by receiver,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	then window of receiver = {B+1,…, </a:t>
            </a:r>
            <a:r>
              <a:rPr lang="en-US" sz="2000" dirty="0" err="1"/>
              <a:t>B+n</a:t>
            </a: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" y="34290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43000" y="34290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71600" y="34290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200" y="34290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288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0574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60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5146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432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718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2004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4290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657600" y="342900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86200" y="34290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114800" y="34290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343400" y="34290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34290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800600" y="34290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" name="Left Brace 2"/>
          <p:cNvSpPr/>
          <p:nvPr/>
        </p:nvSpPr>
        <p:spPr bwMode="auto">
          <a:xfrm rot="5400000">
            <a:off x="2628900" y="209550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7002" y="249549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37335" y="25908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90222" y="2724090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3" name="Straight Arrow Connector 22"/>
          <p:cNvCxnSpPr>
            <a:stCxn id="25" idx="2"/>
            <a:endCxn id="8" idx="0"/>
          </p:cNvCxnSpPr>
          <p:nvPr/>
        </p:nvCxnSpPr>
        <p:spPr bwMode="auto">
          <a:xfrm>
            <a:off x="1649337" y="3093422"/>
            <a:ext cx="27063" cy="33557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629400" y="2571690"/>
            <a:ext cx="148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Already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437335" y="3067110"/>
            <a:ext cx="152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42885" y="3048000"/>
            <a:ext cx="193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but not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53911" y="35814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41106" y="3593068"/>
            <a:ext cx="160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Cannot be sent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9144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1430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3716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6002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8288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057400" y="61722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2860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5146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432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9718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2004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4290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6576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8862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114800" y="61722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3434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720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800600" y="61722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Left Brace 50"/>
          <p:cNvSpPr/>
          <p:nvPr/>
        </p:nvSpPr>
        <p:spPr bwMode="auto">
          <a:xfrm rot="5400000">
            <a:off x="3086100" y="4838700"/>
            <a:ext cx="3810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24202" y="52578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7421" y="5467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54" name="Straight Arrow Connector 53"/>
          <p:cNvCxnSpPr/>
          <p:nvPr/>
        </p:nvCxnSpPr>
        <p:spPr bwMode="auto">
          <a:xfrm>
            <a:off x="2116713" y="5867400"/>
            <a:ext cx="16889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Rectangle 54"/>
          <p:cNvSpPr/>
          <p:nvPr/>
        </p:nvSpPr>
        <p:spPr bwMode="auto">
          <a:xfrm>
            <a:off x="6437335" y="5257800"/>
            <a:ext cx="152400" cy="3810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13457" y="5238690"/>
            <a:ext cx="201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Received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6431647" y="5715000"/>
            <a:ext cx="1524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29402" y="5602070"/>
            <a:ext cx="1967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latin typeface="+mn-lt"/>
              </a:rPr>
              <a:t>Acceptable but not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yet received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6444471" y="624840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76472" y="6260068"/>
            <a:ext cx="199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Cannot be received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796" y="3810000"/>
            <a:ext cx="264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solidFill>
                  <a:srgbClr val="000090"/>
                </a:solidFill>
                <a:latin typeface="+mn-lt"/>
              </a:rPr>
              <a:t>sequence number </a:t>
            </a:r>
            <a:r>
              <a:rPr lang="en-US" sz="1600" b="0" i="1" dirty="0">
                <a:solidFill>
                  <a:srgbClr val="000090"/>
                </a:solidFill>
                <a:latin typeface="+mn-lt"/>
                <a:sym typeface="Wingdings"/>
              </a:rPr>
              <a:t></a:t>
            </a:r>
            <a:endParaRPr lang="en-US" sz="1600" b="0" i="1" dirty="0">
              <a:solidFill>
                <a:srgbClr val="000090"/>
              </a:solidFill>
              <a:latin typeface="+mn-lt"/>
            </a:endParaRPr>
          </a:p>
        </p:txBody>
      </p:sp>
      <p:sp>
        <p:nvSpPr>
          <p:cNvPr id="6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58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9892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GBN Example w/o Errors</a:t>
            </a:r>
          </a:p>
        </p:txBody>
      </p:sp>
      <p:sp>
        <p:nvSpPr>
          <p:cNvPr id="1127427" name="Line 3"/>
          <p:cNvSpPr>
            <a:spLocks noChangeShapeType="1"/>
          </p:cNvSpPr>
          <p:nvPr/>
        </p:nvSpPr>
        <p:spPr bwMode="auto">
          <a:xfrm>
            <a:off x="4433840" y="5638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4446050" y="6144575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Time</a:t>
            </a:r>
          </a:p>
        </p:txBody>
      </p:sp>
      <p:sp>
        <p:nvSpPr>
          <p:cNvPr id="1127429" name="Text Box 5"/>
          <p:cNvSpPr txBox="1">
            <a:spLocks noChangeArrowheads="1"/>
          </p:cNvSpPr>
          <p:nvPr/>
        </p:nvSpPr>
        <p:spPr bwMode="auto">
          <a:xfrm>
            <a:off x="2987676" y="1524001"/>
            <a:ext cx="3224238" cy="46165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rgbClr val="0000FF"/>
                </a:solidFill>
                <a:latin typeface="+mn-lt"/>
              </a:rPr>
              <a:t>Window size = 3 packets</a:t>
            </a:r>
          </a:p>
        </p:txBody>
      </p:sp>
      <p:sp>
        <p:nvSpPr>
          <p:cNvPr id="1127430" name="Line 6"/>
          <p:cNvSpPr>
            <a:spLocks noChangeShapeType="1"/>
          </p:cNvSpPr>
          <p:nvPr/>
        </p:nvSpPr>
        <p:spPr bwMode="auto">
          <a:xfrm flipH="1">
            <a:off x="1981201" y="2124076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1" name="Line 7"/>
          <p:cNvSpPr>
            <a:spLocks noChangeShapeType="1"/>
          </p:cNvSpPr>
          <p:nvPr/>
        </p:nvSpPr>
        <p:spPr bwMode="auto">
          <a:xfrm flipH="1">
            <a:off x="7362826" y="2124076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2" name="Line 8"/>
          <p:cNvSpPr>
            <a:spLocks noChangeShapeType="1"/>
          </p:cNvSpPr>
          <p:nvPr/>
        </p:nvSpPr>
        <p:spPr bwMode="auto">
          <a:xfrm>
            <a:off x="2011365" y="22764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3" name="Line 9"/>
          <p:cNvSpPr>
            <a:spLocks noChangeShapeType="1"/>
          </p:cNvSpPr>
          <p:nvPr/>
        </p:nvSpPr>
        <p:spPr bwMode="auto">
          <a:xfrm flipH="1">
            <a:off x="2011365" y="2886075"/>
            <a:ext cx="5367337" cy="533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1498102" y="58651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Sender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6864905" y="58651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Receiver</a:t>
            </a:r>
          </a:p>
        </p:txBody>
      </p:sp>
      <p:sp>
        <p:nvSpPr>
          <p:cNvPr id="1127437" name="Line 13"/>
          <p:cNvSpPr>
            <a:spLocks noChangeShapeType="1"/>
          </p:cNvSpPr>
          <p:nvPr/>
        </p:nvSpPr>
        <p:spPr bwMode="auto">
          <a:xfrm>
            <a:off x="2011365" y="25812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8" name="Line 14"/>
          <p:cNvSpPr>
            <a:spLocks noChangeShapeType="1"/>
          </p:cNvSpPr>
          <p:nvPr/>
        </p:nvSpPr>
        <p:spPr bwMode="auto">
          <a:xfrm>
            <a:off x="2011365" y="28860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39" name="Line 15"/>
          <p:cNvSpPr>
            <a:spLocks noChangeShapeType="1"/>
          </p:cNvSpPr>
          <p:nvPr/>
        </p:nvSpPr>
        <p:spPr bwMode="auto">
          <a:xfrm flipH="1">
            <a:off x="2011365" y="3190875"/>
            <a:ext cx="5367337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41" name="Line 17"/>
          <p:cNvSpPr>
            <a:spLocks noChangeShapeType="1"/>
          </p:cNvSpPr>
          <p:nvPr/>
        </p:nvSpPr>
        <p:spPr bwMode="auto">
          <a:xfrm>
            <a:off x="2011365" y="34956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66" name="Line 42"/>
          <p:cNvSpPr>
            <a:spLocks noChangeShapeType="1"/>
          </p:cNvSpPr>
          <p:nvPr/>
        </p:nvSpPr>
        <p:spPr bwMode="auto">
          <a:xfrm flipH="1">
            <a:off x="1997075" y="3505200"/>
            <a:ext cx="5367339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1127488" name="Group 64"/>
          <p:cNvGrpSpPr>
            <a:grpSpLocks/>
          </p:cNvGrpSpPr>
          <p:nvPr/>
        </p:nvGrpSpPr>
        <p:grpSpPr bwMode="auto">
          <a:xfrm>
            <a:off x="681038" y="1946280"/>
            <a:ext cx="1176338" cy="487364"/>
            <a:chOff x="429" y="1226"/>
            <a:chExt cx="741" cy="307"/>
          </a:xfrm>
        </p:grpSpPr>
        <p:sp>
          <p:nvSpPr>
            <p:cNvPr id="1127444" name="Text Box 20"/>
            <p:cNvSpPr txBox="1">
              <a:spLocks noChangeArrowheads="1"/>
            </p:cNvSpPr>
            <p:nvPr/>
          </p:nvSpPr>
          <p:spPr bwMode="auto">
            <a:xfrm>
              <a:off x="967" y="1248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1</a:t>
              </a:r>
            </a:p>
          </p:txBody>
        </p:sp>
        <p:sp>
          <p:nvSpPr>
            <p:cNvPr id="1127476" name="Text Box 52"/>
            <p:cNvSpPr txBox="1">
              <a:spLocks noChangeArrowheads="1"/>
            </p:cNvSpPr>
            <p:nvPr/>
          </p:nvSpPr>
          <p:spPr bwMode="auto">
            <a:xfrm>
              <a:off x="429" y="1226"/>
              <a:ext cx="34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{1}</a:t>
              </a:r>
            </a:p>
          </p:txBody>
        </p:sp>
      </p:grpSp>
      <p:grpSp>
        <p:nvGrpSpPr>
          <p:cNvPr id="1127489" name="Group 65"/>
          <p:cNvGrpSpPr>
            <a:grpSpLocks/>
          </p:cNvGrpSpPr>
          <p:nvPr/>
        </p:nvGrpSpPr>
        <p:grpSpPr bwMode="auto">
          <a:xfrm>
            <a:off x="338139" y="2289181"/>
            <a:ext cx="1525588" cy="481014"/>
            <a:chOff x="213" y="1442"/>
            <a:chExt cx="961" cy="303"/>
          </a:xfrm>
        </p:grpSpPr>
        <p:sp>
          <p:nvSpPr>
            <p:cNvPr id="1127445" name="Text Box 21"/>
            <p:cNvSpPr txBox="1">
              <a:spLocks noChangeArrowheads="1"/>
            </p:cNvSpPr>
            <p:nvPr/>
          </p:nvSpPr>
          <p:spPr bwMode="auto">
            <a:xfrm>
              <a:off x="971" y="1460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2</a:t>
              </a:r>
            </a:p>
          </p:txBody>
        </p:sp>
        <p:sp>
          <p:nvSpPr>
            <p:cNvPr id="1127477" name="Text Box 53"/>
            <p:cNvSpPr txBox="1">
              <a:spLocks noChangeArrowheads="1"/>
            </p:cNvSpPr>
            <p:nvPr/>
          </p:nvSpPr>
          <p:spPr bwMode="auto">
            <a:xfrm>
              <a:off x="213" y="1442"/>
              <a:ext cx="527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{1, 2}</a:t>
              </a:r>
            </a:p>
          </p:txBody>
        </p:sp>
      </p:grpSp>
      <p:grpSp>
        <p:nvGrpSpPr>
          <p:cNvPr id="1127492" name="Group 68"/>
          <p:cNvGrpSpPr>
            <a:grpSpLocks/>
          </p:cNvGrpSpPr>
          <p:nvPr/>
        </p:nvGrpSpPr>
        <p:grpSpPr bwMode="auto">
          <a:xfrm>
            <a:off x="104776" y="2670183"/>
            <a:ext cx="1758950" cy="461964"/>
            <a:chOff x="66" y="1682"/>
            <a:chExt cx="1108" cy="291"/>
          </a:xfrm>
        </p:grpSpPr>
        <p:sp>
          <p:nvSpPr>
            <p:cNvPr id="1127446" name="Text Box 22"/>
            <p:cNvSpPr txBox="1">
              <a:spLocks noChangeArrowheads="1"/>
            </p:cNvSpPr>
            <p:nvPr/>
          </p:nvSpPr>
          <p:spPr bwMode="auto">
            <a:xfrm>
              <a:off x="971" y="1688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3</a:t>
              </a:r>
            </a:p>
          </p:txBody>
        </p:sp>
        <p:sp>
          <p:nvSpPr>
            <p:cNvPr id="1127478" name="Text Box 54"/>
            <p:cNvSpPr txBox="1">
              <a:spLocks noChangeArrowheads="1"/>
            </p:cNvSpPr>
            <p:nvPr/>
          </p:nvSpPr>
          <p:spPr bwMode="auto">
            <a:xfrm>
              <a:off x="66" y="1682"/>
              <a:ext cx="72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{1, 2, 3}</a:t>
              </a:r>
            </a:p>
          </p:txBody>
        </p:sp>
      </p:grpSp>
      <p:grpSp>
        <p:nvGrpSpPr>
          <p:cNvPr id="1127494" name="Group 70"/>
          <p:cNvGrpSpPr>
            <a:grpSpLocks/>
          </p:cNvGrpSpPr>
          <p:nvPr/>
        </p:nvGrpSpPr>
        <p:grpSpPr bwMode="auto">
          <a:xfrm>
            <a:off x="104776" y="3124208"/>
            <a:ext cx="1758950" cy="519114"/>
            <a:chOff x="66" y="1968"/>
            <a:chExt cx="1108" cy="327"/>
          </a:xfrm>
        </p:grpSpPr>
        <p:sp>
          <p:nvSpPr>
            <p:cNvPr id="1127447" name="Text Box 23"/>
            <p:cNvSpPr txBox="1">
              <a:spLocks noChangeArrowheads="1"/>
            </p:cNvSpPr>
            <p:nvPr/>
          </p:nvSpPr>
          <p:spPr bwMode="auto">
            <a:xfrm>
              <a:off x="971" y="2010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4</a:t>
              </a:r>
            </a:p>
          </p:txBody>
        </p:sp>
        <p:sp>
          <p:nvSpPr>
            <p:cNvPr id="1127479" name="Text Box 55"/>
            <p:cNvSpPr txBox="1">
              <a:spLocks noChangeArrowheads="1"/>
            </p:cNvSpPr>
            <p:nvPr/>
          </p:nvSpPr>
          <p:spPr bwMode="auto">
            <a:xfrm>
              <a:off x="66" y="1968"/>
              <a:ext cx="72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{2, 3, 4}</a:t>
              </a:r>
            </a:p>
          </p:txBody>
        </p:sp>
      </p:grpSp>
      <p:grpSp>
        <p:nvGrpSpPr>
          <p:cNvPr id="1127495" name="Group 71"/>
          <p:cNvGrpSpPr>
            <a:grpSpLocks/>
          </p:cNvGrpSpPr>
          <p:nvPr/>
        </p:nvGrpSpPr>
        <p:grpSpPr bwMode="auto">
          <a:xfrm>
            <a:off x="104776" y="3505205"/>
            <a:ext cx="1758950" cy="474663"/>
            <a:chOff x="66" y="2208"/>
            <a:chExt cx="1108" cy="299"/>
          </a:xfrm>
        </p:grpSpPr>
        <p:sp>
          <p:nvSpPr>
            <p:cNvPr id="1127448" name="Text Box 24"/>
            <p:cNvSpPr txBox="1">
              <a:spLocks noChangeArrowheads="1"/>
            </p:cNvSpPr>
            <p:nvPr/>
          </p:nvSpPr>
          <p:spPr bwMode="auto">
            <a:xfrm>
              <a:off x="971" y="2222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5</a:t>
              </a:r>
            </a:p>
          </p:txBody>
        </p:sp>
        <p:sp>
          <p:nvSpPr>
            <p:cNvPr id="1127480" name="Text Box 56"/>
            <p:cNvSpPr txBox="1">
              <a:spLocks noChangeArrowheads="1"/>
            </p:cNvSpPr>
            <p:nvPr/>
          </p:nvSpPr>
          <p:spPr bwMode="auto">
            <a:xfrm>
              <a:off x="66" y="2208"/>
              <a:ext cx="72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{3, 4, 5}</a:t>
              </a:r>
            </a:p>
          </p:txBody>
        </p:sp>
      </p:grpSp>
      <p:sp>
        <p:nvSpPr>
          <p:cNvPr id="1127483" name="Text Box 59"/>
          <p:cNvSpPr txBox="1">
            <a:spLocks noChangeArrowheads="1"/>
          </p:cNvSpPr>
          <p:nvPr/>
        </p:nvSpPr>
        <p:spPr bwMode="auto">
          <a:xfrm>
            <a:off x="6352" y="1524000"/>
            <a:ext cx="1846861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Sender Window</a:t>
            </a:r>
          </a:p>
        </p:txBody>
      </p:sp>
      <p:sp>
        <p:nvSpPr>
          <p:cNvPr id="1127484" name="Text Box 60"/>
          <p:cNvSpPr txBox="1">
            <a:spLocks noChangeArrowheads="1"/>
          </p:cNvSpPr>
          <p:nvPr/>
        </p:nvSpPr>
        <p:spPr bwMode="auto">
          <a:xfrm>
            <a:off x="6705601" y="1600200"/>
            <a:ext cx="2003755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Receiver Window</a:t>
            </a:r>
          </a:p>
        </p:txBody>
      </p:sp>
      <p:sp>
        <p:nvSpPr>
          <p:cNvPr id="1127468" name="Line 44"/>
          <p:cNvSpPr>
            <a:spLocks noChangeShapeType="1"/>
          </p:cNvSpPr>
          <p:nvPr/>
        </p:nvSpPr>
        <p:spPr bwMode="auto">
          <a:xfrm flipH="1">
            <a:off x="1997075" y="4114800"/>
            <a:ext cx="5367339" cy="533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69" name="Line 45"/>
          <p:cNvSpPr>
            <a:spLocks noChangeShapeType="1"/>
          </p:cNvSpPr>
          <p:nvPr/>
        </p:nvSpPr>
        <p:spPr bwMode="auto">
          <a:xfrm>
            <a:off x="1997075" y="3810000"/>
            <a:ext cx="5367339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7470" name="Line 46"/>
          <p:cNvSpPr>
            <a:spLocks noChangeShapeType="1"/>
          </p:cNvSpPr>
          <p:nvPr/>
        </p:nvSpPr>
        <p:spPr bwMode="auto">
          <a:xfrm>
            <a:off x="1997075" y="4114800"/>
            <a:ext cx="5367339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1127497" name="Group 73"/>
          <p:cNvGrpSpPr>
            <a:grpSpLocks/>
          </p:cNvGrpSpPr>
          <p:nvPr/>
        </p:nvGrpSpPr>
        <p:grpSpPr bwMode="auto">
          <a:xfrm>
            <a:off x="1997075" y="4419600"/>
            <a:ext cx="5367339" cy="1143000"/>
            <a:chOff x="1258" y="2784"/>
            <a:chExt cx="3381" cy="720"/>
          </a:xfrm>
        </p:grpSpPr>
        <p:sp>
          <p:nvSpPr>
            <p:cNvPr id="1127472" name="Line 48"/>
            <p:cNvSpPr>
              <a:spLocks noChangeShapeType="1"/>
            </p:cNvSpPr>
            <p:nvPr/>
          </p:nvSpPr>
          <p:spPr bwMode="auto">
            <a:xfrm flipH="1">
              <a:off x="1258" y="2784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1127473" name="Line 49"/>
            <p:cNvSpPr>
              <a:spLocks noChangeShapeType="1"/>
            </p:cNvSpPr>
            <p:nvPr/>
          </p:nvSpPr>
          <p:spPr bwMode="auto">
            <a:xfrm flipH="1">
              <a:off x="1258" y="2976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1127474" name="Line 50"/>
            <p:cNvSpPr>
              <a:spLocks noChangeShapeType="1"/>
            </p:cNvSpPr>
            <p:nvPr/>
          </p:nvSpPr>
          <p:spPr bwMode="auto">
            <a:xfrm>
              <a:off x="1258" y="2976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1127475" name="Line 51"/>
            <p:cNvSpPr>
              <a:spLocks noChangeShapeType="1"/>
            </p:cNvSpPr>
            <p:nvPr/>
          </p:nvSpPr>
          <p:spPr bwMode="auto">
            <a:xfrm>
              <a:off x="1258" y="3168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1127496" name="Group 72"/>
          <p:cNvGrpSpPr>
            <a:grpSpLocks/>
          </p:cNvGrpSpPr>
          <p:nvPr/>
        </p:nvGrpSpPr>
        <p:grpSpPr bwMode="auto">
          <a:xfrm>
            <a:off x="104775" y="3889384"/>
            <a:ext cx="1752600" cy="458789"/>
            <a:chOff x="66" y="2450"/>
            <a:chExt cx="1104" cy="289"/>
          </a:xfrm>
        </p:grpSpPr>
        <p:sp>
          <p:nvSpPr>
            <p:cNvPr id="1127471" name="Text Box 47"/>
            <p:cNvSpPr txBox="1">
              <a:spLocks noChangeArrowheads="1"/>
            </p:cNvSpPr>
            <p:nvPr/>
          </p:nvSpPr>
          <p:spPr bwMode="auto">
            <a:xfrm>
              <a:off x="967" y="245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6</a:t>
              </a:r>
            </a:p>
          </p:txBody>
        </p:sp>
        <p:sp>
          <p:nvSpPr>
            <p:cNvPr id="1127481" name="Text Box 57"/>
            <p:cNvSpPr txBox="1">
              <a:spLocks noChangeArrowheads="1"/>
            </p:cNvSpPr>
            <p:nvPr/>
          </p:nvSpPr>
          <p:spPr bwMode="auto">
            <a:xfrm>
              <a:off x="66" y="2450"/>
              <a:ext cx="72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{4, 5, 6}</a:t>
              </a:r>
            </a:p>
          </p:txBody>
        </p:sp>
      </p:grpSp>
      <p:sp>
        <p:nvSpPr>
          <p:cNvPr id="1127482" name="Text Box 58"/>
          <p:cNvSpPr txBox="1">
            <a:spLocks noChangeArrowheads="1"/>
          </p:cNvSpPr>
          <p:nvPr/>
        </p:nvSpPr>
        <p:spPr bwMode="auto">
          <a:xfrm>
            <a:off x="722346" y="4191000"/>
            <a:ext cx="260439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</p:txBody>
      </p:sp>
      <p:sp>
        <p:nvSpPr>
          <p:cNvPr id="1127486" name="Text Box 62"/>
          <p:cNvSpPr txBox="1">
            <a:spLocks noChangeArrowheads="1"/>
          </p:cNvSpPr>
          <p:nvPr/>
        </p:nvSpPr>
        <p:spPr bwMode="auto">
          <a:xfrm>
            <a:off x="7693059" y="3657600"/>
            <a:ext cx="260439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</p:txBody>
      </p:sp>
      <p:sp>
        <p:nvSpPr>
          <p:cNvPr id="4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59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90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32" grpId="0" animBg="1"/>
      <p:bldP spid="1127433" grpId="0" animBg="1"/>
      <p:bldP spid="1127437" grpId="0" animBg="1"/>
      <p:bldP spid="1127438" grpId="0" animBg="1"/>
      <p:bldP spid="1127439" grpId="0" animBg="1"/>
      <p:bldP spid="1127441" grpId="0" animBg="1"/>
      <p:bldP spid="1127466" grpId="0" animBg="1"/>
      <p:bldP spid="1127468" grpId="0" animBg="1"/>
      <p:bldP spid="1127469" grpId="0" animBg="1"/>
      <p:bldP spid="1127470" grpId="0" animBg="1"/>
      <p:bldP spid="1127482" grpId="0"/>
      <p:bldP spid="11274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534400" cy="1173162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Why a transport layer? </a:t>
            </a: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6477001" y="3822700"/>
            <a:ext cx="1703388" cy="381000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6643689" y="3806826"/>
            <a:ext cx="136748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Transport</a:t>
            </a: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477001" y="4203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Text Box 15"/>
          <p:cNvSpPr txBox="1">
            <a:spLocks noChangeArrowheads="1"/>
          </p:cNvSpPr>
          <p:nvPr/>
        </p:nvSpPr>
        <p:spPr bwMode="auto">
          <a:xfrm>
            <a:off x="6735763" y="4187826"/>
            <a:ext cx="119774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Network</a:t>
            </a: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6477001" y="4584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Text Box 17"/>
          <p:cNvSpPr txBox="1">
            <a:spLocks noChangeArrowheads="1"/>
          </p:cNvSpPr>
          <p:nvPr/>
        </p:nvSpPr>
        <p:spPr bwMode="auto">
          <a:xfrm>
            <a:off x="6742114" y="4568826"/>
            <a:ext cx="1184920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Datalink</a:t>
            </a: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6477001" y="4965700"/>
            <a:ext cx="1703388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Text Box 19"/>
          <p:cNvSpPr txBox="1">
            <a:spLocks noChangeArrowheads="1"/>
          </p:cNvSpPr>
          <p:nvPr/>
        </p:nvSpPr>
        <p:spPr bwMode="auto">
          <a:xfrm>
            <a:off x="6721476" y="4949826"/>
            <a:ext cx="122547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>
                <a:latin typeface="Arial" charset="0"/>
              </a:rPr>
              <a:t>Physical</a:t>
            </a:r>
          </a:p>
        </p:txBody>
      </p:sp>
      <p:grpSp>
        <p:nvGrpSpPr>
          <p:cNvPr id="53280" name="Group 33"/>
          <p:cNvGrpSpPr>
            <a:grpSpLocks/>
          </p:cNvGrpSpPr>
          <p:nvPr/>
        </p:nvGrpSpPr>
        <p:grpSpPr bwMode="auto">
          <a:xfrm>
            <a:off x="6477005" y="3441698"/>
            <a:ext cx="1703389" cy="400050"/>
            <a:chOff x="4055" y="2280"/>
            <a:chExt cx="1073" cy="252"/>
          </a:xfrm>
          <a:solidFill>
            <a:srgbClr val="CCFFFF"/>
          </a:solidFill>
        </p:grpSpPr>
        <p:sp>
          <p:nvSpPr>
            <p:cNvPr id="53287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8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dirty="0">
                  <a:latin typeface="Arial" charset="0"/>
                </a:rPr>
                <a:t>Application</a:t>
              </a:r>
            </a:p>
          </p:txBody>
        </p:sp>
      </p:grpSp>
      <p:sp>
        <p:nvSpPr>
          <p:cNvPr id="46" name="Text Box 39"/>
          <p:cNvSpPr txBox="1">
            <a:spLocks noChangeArrowheads="1"/>
          </p:cNvSpPr>
          <p:nvPr/>
        </p:nvSpPr>
        <p:spPr bwMode="auto">
          <a:xfrm>
            <a:off x="1281325" y="6172201"/>
            <a:ext cx="1157076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A</a:t>
            </a:r>
          </a:p>
        </p:txBody>
      </p:sp>
      <p:sp>
        <p:nvSpPr>
          <p:cNvPr id="48" name="Text Box 40"/>
          <p:cNvSpPr txBox="1">
            <a:spLocks noChangeArrowheads="1"/>
          </p:cNvSpPr>
          <p:nvPr/>
        </p:nvSpPr>
        <p:spPr bwMode="auto">
          <a:xfrm>
            <a:off x="6826842" y="6170444"/>
            <a:ext cx="1174158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B</a:t>
            </a:r>
          </a:p>
        </p:txBody>
      </p:sp>
      <p:pic>
        <p:nvPicPr>
          <p:cNvPr id="4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5410200"/>
            <a:ext cx="850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 bwMode="auto">
          <a:xfrm>
            <a:off x="762000" y="2819400"/>
            <a:ext cx="2286000" cy="2743200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1371600" y="5181600"/>
            <a:ext cx="1066800" cy="6858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 err="1">
                <a:latin typeface="+mn-lt"/>
              </a:rPr>
              <a:t>Datalink</a:t>
            </a:r>
            <a:endParaRPr lang="en-US" sz="1800" b="0" dirty="0">
              <a:latin typeface="+mn-lt"/>
            </a:endParaRPr>
          </a:p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Physical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2000" y="3810000"/>
            <a:ext cx="2286000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914400" y="2895600"/>
            <a:ext cx="304800" cy="83820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650256" y="3141553"/>
            <a:ext cx="86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browser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1752600" y="2895600"/>
            <a:ext cx="228600" cy="838200"/>
          </a:xfrm>
          <a:prstGeom prst="rect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514600" y="2895600"/>
            <a:ext cx="228600" cy="838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209800" y="2895600"/>
            <a:ext cx="2286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5400000">
            <a:off x="1549178" y="3122377"/>
            <a:ext cx="67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telnet</a:t>
            </a:r>
          </a:p>
        </p:txBody>
      </p:sp>
      <p:sp>
        <p:nvSpPr>
          <p:cNvPr id="42" name="TextBox 41"/>
          <p:cNvSpPr txBox="1"/>
          <p:nvPr/>
        </p:nvSpPr>
        <p:spPr>
          <a:xfrm rot="5400000">
            <a:off x="2216250" y="3157257"/>
            <a:ext cx="86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mmedia</a:t>
            </a:r>
            <a:endParaRPr lang="en-US" sz="1600" dirty="0">
              <a:latin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 rot="5400000">
            <a:off x="2135922" y="3025852"/>
            <a:ext cx="418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ftp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1290935" y="2895600"/>
            <a:ext cx="304800" cy="8382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rot="5400000">
            <a:off x="1031256" y="3149292"/>
            <a:ext cx="86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browser</a:t>
            </a: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1524000" y="4648200"/>
            <a:ext cx="762000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IP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914400" y="1524000"/>
            <a:ext cx="2514600" cy="990600"/>
          </a:xfrm>
          <a:prstGeom prst="wedgeEllipseCallout">
            <a:avLst>
              <a:gd name="adj1" fmla="val -4175"/>
              <a:gd name="adj2" fmla="val 88413"/>
            </a:avLst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340" y="1676401"/>
            <a:ext cx="1790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many application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processes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26798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1" dirty="0">
                <a:solidFill>
                  <a:srgbClr val="000090"/>
                </a:solidFill>
                <a:latin typeface="+mn-lt"/>
              </a:rPr>
              <a:t>Drivers</a:t>
            </a:r>
            <a:br>
              <a:rPr lang="en-US" sz="1400" b="0" i="1" dirty="0">
                <a:solidFill>
                  <a:srgbClr val="000090"/>
                </a:solidFill>
                <a:latin typeface="+mn-lt"/>
              </a:rPr>
            </a:br>
            <a:r>
              <a:rPr lang="en-US" sz="1400" b="0" i="1" dirty="0">
                <a:solidFill>
                  <a:srgbClr val="000090"/>
                </a:solidFill>
                <a:latin typeface="+mn-lt"/>
              </a:rPr>
              <a:t>+NIC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5800" y="3810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1" dirty="0">
                <a:solidFill>
                  <a:srgbClr val="000090"/>
                </a:solidFill>
                <a:latin typeface="+mn-lt"/>
              </a:rPr>
              <a:t>Operating </a:t>
            </a:r>
            <a:br>
              <a:rPr lang="en-US" sz="1400" b="0" i="1" dirty="0">
                <a:solidFill>
                  <a:srgbClr val="000090"/>
                </a:solidFill>
                <a:latin typeface="+mn-lt"/>
              </a:rPr>
            </a:br>
            <a:r>
              <a:rPr lang="en-US" sz="1400" b="0" i="1" dirty="0">
                <a:solidFill>
                  <a:srgbClr val="000090"/>
                </a:solidFill>
                <a:latin typeface="+mn-lt"/>
              </a:rPr>
              <a:t>System</a:t>
            </a:r>
          </a:p>
        </p:txBody>
      </p:sp>
      <p:sp>
        <p:nvSpPr>
          <p:cNvPr id="3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2081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GBN Example with Errors</a:t>
            </a:r>
          </a:p>
        </p:txBody>
      </p:sp>
      <p:sp>
        <p:nvSpPr>
          <p:cNvPr id="1149957" name="Text Box 5"/>
          <p:cNvSpPr txBox="1">
            <a:spLocks noChangeArrowheads="1"/>
          </p:cNvSpPr>
          <p:nvPr/>
        </p:nvSpPr>
        <p:spPr bwMode="auto">
          <a:xfrm>
            <a:off x="2799909" y="1438276"/>
            <a:ext cx="3224238" cy="46165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rgbClr val="0000FF"/>
                </a:solidFill>
                <a:latin typeface="+mn-lt"/>
              </a:rPr>
              <a:t>Window size = 3 packets</a:t>
            </a:r>
          </a:p>
        </p:txBody>
      </p:sp>
      <p:sp>
        <p:nvSpPr>
          <p:cNvPr id="1149958" name="Line 6"/>
          <p:cNvSpPr>
            <a:spLocks noChangeShapeType="1"/>
          </p:cNvSpPr>
          <p:nvPr/>
        </p:nvSpPr>
        <p:spPr bwMode="auto">
          <a:xfrm>
            <a:off x="1928813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49959" name="Line 7"/>
          <p:cNvSpPr>
            <a:spLocks noChangeShapeType="1"/>
          </p:cNvSpPr>
          <p:nvPr/>
        </p:nvSpPr>
        <p:spPr bwMode="auto">
          <a:xfrm>
            <a:off x="7283451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49963" name="Text Box 11"/>
          <p:cNvSpPr txBox="1">
            <a:spLocks noChangeArrowheads="1"/>
          </p:cNvSpPr>
          <p:nvPr/>
        </p:nvSpPr>
        <p:spPr bwMode="auto">
          <a:xfrm>
            <a:off x="790077" y="59413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Sender</a:t>
            </a:r>
          </a:p>
        </p:txBody>
      </p:sp>
      <p:sp>
        <p:nvSpPr>
          <p:cNvPr id="1149964" name="Text Box 12"/>
          <p:cNvSpPr txBox="1">
            <a:spLocks noChangeArrowheads="1"/>
          </p:cNvSpPr>
          <p:nvPr/>
        </p:nvSpPr>
        <p:spPr bwMode="auto">
          <a:xfrm>
            <a:off x="6782356" y="59413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Receiver</a:t>
            </a:r>
          </a:p>
        </p:txBody>
      </p:sp>
      <p:grpSp>
        <p:nvGrpSpPr>
          <p:cNvPr id="1150009" name="Group 57"/>
          <p:cNvGrpSpPr>
            <a:grpSpLocks/>
          </p:cNvGrpSpPr>
          <p:nvPr/>
        </p:nvGrpSpPr>
        <p:grpSpPr bwMode="auto">
          <a:xfrm>
            <a:off x="1452563" y="1625600"/>
            <a:ext cx="5843588" cy="2057400"/>
            <a:chOff x="915" y="1024"/>
            <a:chExt cx="3681" cy="1296"/>
          </a:xfrm>
        </p:grpSpPr>
        <p:sp>
          <p:nvSpPr>
            <p:cNvPr id="1149960" name="Line 8"/>
            <p:cNvSpPr>
              <a:spLocks noChangeShapeType="1"/>
            </p:cNvSpPr>
            <p:nvPr/>
          </p:nvSpPr>
          <p:spPr bwMode="auto">
            <a:xfrm>
              <a:off x="1215" y="1210"/>
              <a:ext cx="338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1" name="Line 9"/>
            <p:cNvSpPr>
              <a:spLocks noChangeShapeType="1"/>
            </p:cNvSpPr>
            <p:nvPr/>
          </p:nvSpPr>
          <p:spPr bwMode="auto">
            <a:xfrm flipH="1">
              <a:off x="1215" y="1594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2" name="Line 10"/>
            <p:cNvSpPr>
              <a:spLocks noChangeShapeType="1"/>
            </p:cNvSpPr>
            <p:nvPr/>
          </p:nvSpPr>
          <p:spPr bwMode="auto">
            <a:xfrm>
              <a:off x="1215" y="1984"/>
              <a:ext cx="2295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5" name="Line 13"/>
            <p:cNvSpPr>
              <a:spLocks noChangeShapeType="1"/>
            </p:cNvSpPr>
            <p:nvPr/>
          </p:nvSpPr>
          <p:spPr bwMode="auto">
            <a:xfrm>
              <a:off x="1215" y="1402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6" name="Line 14"/>
            <p:cNvSpPr>
              <a:spLocks noChangeShapeType="1"/>
            </p:cNvSpPr>
            <p:nvPr/>
          </p:nvSpPr>
          <p:spPr bwMode="auto">
            <a:xfrm>
              <a:off x="1215" y="1594"/>
              <a:ext cx="338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7" name="Line 15"/>
            <p:cNvSpPr>
              <a:spLocks noChangeShapeType="1"/>
            </p:cNvSpPr>
            <p:nvPr/>
          </p:nvSpPr>
          <p:spPr bwMode="auto">
            <a:xfrm flipH="1">
              <a:off x="1215" y="1786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8" name="Line 16"/>
            <p:cNvSpPr>
              <a:spLocks noChangeShapeType="1"/>
            </p:cNvSpPr>
            <p:nvPr/>
          </p:nvSpPr>
          <p:spPr bwMode="auto">
            <a:xfrm flipH="1">
              <a:off x="1215" y="1978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72" name="Text Box 20"/>
            <p:cNvSpPr txBox="1">
              <a:spLocks noChangeArrowheads="1"/>
            </p:cNvSpPr>
            <p:nvPr/>
          </p:nvSpPr>
          <p:spPr bwMode="auto">
            <a:xfrm>
              <a:off x="915" y="102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1</a:t>
              </a:r>
            </a:p>
          </p:txBody>
        </p:sp>
        <p:sp>
          <p:nvSpPr>
            <p:cNvPr id="1149973" name="Text Box 21"/>
            <p:cNvSpPr txBox="1">
              <a:spLocks noChangeArrowheads="1"/>
            </p:cNvSpPr>
            <p:nvPr/>
          </p:nvSpPr>
          <p:spPr bwMode="auto">
            <a:xfrm>
              <a:off x="919" y="1236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2</a:t>
              </a:r>
            </a:p>
          </p:txBody>
        </p:sp>
        <p:sp>
          <p:nvSpPr>
            <p:cNvPr id="1149974" name="Text Box 22"/>
            <p:cNvSpPr txBox="1">
              <a:spLocks noChangeArrowheads="1"/>
            </p:cNvSpPr>
            <p:nvPr/>
          </p:nvSpPr>
          <p:spPr bwMode="auto">
            <a:xfrm>
              <a:off x="919" y="146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3</a:t>
              </a:r>
            </a:p>
          </p:txBody>
        </p:sp>
        <p:sp>
          <p:nvSpPr>
            <p:cNvPr id="1149975" name="Text Box 23"/>
            <p:cNvSpPr txBox="1">
              <a:spLocks noChangeArrowheads="1"/>
            </p:cNvSpPr>
            <p:nvPr/>
          </p:nvSpPr>
          <p:spPr bwMode="auto">
            <a:xfrm>
              <a:off x="919" y="174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4</a:t>
              </a:r>
            </a:p>
          </p:txBody>
        </p:sp>
        <p:sp>
          <p:nvSpPr>
            <p:cNvPr id="1149976" name="Text Box 24"/>
            <p:cNvSpPr txBox="1">
              <a:spLocks noChangeArrowheads="1"/>
            </p:cNvSpPr>
            <p:nvPr/>
          </p:nvSpPr>
          <p:spPr bwMode="auto">
            <a:xfrm>
              <a:off x="919" y="1998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5</a:t>
              </a:r>
            </a:p>
          </p:txBody>
        </p:sp>
        <p:sp>
          <p:nvSpPr>
            <p:cNvPr id="1149992" name="Line 40"/>
            <p:cNvSpPr>
              <a:spLocks noChangeShapeType="1"/>
            </p:cNvSpPr>
            <p:nvPr/>
          </p:nvSpPr>
          <p:spPr bwMode="auto">
            <a:xfrm>
              <a:off x="3462" y="2128"/>
              <a:ext cx="96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93" name="Line 41"/>
            <p:cNvSpPr>
              <a:spLocks noChangeShapeType="1"/>
            </p:cNvSpPr>
            <p:nvPr/>
          </p:nvSpPr>
          <p:spPr bwMode="auto">
            <a:xfrm flipH="1">
              <a:off x="3462" y="2128"/>
              <a:ext cx="96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150010" name="Group 58"/>
          <p:cNvGrpSpPr>
            <a:grpSpLocks/>
          </p:cNvGrpSpPr>
          <p:nvPr/>
        </p:nvGrpSpPr>
        <p:grpSpPr bwMode="auto">
          <a:xfrm>
            <a:off x="1458914" y="3454400"/>
            <a:ext cx="5837239" cy="828675"/>
            <a:chOff x="919" y="2176"/>
            <a:chExt cx="3677" cy="522"/>
          </a:xfrm>
        </p:grpSpPr>
        <p:sp>
          <p:nvSpPr>
            <p:cNvPr id="1149969" name="Line 17"/>
            <p:cNvSpPr>
              <a:spLocks noChangeShapeType="1"/>
            </p:cNvSpPr>
            <p:nvPr/>
          </p:nvSpPr>
          <p:spPr bwMode="auto">
            <a:xfrm>
              <a:off x="1215" y="2176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70" name="Line 18"/>
            <p:cNvSpPr>
              <a:spLocks noChangeShapeType="1"/>
            </p:cNvSpPr>
            <p:nvPr/>
          </p:nvSpPr>
          <p:spPr bwMode="auto">
            <a:xfrm>
              <a:off x="1215" y="2362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77" name="Text Box 25"/>
            <p:cNvSpPr txBox="1">
              <a:spLocks noChangeArrowheads="1"/>
            </p:cNvSpPr>
            <p:nvPr/>
          </p:nvSpPr>
          <p:spPr bwMode="auto">
            <a:xfrm>
              <a:off x="919" y="218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6</a:t>
              </a:r>
            </a:p>
          </p:txBody>
        </p:sp>
      </p:grpSp>
      <p:grpSp>
        <p:nvGrpSpPr>
          <p:cNvPr id="1150013" name="Group 61"/>
          <p:cNvGrpSpPr>
            <a:grpSpLocks/>
          </p:cNvGrpSpPr>
          <p:nvPr/>
        </p:nvGrpSpPr>
        <p:grpSpPr bwMode="auto">
          <a:xfrm>
            <a:off x="-87312" y="3124200"/>
            <a:ext cx="2036763" cy="1905000"/>
            <a:chOff x="-55" y="1968"/>
            <a:chExt cx="1283" cy="1200"/>
          </a:xfrm>
        </p:grpSpPr>
        <p:sp>
          <p:nvSpPr>
            <p:cNvPr id="1150014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5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6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7" name="Text Box 65"/>
            <p:cNvSpPr txBox="1">
              <a:spLocks noChangeArrowheads="1"/>
            </p:cNvSpPr>
            <p:nvPr/>
          </p:nvSpPr>
          <p:spPr bwMode="auto">
            <a:xfrm>
              <a:off x="-55" y="2160"/>
              <a:ext cx="654" cy="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solidFill>
                    <a:srgbClr val="FF0000"/>
                  </a:solidFill>
                  <a:latin typeface="+mn-lt"/>
                </a:rPr>
                <a:t>Timeout</a:t>
              </a:r>
            </a:p>
            <a:p>
              <a:pPr eaLnBrk="1" hangingPunct="1"/>
              <a:r>
                <a:rPr lang="en-US" sz="2000">
                  <a:solidFill>
                    <a:srgbClr val="FF0000"/>
                  </a:solidFill>
                  <a:latin typeface="+mn-lt"/>
                </a:rPr>
                <a:t>Packet 4</a:t>
              </a:r>
            </a:p>
          </p:txBody>
        </p:sp>
      </p:grpSp>
      <p:grpSp>
        <p:nvGrpSpPr>
          <p:cNvPr id="1150018" name="Group 66"/>
          <p:cNvGrpSpPr>
            <a:grpSpLocks/>
          </p:cNvGrpSpPr>
          <p:nvPr/>
        </p:nvGrpSpPr>
        <p:grpSpPr bwMode="auto">
          <a:xfrm>
            <a:off x="1595437" y="4810126"/>
            <a:ext cx="5686427" cy="1031875"/>
            <a:chOff x="1005" y="3030"/>
            <a:chExt cx="3582" cy="650"/>
          </a:xfrm>
        </p:grpSpPr>
        <p:sp>
          <p:nvSpPr>
            <p:cNvPr id="1150019" name="Text Box 67"/>
            <p:cNvSpPr txBox="1">
              <a:spLocks noChangeArrowheads="1"/>
            </p:cNvSpPr>
            <p:nvPr/>
          </p:nvSpPr>
          <p:spPr bwMode="auto">
            <a:xfrm>
              <a:off x="1022" y="3030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4</a:t>
              </a:r>
            </a:p>
          </p:txBody>
        </p:sp>
        <p:sp>
          <p:nvSpPr>
            <p:cNvPr id="1150020" name="Text Box 68"/>
            <p:cNvSpPr txBox="1">
              <a:spLocks noChangeArrowheads="1"/>
            </p:cNvSpPr>
            <p:nvPr/>
          </p:nvSpPr>
          <p:spPr bwMode="auto">
            <a:xfrm>
              <a:off x="1022" y="317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5</a:t>
              </a:r>
            </a:p>
          </p:txBody>
        </p:sp>
        <p:sp>
          <p:nvSpPr>
            <p:cNvPr id="1150021" name="Text Box 69"/>
            <p:cNvSpPr txBox="1">
              <a:spLocks noChangeArrowheads="1"/>
            </p:cNvSpPr>
            <p:nvPr/>
          </p:nvSpPr>
          <p:spPr bwMode="auto">
            <a:xfrm>
              <a:off x="1005" y="3318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6</a:t>
              </a:r>
            </a:p>
          </p:txBody>
        </p:sp>
        <p:sp>
          <p:nvSpPr>
            <p:cNvPr id="1150022" name="Line 70"/>
            <p:cNvSpPr>
              <a:spLocks noChangeShapeType="1"/>
            </p:cNvSpPr>
            <p:nvPr/>
          </p:nvSpPr>
          <p:spPr bwMode="auto">
            <a:xfrm>
              <a:off x="1206" y="3168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23" name="Line 71"/>
            <p:cNvSpPr>
              <a:spLocks noChangeShapeType="1"/>
            </p:cNvSpPr>
            <p:nvPr/>
          </p:nvSpPr>
          <p:spPr bwMode="auto">
            <a:xfrm>
              <a:off x="1206" y="3248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24" name="Line 72"/>
            <p:cNvSpPr>
              <a:spLocks noChangeShapeType="1"/>
            </p:cNvSpPr>
            <p:nvPr/>
          </p:nvSpPr>
          <p:spPr bwMode="auto">
            <a:xfrm>
              <a:off x="1206" y="3344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60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23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GBN Example with Errors - ALTERNATIVE</a:t>
            </a:r>
          </a:p>
        </p:txBody>
      </p:sp>
      <p:sp>
        <p:nvSpPr>
          <p:cNvPr id="1149957" name="Text Box 5"/>
          <p:cNvSpPr txBox="1">
            <a:spLocks noChangeArrowheads="1"/>
          </p:cNvSpPr>
          <p:nvPr/>
        </p:nvSpPr>
        <p:spPr bwMode="auto">
          <a:xfrm>
            <a:off x="2799909" y="1438276"/>
            <a:ext cx="3224238" cy="46165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rgbClr val="0000FF"/>
                </a:solidFill>
                <a:latin typeface="+mn-lt"/>
              </a:rPr>
              <a:t>Window size = 3 packets</a:t>
            </a:r>
          </a:p>
        </p:txBody>
      </p:sp>
      <p:sp>
        <p:nvSpPr>
          <p:cNvPr id="1149958" name="Line 6"/>
          <p:cNvSpPr>
            <a:spLocks noChangeShapeType="1"/>
          </p:cNvSpPr>
          <p:nvPr/>
        </p:nvSpPr>
        <p:spPr bwMode="auto">
          <a:xfrm>
            <a:off x="1928813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49959" name="Line 7"/>
          <p:cNvSpPr>
            <a:spLocks noChangeShapeType="1"/>
          </p:cNvSpPr>
          <p:nvPr/>
        </p:nvSpPr>
        <p:spPr bwMode="auto">
          <a:xfrm>
            <a:off x="7283451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49963" name="Text Box 11"/>
          <p:cNvSpPr txBox="1">
            <a:spLocks noChangeArrowheads="1"/>
          </p:cNvSpPr>
          <p:nvPr/>
        </p:nvSpPr>
        <p:spPr bwMode="auto">
          <a:xfrm>
            <a:off x="790077" y="5941376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Sender</a:t>
            </a:r>
          </a:p>
        </p:txBody>
      </p:sp>
      <p:sp>
        <p:nvSpPr>
          <p:cNvPr id="1149964" name="Text Box 12"/>
          <p:cNvSpPr txBox="1">
            <a:spLocks noChangeArrowheads="1"/>
          </p:cNvSpPr>
          <p:nvPr/>
        </p:nvSpPr>
        <p:spPr bwMode="auto">
          <a:xfrm>
            <a:off x="6782356" y="5941376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Receiver</a:t>
            </a:r>
          </a:p>
        </p:txBody>
      </p:sp>
      <p:grpSp>
        <p:nvGrpSpPr>
          <p:cNvPr id="1150009" name="Group 57"/>
          <p:cNvGrpSpPr>
            <a:grpSpLocks/>
          </p:cNvGrpSpPr>
          <p:nvPr/>
        </p:nvGrpSpPr>
        <p:grpSpPr bwMode="auto">
          <a:xfrm>
            <a:off x="1452563" y="1625600"/>
            <a:ext cx="5843588" cy="1595438"/>
            <a:chOff x="915" y="1024"/>
            <a:chExt cx="3681" cy="1005"/>
          </a:xfrm>
        </p:grpSpPr>
        <p:sp>
          <p:nvSpPr>
            <p:cNvPr id="1149960" name="Line 8"/>
            <p:cNvSpPr>
              <a:spLocks noChangeShapeType="1"/>
            </p:cNvSpPr>
            <p:nvPr/>
          </p:nvSpPr>
          <p:spPr bwMode="auto">
            <a:xfrm>
              <a:off x="1215" y="1210"/>
              <a:ext cx="338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1" name="Line 9"/>
            <p:cNvSpPr>
              <a:spLocks noChangeShapeType="1"/>
            </p:cNvSpPr>
            <p:nvPr/>
          </p:nvSpPr>
          <p:spPr bwMode="auto">
            <a:xfrm flipH="1">
              <a:off x="1215" y="1594"/>
              <a:ext cx="3381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66" name="Line 14"/>
            <p:cNvSpPr>
              <a:spLocks noChangeShapeType="1"/>
            </p:cNvSpPr>
            <p:nvPr/>
          </p:nvSpPr>
          <p:spPr bwMode="auto">
            <a:xfrm>
              <a:off x="1215" y="1594"/>
              <a:ext cx="338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72" name="Text Box 20"/>
            <p:cNvSpPr txBox="1">
              <a:spLocks noChangeArrowheads="1"/>
            </p:cNvSpPr>
            <p:nvPr/>
          </p:nvSpPr>
          <p:spPr bwMode="auto">
            <a:xfrm>
              <a:off x="915" y="102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1</a:t>
              </a:r>
            </a:p>
          </p:txBody>
        </p:sp>
        <p:sp>
          <p:nvSpPr>
            <p:cNvPr id="1149973" name="Text Box 21"/>
            <p:cNvSpPr txBox="1">
              <a:spLocks noChangeArrowheads="1"/>
            </p:cNvSpPr>
            <p:nvPr/>
          </p:nvSpPr>
          <p:spPr bwMode="auto">
            <a:xfrm>
              <a:off x="919" y="1236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2</a:t>
              </a:r>
            </a:p>
          </p:txBody>
        </p:sp>
        <p:sp>
          <p:nvSpPr>
            <p:cNvPr id="1149974" name="Text Box 22"/>
            <p:cNvSpPr txBox="1">
              <a:spLocks noChangeArrowheads="1"/>
            </p:cNvSpPr>
            <p:nvPr/>
          </p:nvSpPr>
          <p:spPr bwMode="auto">
            <a:xfrm>
              <a:off x="919" y="146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3</a:t>
              </a:r>
            </a:p>
          </p:txBody>
        </p:sp>
        <p:sp>
          <p:nvSpPr>
            <p:cNvPr id="1149975" name="Text Box 23"/>
            <p:cNvSpPr txBox="1">
              <a:spLocks noChangeArrowheads="1"/>
            </p:cNvSpPr>
            <p:nvPr/>
          </p:nvSpPr>
          <p:spPr bwMode="auto">
            <a:xfrm>
              <a:off x="919" y="1744"/>
              <a:ext cx="20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</a:rPr>
                <a:t>4</a:t>
              </a:r>
            </a:p>
          </p:txBody>
        </p:sp>
        <p:sp>
          <p:nvSpPr>
            <p:cNvPr id="1149992" name="Line 40"/>
            <p:cNvSpPr>
              <a:spLocks noChangeShapeType="1"/>
            </p:cNvSpPr>
            <p:nvPr/>
          </p:nvSpPr>
          <p:spPr bwMode="auto">
            <a:xfrm>
              <a:off x="3462" y="1547"/>
              <a:ext cx="96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9993" name="Line 41"/>
            <p:cNvSpPr>
              <a:spLocks noChangeShapeType="1"/>
            </p:cNvSpPr>
            <p:nvPr/>
          </p:nvSpPr>
          <p:spPr bwMode="auto">
            <a:xfrm flipH="1">
              <a:off x="3462" y="1547"/>
              <a:ext cx="96" cy="19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1149969" name="Line 17"/>
          <p:cNvSpPr>
            <a:spLocks noChangeShapeType="1"/>
          </p:cNvSpPr>
          <p:nvPr/>
        </p:nvSpPr>
        <p:spPr bwMode="auto">
          <a:xfrm>
            <a:off x="1928814" y="3086102"/>
            <a:ext cx="5367339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grpSp>
        <p:nvGrpSpPr>
          <p:cNvPr id="1150013" name="Group 61"/>
          <p:cNvGrpSpPr>
            <a:grpSpLocks/>
          </p:cNvGrpSpPr>
          <p:nvPr/>
        </p:nvGrpSpPr>
        <p:grpSpPr bwMode="auto">
          <a:xfrm>
            <a:off x="-87312" y="2209800"/>
            <a:ext cx="2036763" cy="1905000"/>
            <a:chOff x="-55" y="1968"/>
            <a:chExt cx="1283" cy="1200"/>
          </a:xfrm>
        </p:grpSpPr>
        <p:sp>
          <p:nvSpPr>
            <p:cNvPr id="1150014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5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6" name="Line 64"/>
            <p:cNvSpPr>
              <a:spLocks noChangeShapeType="1"/>
            </p:cNvSpPr>
            <p:nvPr/>
          </p:nvSpPr>
          <p:spPr bwMode="auto">
            <a:xfrm>
              <a:off x="720" y="196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17" name="Text Box 65"/>
            <p:cNvSpPr txBox="1">
              <a:spLocks noChangeArrowheads="1"/>
            </p:cNvSpPr>
            <p:nvPr/>
          </p:nvSpPr>
          <p:spPr bwMode="auto">
            <a:xfrm>
              <a:off x="-55" y="2160"/>
              <a:ext cx="654" cy="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Timeout</a:t>
              </a:r>
            </a:p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Packet 2</a:t>
              </a:r>
            </a:p>
          </p:txBody>
        </p:sp>
      </p:grpSp>
      <p:grpSp>
        <p:nvGrpSpPr>
          <p:cNvPr id="1150018" name="Group 66"/>
          <p:cNvGrpSpPr>
            <a:grpSpLocks/>
          </p:cNvGrpSpPr>
          <p:nvPr/>
        </p:nvGrpSpPr>
        <p:grpSpPr bwMode="auto">
          <a:xfrm>
            <a:off x="1595437" y="4810126"/>
            <a:ext cx="5686427" cy="1031875"/>
            <a:chOff x="1005" y="3030"/>
            <a:chExt cx="3582" cy="650"/>
          </a:xfrm>
        </p:grpSpPr>
        <p:sp>
          <p:nvSpPr>
            <p:cNvPr id="1150019" name="Text Box 67"/>
            <p:cNvSpPr txBox="1">
              <a:spLocks noChangeArrowheads="1"/>
            </p:cNvSpPr>
            <p:nvPr/>
          </p:nvSpPr>
          <p:spPr bwMode="auto">
            <a:xfrm>
              <a:off x="1022" y="3030"/>
              <a:ext cx="20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+mn-lt"/>
                </a:rPr>
                <a:t>2</a:t>
              </a:r>
            </a:p>
          </p:txBody>
        </p:sp>
        <p:sp>
          <p:nvSpPr>
            <p:cNvPr id="1150020" name="Text Box 68"/>
            <p:cNvSpPr txBox="1">
              <a:spLocks noChangeArrowheads="1"/>
            </p:cNvSpPr>
            <p:nvPr/>
          </p:nvSpPr>
          <p:spPr bwMode="auto">
            <a:xfrm>
              <a:off x="1022" y="3174"/>
              <a:ext cx="20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+mn-lt"/>
                </a:rPr>
                <a:t>3</a:t>
              </a:r>
            </a:p>
          </p:txBody>
        </p:sp>
        <p:sp>
          <p:nvSpPr>
            <p:cNvPr id="1150021" name="Text Box 69"/>
            <p:cNvSpPr txBox="1">
              <a:spLocks noChangeArrowheads="1"/>
            </p:cNvSpPr>
            <p:nvPr/>
          </p:nvSpPr>
          <p:spPr bwMode="auto">
            <a:xfrm>
              <a:off x="1005" y="3318"/>
              <a:ext cx="20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+mn-lt"/>
                </a:rPr>
                <a:t>4</a:t>
              </a:r>
            </a:p>
          </p:txBody>
        </p:sp>
        <p:sp>
          <p:nvSpPr>
            <p:cNvPr id="1150022" name="Line 70"/>
            <p:cNvSpPr>
              <a:spLocks noChangeShapeType="1"/>
            </p:cNvSpPr>
            <p:nvPr/>
          </p:nvSpPr>
          <p:spPr bwMode="auto">
            <a:xfrm>
              <a:off x="1206" y="3168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23" name="Line 71"/>
            <p:cNvSpPr>
              <a:spLocks noChangeShapeType="1"/>
            </p:cNvSpPr>
            <p:nvPr/>
          </p:nvSpPr>
          <p:spPr bwMode="auto">
            <a:xfrm>
              <a:off x="1206" y="3248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0024" name="Line 72"/>
            <p:cNvSpPr>
              <a:spLocks noChangeShapeType="1"/>
            </p:cNvSpPr>
            <p:nvPr/>
          </p:nvSpPr>
          <p:spPr bwMode="auto">
            <a:xfrm>
              <a:off x="1206" y="3344"/>
              <a:ext cx="3381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61</a:t>
            </a:fld>
            <a:endParaRPr lang="en-US" sz="1400" dirty="0">
              <a:latin typeface="Calibri"/>
            </a:endParaRPr>
          </a:p>
        </p:txBody>
      </p:sp>
      <p:sp>
        <p:nvSpPr>
          <p:cNvPr id="40" name="Line 10">
            <a:extLst>
              <a:ext uri="{FF2B5EF4-FFF2-40B4-BE49-F238E27FC236}">
                <a16:creationId xmlns:a16="http://schemas.microsoft.com/office/drawing/2014/main" id="{B672218D-AC77-A240-BD1A-C57CFBDAD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6112" y="2220119"/>
            <a:ext cx="3643313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67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7A4E8EC5-7580-5D46-A490-5D5E1E97FBFD}" type="slidenum">
              <a:rPr lang="en-US" sz="1400" smtClean="0">
                <a:latin typeface="Calibri"/>
              </a:rPr>
              <a:pPr algn="r"/>
              <a:t>62</a:t>
            </a:fld>
            <a:endParaRPr lang="en-US" sz="1400" dirty="0">
              <a:latin typeface="Calibri"/>
            </a:endParaRPr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296864"/>
            <a:ext cx="7772400" cy="700087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GBN: sender extended FSM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66565" name="Group 3"/>
          <p:cNvGrpSpPr>
            <a:grpSpLocks/>
          </p:cNvGrpSpPr>
          <p:nvPr/>
        </p:nvGrpSpPr>
        <p:grpSpPr bwMode="auto">
          <a:xfrm>
            <a:off x="3535363" y="3743326"/>
            <a:ext cx="800100" cy="657225"/>
            <a:chOff x="1939" y="2515"/>
            <a:chExt cx="504" cy="414"/>
          </a:xfrm>
        </p:grpSpPr>
        <p:sp>
          <p:nvSpPr>
            <p:cNvPr id="66585" name="Oval 4"/>
            <p:cNvSpPr>
              <a:spLocks noChangeArrowheads="1"/>
            </p:cNvSpPr>
            <p:nvPr/>
          </p:nvSpPr>
          <p:spPr bwMode="auto">
            <a:xfrm>
              <a:off x="2004" y="2515"/>
              <a:ext cx="420" cy="41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66586" name="Text Box 5"/>
            <p:cNvSpPr txBox="1">
              <a:spLocks noChangeArrowheads="1"/>
            </p:cNvSpPr>
            <p:nvPr/>
          </p:nvSpPr>
          <p:spPr bwMode="auto">
            <a:xfrm>
              <a:off x="1939" y="2611"/>
              <a:ext cx="504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 algn="ctr"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eaLnBrk="0" hangingPunct="0"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Calibri"/>
                </a:rPr>
                <a:t>Wait</a:t>
              </a:r>
              <a:endParaRPr lang="en-US" dirty="0">
                <a:latin typeface="Times New Roman" charset="0"/>
              </a:endParaRPr>
            </a:p>
          </p:txBody>
        </p:sp>
      </p:grpSp>
      <p:sp>
        <p:nvSpPr>
          <p:cNvPr id="66566" name="Line 6"/>
          <p:cNvSpPr>
            <a:spLocks noChangeShapeType="1"/>
          </p:cNvSpPr>
          <p:nvPr/>
        </p:nvSpPr>
        <p:spPr bwMode="auto">
          <a:xfrm>
            <a:off x="2028826" y="2830514"/>
            <a:ext cx="1624013" cy="1069975"/>
          </a:xfrm>
          <a:prstGeom prst="line">
            <a:avLst/>
          </a:prstGeom>
          <a:noFill/>
          <a:ln w="2857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4751389" y="3810001"/>
            <a:ext cx="277653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(packet[base])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(packet[base+1])</a:t>
            </a:r>
          </a:p>
          <a:p>
            <a:pPr algn="l"/>
            <a:r>
              <a:rPr lang="en-US" sz="1400" dirty="0">
                <a:latin typeface="Calibri"/>
              </a:rPr>
              <a:t>…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(packet[nextseqnum-1])</a:t>
            </a:r>
          </a:p>
          <a:p>
            <a:endParaRPr lang="en-US" sz="1400" dirty="0">
              <a:latin typeface="Times New Roman" charset="0"/>
            </a:endParaRPr>
          </a:p>
        </p:txBody>
      </p:sp>
      <p:sp>
        <p:nvSpPr>
          <p:cNvPr id="66568" name="Text Box 8"/>
          <p:cNvSpPr txBox="1">
            <a:spLocks noChangeArrowheads="1"/>
          </p:cNvSpPr>
          <p:nvPr/>
        </p:nvSpPr>
        <p:spPr bwMode="auto">
          <a:xfrm>
            <a:off x="4773614" y="3575050"/>
            <a:ext cx="11001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timeout</a:t>
            </a:r>
            <a:endParaRPr lang="en-US" sz="1400" dirty="0">
              <a:latin typeface="Times New Roman" charset="0"/>
            </a:endParaRPr>
          </a:p>
          <a:p>
            <a:endParaRPr lang="en-US" sz="1400" dirty="0">
              <a:latin typeface="Times New Roman" charset="0"/>
            </a:endParaRPr>
          </a:p>
        </p:txBody>
      </p:sp>
      <p:sp>
        <p:nvSpPr>
          <p:cNvPr id="66569" name="Line 9"/>
          <p:cNvSpPr>
            <a:spLocks noChangeShapeType="1"/>
          </p:cNvSpPr>
          <p:nvPr/>
        </p:nvSpPr>
        <p:spPr bwMode="auto">
          <a:xfrm>
            <a:off x="4857749" y="3851275"/>
            <a:ext cx="161925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70" name="Freeform 10"/>
          <p:cNvSpPr>
            <a:spLocks/>
          </p:cNvSpPr>
          <p:nvPr/>
        </p:nvSpPr>
        <p:spPr bwMode="auto">
          <a:xfrm>
            <a:off x="4360863" y="3498851"/>
            <a:ext cx="393700" cy="1152525"/>
          </a:xfrm>
          <a:custGeom>
            <a:avLst/>
            <a:gdLst>
              <a:gd name="T0" fmla="*/ 15776621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71" name="Text Box 11"/>
          <p:cNvSpPr txBox="1">
            <a:spLocks noChangeArrowheads="1"/>
          </p:cNvSpPr>
          <p:nvPr/>
        </p:nvSpPr>
        <p:spPr bwMode="auto">
          <a:xfrm>
            <a:off x="3194052" y="1069976"/>
            <a:ext cx="2333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rdt_send</a:t>
            </a:r>
            <a:r>
              <a:rPr lang="en-US" sz="1400" dirty="0">
                <a:latin typeface="Calibri"/>
              </a:rPr>
              <a:t>(data)</a:t>
            </a:r>
            <a:r>
              <a:rPr lang="en-US" sz="1000" dirty="0">
                <a:latin typeface="Calibri"/>
              </a:rPr>
              <a:t> 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66572" name="Line 12"/>
          <p:cNvSpPr>
            <a:spLocks noChangeShapeType="1"/>
          </p:cNvSpPr>
          <p:nvPr/>
        </p:nvSpPr>
        <p:spPr bwMode="auto">
          <a:xfrm>
            <a:off x="3302000" y="1389063"/>
            <a:ext cx="1914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73" name="Text Box 13"/>
          <p:cNvSpPr txBox="1">
            <a:spLocks noChangeArrowheads="1"/>
          </p:cNvSpPr>
          <p:nvPr/>
        </p:nvSpPr>
        <p:spPr bwMode="auto">
          <a:xfrm>
            <a:off x="3194051" y="1411288"/>
            <a:ext cx="55213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if (</a:t>
            </a:r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 &lt; </a:t>
            </a:r>
            <a:r>
              <a:rPr lang="en-US" sz="1400" dirty="0" err="1">
                <a:latin typeface="Calibri"/>
              </a:rPr>
              <a:t>base+N</a:t>
            </a:r>
            <a:r>
              <a:rPr lang="en-US" sz="1400" dirty="0">
                <a:latin typeface="Calibri"/>
              </a:rPr>
              <a:t>) {</a:t>
            </a:r>
          </a:p>
          <a:p>
            <a:pPr algn="l"/>
            <a:r>
              <a:rPr lang="en-US" sz="1400" dirty="0">
                <a:latin typeface="Calibri"/>
              </a:rPr>
              <a:t>    </a:t>
            </a:r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(packet[</a:t>
            </a:r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])</a:t>
            </a:r>
          </a:p>
          <a:p>
            <a:pPr algn="l"/>
            <a:r>
              <a:rPr lang="en-US" sz="1400" dirty="0">
                <a:latin typeface="Calibri"/>
              </a:rPr>
              <a:t>    </a:t>
            </a:r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++</a:t>
            </a:r>
          </a:p>
          <a:p>
            <a:pPr algn="l"/>
            <a:r>
              <a:rPr lang="en-US" sz="1400" dirty="0">
                <a:latin typeface="Calibri"/>
              </a:rPr>
              <a:t>    }</a:t>
            </a:r>
          </a:p>
          <a:p>
            <a:pPr algn="l"/>
            <a:r>
              <a:rPr lang="en-US" sz="1400" dirty="0">
                <a:latin typeface="Calibri"/>
              </a:rPr>
              <a:t>else</a:t>
            </a:r>
          </a:p>
          <a:p>
            <a:pPr algn="l"/>
            <a:r>
              <a:rPr lang="en-US" sz="1400" dirty="0">
                <a:latin typeface="Calibri"/>
              </a:rPr>
              <a:t>  </a:t>
            </a:r>
            <a:r>
              <a:rPr lang="en-US" sz="1400" dirty="0" err="1">
                <a:latin typeface="Calibri"/>
              </a:rPr>
              <a:t>refuse_data</a:t>
            </a:r>
            <a:r>
              <a:rPr lang="en-US" sz="1400" dirty="0">
                <a:latin typeface="Calibri"/>
              </a:rPr>
              <a:t>(data)   </a:t>
            </a:r>
            <a:r>
              <a:rPr lang="en-US" sz="1400" b="1" i="1" dirty="0">
                <a:latin typeface="Calibri"/>
              </a:rPr>
              <a:t>Block?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6574" name="Freeform 14"/>
          <p:cNvSpPr>
            <a:spLocks/>
          </p:cNvSpPr>
          <p:nvPr/>
        </p:nvSpPr>
        <p:spPr bwMode="auto">
          <a:xfrm rot="5142103" flipH="1">
            <a:off x="3787777" y="2933701"/>
            <a:ext cx="393700" cy="1152525"/>
          </a:xfrm>
          <a:custGeom>
            <a:avLst/>
            <a:gdLst>
              <a:gd name="T0" fmla="*/ 15776621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3343277" y="5478464"/>
            <a:ext cx="3686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base = </a:t>
            </a:r>
            <a:r>
              <a:rPr lang="en-US" sz="1400" dirty="0" err="1">
                <a:latin typeface="Calibri"/>
              </a:rPr>
              <a:t>getacknum</a:t>
            </a:r>
            <a:r>
              <a:rPr lang="en-US" sz="1400" dirty="0">
                <a:latin typeface="Calibri"/>
              </a:rPr>
              <a:t>(reply)+1</a:t>
            </a:r>
          </a:p>
          <a:p>
            <a:pPr algn="l"/>
            <a:endParaRPr lang="en-US" sz="1400" dirty="0">
              <a:latin typeface="Times New Roman" charset="0"/>
            </a:endParaRPr>
          </a:p>
        </p:txBody>
      </p:sp>
      <p:sp>
        <p:nvSpPr>
          <p:cNvPr id="66576" name="Text Box 16"/>
          <p:cNvSpPr txBox="1">
            <a:spLocks noChangeArrowheads="1"/>
          </p:cNvSpPr>
          <p:nvPr/>
        </p:nvSpPr>
        <p:spPr bwMode="auto">
          <a:xfrm>
            <a:off x="3355975" y="4978400"/>
            <a:ext cx="28336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&amp;&amp; </a:t>
            </a:r>
          </a:p>
          <a:p>
            <a:pPr algn="l"/>
            <a:r>
              <a:rPr lang="en-US" sz="1400" dirty="0">
                <a:latin typeface="Calibri"/>
              </a:rPr>
              <a:t>   </a:t>
            </a:r>
            <a:r>
              <a:rPr lang="en-US" sz="1400" dirty="0" err="1">
                <a:latin typeface="Calibri"/>
              </a:rPr>
              <a:t>notcorrupt</a:t>
            </a:r>
            <a:r>
              <a:rPr lang="en-US" sz="1400" dirty="0">
                <a:latin typeface="Calibri"/>
              </a:rPr>
              <a:t>(reply) </a:t>
            </a:r>
          </a:p>
          <a:p>
            <a:endParaRPr lang="en-US" sz="1400" dirty="0">
              <a:latin typeface="Times New Roman" charset="0"/>
            </a:endParaRPr>
          </a:p>
        </p:txBody>
      </p:sp>
      <p:sp>
        <p:nvSpPr>
          <p:cNvPr id="66577" name="Line 17"/>
          <p:cNvSpPr>
            <a:spLocks noChangeShapeType="1"/>
          </p:cNvSpPr>
          <p:nvPr/>
        </p:nvSpPr>
        <p:spPr bwMode="auto">
          <a:xfrm>
            <a:off x="3448049" y="5502275"/>
            <a:ext cx="161925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78" name="Freeform 18"/>
          <p:cNvSpPr>
            <a:spLocks/>
          </p:cNvSpPr>
          <p:nvPr/>
        </p:nvSpPr>
        <p:spPr bwMode="auto">
          <a:xfrm>
            <a:off x="3505201" y="4446589"/>
            <a:ext cx="1054100" cy="674687"/>
          </a:xfrm>
          <a:custGeom>
            <a:avLst/>
            <a:gdLst>
              <a:gd name="T0" fmla="*/ 607358450 w 664"/>
              <a:gd name="T1" fmla="*/ 50403088 h 425"/>
              <a:gd name="T2" fmla="*/ 977820625 w 664"/>
              <a:gd name="T3" fmla="*/ 0 h 425"/>
              <a:gd name="T4" fmla="*/ 0 60000 65536"/>
              <a:gd name="T5" fmla="*/ 0 60000 65536"/>
              <a:gd name="T6" fmla="*/ 0 w 664"/>
              <a:gd name="T7" fmla="*/ 0 h 425"/>
              <a:gd name="T8" fmla="*/ 664 w 664"/>
              <a:gd name="T9" fmla="*/ 425 h 4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64" h="425">
                <a:moveTo>
                  <a:pt x="241" y="20"/>
                </a:moveTo>
                <a:cubicBezTo>
                  <a:pt x="0" y="393"/>
                  <a:pt x="664" y="425"/>
                  <a:pt x="388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79" name="Line 19"/>
          <p:cNvSpPr>
            <a:spLocks noChangeShapeType="1"/>
          </p:cNvSpPr>
          <p:nvPr/>
        </p:nvSpPr>
        <p:spPr bwMode="auto">
          <a:xfrm>
            <a:off x="1614489" y="3257550"/>
            <a:ext cx="8032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80" name="Text Box 20"/>
          <p:cNvSpPr txBox="1">
            <a:spLocks noChangeArrowheads="1"/>
          </p:cNvSpPr>
          <p:nvPr/>
        </p:nvSpPr>
        <p:spPr bwMode="auto">
          <a:xfrm>
            <a:off x="1487489" y="3227389"/>
            <a:ext cx="148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>
                <a:latin typeface="Calibri"/>
              </a:rPr>
              <a:t>base=1</a:t>
            </a:r>
          </a:p>
          <a:p>
            <a:pPr algn="l"/>
            <a:r>
              <a:rPr lang="en-US" sz="1400" dirty="0" err="1">
                <a:latin typeface="Calibri"/>
              </a:rPr>
              <a:t>nextseqnum</a:t>
            </a:r>
            <a:r>
              <a:rPr lang="en-US" sz="1400" dirty="0">
                <a:latin typeface="Calibri"/>
              </a:rPr>
              <a:t>=1</a:t>
            </a:r>
            <a:endParaRPr lang="en-US" sz="1400" dirty="0">
              <a:latin typeface="Times New Roman" charset="0"/>
            </a:endParaRPr>
          </a:p>
          <a:p>
            <a:endParaRPr lang="en-US" sz="2400" dirty="0">
              <a:latin typeface="Times New Roman" charset="0"/>
            </a:endParaRPr>
          </a:p>
        </p:txBody>
      </p:sp>
      <p:sp>
        <p:nvSpPr>
          <p:cNvPr id="66581" name="Text Box 21"/>
          <p:cNvSpPr txBox="1">
            <a:spLocks noChangeArrowheads="1"/>
          </p:cNvSpPr>
          <p:nvPr/>
        </p:nvSpPr>
        <p:spPr bwMode="auto">
          <a:xfrm>
            <a:off x="1250951" y="4289426"/>
            <a:ext cx="20478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(reply) </a:t>
            </a:r>
          </a:p>
          <a:p>
            <a:pPr algn="l"/>
            <a:r>
              <a:rPr lang="en-US" sz="1400" dirty="0">
                <a:latin typeface="Calibri"/>
              </a:rPr>
              <a:t>   &amp;&amp; corrupt(reply)</a:t>
            </a:r>
            <a:r>
              <a:rPr lang="en-US" sz="1000" dirty="0">
                <a:latin typeface="Calibri"/>
              </a:rPr>
              <a:t> </a:t>
            </a:r>
          </a:p>
          <a:p>
            <a:endParaRPr lang="en-US" sz="2400" dirty="0">
              <a:latin typeface="Times New Roman" charset="0"/>
            </a:endParaRPr>
          </a:p>
        </p:txBody>
      </p:sp>
      <p:sp>
        <p:nvSpPr>
          <p:cNvPr id="66582" name="Line 22"/>
          <p:cNvSpPr>
            <a:spLocks noChangeShapeType="1"/>
          </p:cNvSpPr>
          <p:nvPr/>
        </p:nvSpPr>
        <p:spPr bwMode="auto">
          <a:xfrm flipV="1">
            <a:off x="1343026" y="4787900"/>
            <a:ext cx="15208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6583" name="Freeform 23"/>
          <p:cNvSpPr>
            <a:spLocks/>
          </p:cNvSpPr>
          <p:nvPr/>
        </p:nvSpPr>
        <p:spPr bwMode="auto">
          <a:xfrm>
            <a:off x="2898776" y="4221164"/>
            <a:ext cx="695325" cy="638175"/>
          </a:xfrm>
          <a:custGeom>
            <a:avLst/>
            <a:gdLst>
              <a:gd name="T0" fmla="*/ 405241125 w 1095"/>
              <a:gd name="T1" fmla="*/ 0 h 1005"/>
              <a:gd name="T2" fmla="*/ 441531375 w 1095"/>
              <a:gd name="T3" fmla="*/ 66532125 h 1005"/>
              <a:gd name="T4" fmla="*/ 0 60000 65536"/>
              <a:gd name="T5" fmla="*/ 0 60000 65536"/>
              <a:gd name="T6" fmla="*/ 0 w 1095"/>
              <a:gd name="T7" fmla="*/ 0 h 1005"/>
              <a:gd name="T8" fmla="*/ 1095 w 1095"/>
              <a:gd name="T9" fmla="*/ 1005 h 10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5" h="1005">
                <a:moveTo>
                  <a:pt x="1005" y="0"/>
                </a:moveTo>
                <a:cubicBezTo>
                  <a:pt x="0" y="30"/>
                  <a:pt x="645" y="1005"/>
                  <a:pt x="1095" y="16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6584" name="Text Box 24"/>
          <p:cNvSpPr txBox="1">
            <a:spLocks noChangeArrowheads="1"/>
          </p:cNvSpPr>
          <p:nvPr/>
        </p:nvSpPr>
        <p:spPr bwMode="auto">
          <a:xfrm>
            <a:off x="1529409" y="2927350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1681809" y="4810125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828766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D32B952B-CF45-644E-A152-837DEDFF458F}" type="slidenum">
              <a:rPr lang="en-US" sz="1400" smtClean="0">
                <a:latin typeface="Calibri"/>
              </a:rPr>
              <a:pPr algn="r"/>
              <a:t>63</a:t>
            </a:fld>
            <a:endParaRPr lang="en-US" sz="1400" dirty="0">
              <a:latin typeface="Calibri"/>
            </a:endParaRPr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GBN: receiver extended FSM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801688" y="3641726"/>
            <a:ext cx="8148637" cy="2854325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ACK-only: always send an ACK for correctly-received packet with the highest </a:t>
            </a:r>
            <a:r>
              <a:rPr lang="en-US" sz="2400" i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in-order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seq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#</a:t>
            </a:r>
          </a:p>
          <a:p>
            <a:pPr lvl="1"/>
            <a:r>
              <a:rPr lang="en-US" sz="2000" dirty="0">
                <a:ea typeface="ＭＳ Ｐゴシック" charset="0"/>
              </a:rPr>
              <a:t>may generate duplicate ACKs</a:t>
            </a:r>
          </a:p>
          <a:p>
            <a:pPr lvl="1"/>
            <a:r>
              <a:rPr lang="en-US" sz="2000" dirty="0">
                <a:ea typeface="ＭＳ Ｐゴシック" charset="0"/>
              </a:rPr>
              <a:t>need only remember </a:t>
            </a:r>
            <a:r>
              <a:rPr lang="en-US" sz="2000" b="1" dirty="0" err="1">
                <a:latin typeface="Courier New" charset="0"/>
                <a:ea typeface="ＭＳ Ｐゴシック" charset="0"/>
              </a:rPr>
              <a:t>expectedseqnum</a:t>
            </a:r>
            <a:endParaRPr lang="en-US" sz="2000" b="1" dirty="0">
              <a:latin typeface="Courier New" charset="0"/>
              <a:ea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out-of-order packet: </a:t>
            </a:r>
          </a:p>
          <a:p>
            <a:pPr lvl="1"/>
            <a:r>
              <a:rPr lang="en-US" sz="2000" dirty="0">
                <a:ea typeface="ＭＳ Ｐゴシック" charset="0"/>
              </a:rPr>
              <a:t>discard (don’t buffer) -&gt;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no receiver buffering</a:t>
            </a:r>
            <a:r>
              <a:rPr lang="en-US" sz="2000" dirty="0">
                <a:ea typeface="ＭＳ Ｐゴシック" charset="0"/>
              </a:rPr>
              <a:t>!</a:t>
            </a:r>
          </a:p>
          <a:p>
            <a:pPr lvl="1"/>
            <a:r>
              <a:rPr lang="en-US" sz="2000" dirty="0">
                <a:ea typeface="ＭＳ Ｐゴシック" charset="0"/>
              </a:rPr>
              <a:t>Re-ACK packet with highest in-order </a:t>
            </a:r>
            <a:r>
              <a:rPr lang="en-US" sz="2000" dirty="0" err="1">
                <a:ea typeface="ＭＳ Ｐゴシック" charset="0"/>
              </a:rPr>
              <a:t>seq</a:t>
            </a:r>
            <a:r>
              <a:rPr lang="en-US" sz="2000" dirty="0">
                <a:ea typeface="ＭＳ Ｐゴシック" charset="0"/>
              </a:rPr>
              <a:t> #</a:t>
            </a:r>
          </a:p>
        </p:txBody>
      </p:sp>
      <p:sp>
        <p:nvSpPr>
          <p:cNvPr id="67590" name="Oval 4"/>
          <p:cNvSpPr>
            <a:spLocks noChangeArrowheads="1"/>
          </p:cNvSpPr>
          <p:nvPr/>
        </p:nvSpPr>
        <p:spPr bwMode="auto">
          <a:xfrm>
            <a:off x="3159126" y="2041526"/>
            <a:ext cx="666751" cy="6572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7591" name="Text Box 5"/>
          <p:cNvSpPr txBox="1">
            <a:spLocks noChangeArrowheads="1"/>
          </p:cNvSpPr>
          <p:nvPr/>
        </p:nvSpPr>
        <p:spPr bwMode="auto">
          <a:xfrm>
            <a:off x="3068639" y="2209801"/>
            <a:ext cx="8001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/>
              </a:rPr>
              <a:t>Wait</a:t>
            </a:r>
            <a:endParaRPr lang="en-US" dirty="0">
              <a:latin typeface="Times New Roman" charset="0"/>
            </a:endParaRPr>
          </a:p>
        </p:txBody>
      </p:sp>
      <p:sp>
        <p:nvSpPr>
          <p:cNvPr id="67592" name="Line 6"/>
          <p:cNvSpPr>
            <a:spLocks noChangeShapeType="1"/>
          </p:cNvSpPr>
          <p:nvPr/>
        </p:nvSpPr>
        <p:spPr bwMode="auto">
          <a:xfrm>
            <a:off x="844551" y="1881188"/>
            <a:ext cx="2298700" cy="474662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593" name="Text Box 7"/>
          <p:cNvSpPr txBox="1">
            <a:spLocks noChangeArrowheads="1"/>
          </p:cNvSpPr>
          <p:nvPr/>
        </p:nvSpPr>
        <p:spPr bwMode="auto">
          <a:xfrm>
            <a:off x="2557463" y="1468439"/>
            <a:ext cx="161766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(reply)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7594" name="Text Box 8"/>
          <p:cNvSpPr txBox="1">
            <a:spLocks noChangeArrowheads="1"/>
          </p:cNvSpPr>
          <p:nvPr/>
        </p:nvSpPr>
        <p:spPr bwMode="auto">
          <a:xfrm>
            <a:off x="2597151" y="1192213"/>
            <a:ext cx="7254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Symbol" charset="0"/>
              </a:rPr>
              <a:t>L</a:t>
            </a:r>
          </a:p>
        </p:txBody>
      </p:sp>
      <p:sp>
        <p:nvSpPr>
          <p:cNvPr id="67595" name="Line 9"/>
          <p:cNvSpPr>
            <a:spLocks noChangeShapeType="1"/>
          </p:cNvSpPr>
          <p:nvPr/>
        </p:nvSpPr>
        <p:spPr bwMode="auto">
          <a:xfrm>
            <a:off x="2678114" y="1489075"/>
            <a:ext cx="8159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596" name="Freeform 10"/>
          <p:cNvSpPr>
            <a:spLocks/>
          </p:cNvSpPr>
          <p:nvPr/>
        </p:nvSpPr>
        <p:spPr bwMode="auto">
          <a:xfrm>
            <a:off x="3832225" y="1784351"/>
            <a:ext cx="828675" cy="1152525"/>
          </a:xfrm>
          <a:custGeom>
            <a:avLst/>
            <a:gdLst>
              <a:gd name="T0" fmla="*/ 69896527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7597" name="Text Box 11"/>
          <p:cNvSpPr txBox="1">
            <a:spLocks noChangeArrowheads="1"/>
          </p:cNvSpPr>
          <p:nvPr/>
        </p:nvSpPr>
        <p:spPr bwMode="auto">
          <a:xfrm>
            <a:off x="4325939" y="1554163"/>
            <a:ext cx="357028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udt_rcv</a:t>
            </a:r>
            <a:r>
              <a:rPr lang="en-US" sz="1400" dirty="0">
                <a:latin typeface="Calibri"/>
              </a:rPr>
              <a:t>(packet)</a:t>
            </a:r>
          </a:p>
          <a:p>
            <a:pPr algn="l"/>
            <a:r>
              <a:rPr lang="en-US" sz="1400" dirty="0">
                <a:latin typeface="Calibri"/>
              </a:rPr>
              <a:t>  &amp;&amp; </a:t>
            </a:r>
            <a:r>
              <a:rPr lang="en-US" sz="1400" dirty="0" err="1">
                <a:latin typeface="Calibri"/>
              </a:rPr>
              <a:t>notcurrupt</a:t>
            </a:r>
            <a:r>
              <a:rPr lang="en-US" sz="1400" dirty="0">
                <a:latin typeface="Calibri"/>
              </a:rPr>
              <a:t>(packet)</a:t>
            </a:r>
          </a:p>
          <a:p>
            <a:pPr algn="l"/>
            <a:r>
              <a:rPr lang="en-US" sz="1400" dirty="0">
                <a:latin typeface="Calibri"/>
              </a:rPr>
              <a:t>  &amp;&amp; </a:t>
            </a:r>
            <a:r>
              <a:rPr lang="en-US" sz="1400" dirty="0" err="1">
                <a:latin typeface="Calibri"/>
              </a:rPr>
              <a:t>hasseqnum</a:t>
            </a:r>
            <a:r>
              <a:rPr lang="en-US" sz="1400" dirty="0">
                <a:latin typeface="Calibri"/>
              </a:rPr>
              <a:t>(</a:t>
            </a:r>
            <a:r>
              <a:rPr lang="en-US" sz="1400" dirty="0" err="1">
                <a:latin typeface="Calibri"/>
              </a:rPr>
              <a:t>rcvpkt,expectedseqnum</a:t>
            </a:r>
            <a:r>
              <a:rPr lang="en-US" sz="1400" dirty="0">
                <a:latin typeface="Calibri"/>
              </a:rPr>
              <a:t>) 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7598" name="Line 12"/>
          <p:cNvSpPr>
            <a:spLocks noChangeShapeType="1"/>
          </p:cNvSpPr>
          <p:nvPr/>
        </p:nvSpPr>
        <p:spPr bwMode="auto">
          <a:xfrm>
            <a:off x="4395788" y="2246314"/>
            <a:ext cx="31750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599" name="Text Box 13"/>
          <p:cNvSpPr txBox="1">
            <a:spLocks noChangeArrowheads="1"/>
          </p:cNvSpPr>
          <p:nvPr/>
        </p:nvSpPr>
        <p:spPr bwMode="auto">
          <a:xfrm>
            <a:off x="4330701" y="2289176"/>
            <a:ext cx="4314825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rdt_rcv</a:t>
            </a:r>
            <a:r>
              <a:rPr lang="en-US" sz="1400" dirty="0">
                <a:latin typeface="Calibri"/>
              </a:rPr>
              <a:t>(data)</a:t>
            </a:r>
          </a:p>
          <a:p>
            <a:pPr algn="l"/>
            <a:r>
              <a:rPr lang="en-US" sz="1400" dirty="0" err="1">
                <a:latin typeface="Calibri"/>
              </a:rPr>
              <a:t>udt_send</a:t>
            </a:r>
            <a:r>
              <a:rPr lang="en-US" sz="1400" dirty="0">
                <a:latin typeface="Calibri"/>
              </a:rPr>
              <a:t>(ACK)</a:t>
            </a:r>
          </a:p>
          <a:p>
            <a:pPr algn="l"/>
            <a:r>
              <a:rPr lang="en-US" sz="1400" dirty="0" err="1">
                <a:latin typeface="Calibri"/>
              </a:rPr>
              <a:t>expectedseqnum</a:t>
            </a:r>
            <a:r>
              <a:rPr lang="en-US" sz="1400" dirty="0">
                <a:latin typeface="Calibri"/>
              </a:rPr>
              <a:t>++</a:t>
            </a:r>
            <a:endParaRPr lang="en-US" sz="1400" dirty="0">
              <a:latin typeface="Times New Roman" charset="0"/>
            </a:endParaRPr>
          </a:p>
        </p:txBody>
      </p:sp>
      <p:sp>
        <p:nvSpPr>
          <p:cNvPr id="67600" name="Freeform 14"/>
          <p:cNvSpPr>
            <a:spLocks/>
          </p:cNvSpPr>
          <p:nvPr/>
        </p:nvSpPr>
        <p:spPr bwMode="auto">
          <a:xfrm rot="5142103" flipH="1">
            <a:off x="3305177" y="1260476"/>
            <a:ext cx="393700" cy="1152525"/>
          </a:xfrm>
          <a:custGeom>
            <a:avLst/>
            <a:gdLst>
              <a:gd name="T0" fmla="*/ 15776621 w 619"/>
              <a:gd name="T1" fmla="*/ 458063600 h 1815"/>
              <a:gd name="T2" fmla="*/ 0 w 619"/>
              <a:gd name="T3" fmla="*/ 311692925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67601" name="Line 15"/>
          <p:cNvSpPr>
            <a:spLocks noChangeShapeType="1"/>
          </p:cNvSpPr>
          <p:nvPr/>
        </p:nvSpPr>
        <p:spPr bwMode="auto">
          <a:xfrm>
            <a:off x="784225" y="2293938"/>
            <a:ext cx="1238251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67602" name="Text Box 16"/>
          <p:cNvSpPr txBox="1">
            <a:spLocks noChangeArrowheads="1"/>
          </p:cNvSpPr>
          <p:nvPr/>
        </p:nvSpPr>
        <p:spPr bwMode="auto">
          <a:xfrm>
            <a:off x="693739" y="2314576"/>
            <a:ext cx="36417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l"/>
            <a:r>
              <a:rPr lang="en-US" sz="1400" dirty="0" err="1">
                <a:latin typeface="Calibri"/>
              </a:rPr>
              <a:t>expectedseqnum</a:t>
            </a:r>
            <a:r>
              <a:rPr lang="en-US" sz="1400" dirty="0">
                <a:latin typeface="Calibri"/>
              </a:rPr>
              <a:t>=1</a:t>
            </a:r>
          </a:p>
          <a:p>
            <a:pPr algn="l"/>
            <a:endParaRPr lang="en-US" sz="1400" dirty="0">
              <a:latin typeface="Times New Roman" charset="0"/>
            </a:endParaRPr>
          </a:p>
          <a:p>
            <a:endParaRPr lang="en-US" sz="2400" dirty="0">
              <a:latin typeface="Times New Roman" charset="0"/>
            </a:endParaRPr>
          </a:p>
        </p:txBody>
      </p:sp>
      <p:sp>
        <p:nvSpPr>
          <p:cNvPr id="67603" name="Text Box 17"/>
          <p:cNvSpPr txBox="1">
            <a:spLocks noChangeArrowheads="1"/>
          </p:cNvSpPr>
          <p:nvPr/>
        </p:nvSpPr>
        <p:spPr bwMode="auto">
          <a:xfrm>
            <a:off x="729309" y="1990725"/>
            <a:ext cx="3257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Symbol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525609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73162"/>
          </a:xfrm>
        </p:spPr>
        <p:txBody>
          <a:bodyPr/>
          <a:lstStyle/>
          <a:p>
            <a:r>
              <a:rPr lang="en-US" sz="3600" dirty="0"/>
              <a:t>Acknowledgements w/ Sliding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Two common options</a:t>
            </a:r>
          </a:p>
          <a:p>
            <a:pPr lvl="1"/>
            <a:r>
              <a:rPr lang="en-US" dirty="0"/>
              <a:t>cumulative ACKs: ACK carries next in-order sequence number the receiver expects</a:t>
            </a:r>
          </a:p>
          <a:p>
            <a:pPr lvl="1"/>
            <a:r>
              <a:rPr lang="en-US" dirty="0"/>
              <a:t>selective ACKs: ACK individually acknowledges correctly received packets</a:t>
            </a:r>
          </a:p>
          <a:p>
            <a:pPr lvl="1"/>
            <a:endParaRPr lang="en-US" dirty="0"/>
          </a:p>
          <a:p>
            <a:r>
              <a:rPr lang="en-US" dirty="0"/>
              <a:t>Selective ACKs offer more precise information but require more complicated book-keeping</a:t>
            </a:r>
          </a:p>
          <a:p>
            <a:endParaRPr lang="en-US" dirty="0"/>
          </a:p>
          <a:p>
            <a:r>
              <a:rPr lang="en-US" dirty="0"/>
              <a:t>Many variants that differ in implementation details</a:t>
            </a:r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64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84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Selective Repeat (SR)</a:t>
            </a:r>
          </a:p>
        </p:txBody>
      </p:sp>
      <p:sp>
        <p:nvSpPr>
          <p:cNvPr id="112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60538"/>
            <a:ext cx="8686800" cy="44116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Sender: transmit up to </a:t>
            </a:r>
            <a:r>
              <a:rPr lang="en-US" i="1" dirty="0"/>
              <a:t>n</a:t>
            </a:r>
            <a:r>
              <a:rPr lang="en-US" dirty="0"/>
              <a:t> unacknowledged packets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Assume packet </a:t>
            </a:r>
            <a:r>
              <a:rPr lang="en-US" i="1" dirty="0"/>
              <a:t>k</a:t>
            </a:r>
            <a:r>
              <a:rPr lang="en-US" dirty="0"/>
              <a:t> is lost, </a:t>
            </a:r>
            <a:r>
              <a:rPr lang="en-US" i="1" dirty="0"/>
              <a:t>k+1</a:t>
            </a:r>
            <a:r>
              <a:rPr lang="en-US" dirty="0"/>
              <a:t> is not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Receiver: indicates packet </a:t>
            </a:r>
            <a:r>
              <a:rPr lang="en-US" i="1" dirty="0"/>
              <a:t>k+1</a:t>
            </a:r>
            <a:r>
              <a:rPr lang="en-US" dirty="0"/>
              <a:t> correctly received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Sender: retransmit only packet </a:t>
            </a:r>
            <a:r>
              <a:rPr lang="en-US" i="1" dirty="0"/>
              <a:t>k</a:t>
            </a:r>
            <a:r>
              <a:rPr lang="en-US" dirty="0"/>
              <a:t> on timeout</a:t>
            </a:r>
          </a:p>
          <a:p>
            <a:endParaRPr lang="en-US" sz="2500" dirty="0"/>
          </a:p>
          <a:p>
            <a:r>
              <a:rPr lang="en-US" sz="2500" dirty="0"/>
              <a:t>Efficient in retransmissions but complex book-keeping</a:t>
            </a:r>
          </a:p>
          <a:p>
            <a:pPr lvl="1"/>
            <a:r>
              <a:rPr lang="en-US" sz="2100" dirty="0"/>
              <a:t>need a timer per packet</a:t>
            </a:r>
          </a:p>
          <a:p>
            <a:pPr lvl="1"/>
            <a:endParaRPr lang="en-US" sz="2100" dirty="0"/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65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35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451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SR Example with Errors</a:t>
            </a:r>
          </a:p>
        </p:txBody>
      </p:sp>
      <p:sp>
        <p:nvSpPr>
          <p:cNvPr id="1129475" name="Line 3"/>
          <p:cNvSpPr>
            <a:spLocks noChangeShapeType="1"/>
          </p:cNvSpPr>
          <p:nvPr/>
        </p:nvSpPr>
        <p:spPr bwMode="auto">
          <a:xfrm>
            <a:off x="7356475" y="4452938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76" name="Text Box 4"/>
          <p:cNvSpPr txBox="1">
            <a:spLocks noChangeArrowheads="1"/>
          </p:cNvSpPr>
          <p:nvPr/>
        </p:nvSpPr>
        <p:spPr bwMode="auto">
          <a:xfrm>
            <a:off x="7479810" y="4960301"/>
            <a:ext cx="8042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Time</a:t>
            </a:r>
          </a:p>
        </p:txBody>
      </p:sp>
      <p:sp>
        <p:nvSpPr>
          <p:cNvPr id="1129477" name="Line 5"/>
          <p:cNvSpPr>
            <a:spLocks noChangeShapeType="1"/>
          </p:cNvSpPr>
          <p:nvPr/>
        </p:nvSpPr>
        <p:spPr bwMode="auto">
          <a:xfrm>
            <a:off x="1808163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78" name="Line 6"/>
          <p:cNvSpPr>
            <a:spLocks noChangeShapeType="1"/>
          </p:cNvSpPr>
          <p:nvPr/>
        </p:nvSpPr>
        <p:spPr bwMode="auto">
          <a:xfrm>
            <a:off x="7162800" y="176847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79" name="Line 7"/>
          <p:cNvSpPr>
            <a:spLocks noChangeShapeType="1"/>
          </p:cNvSpPr>
          <p:nvPr/>
        </p:nvSpPr>
        <p:spPr bwMode="auto">
          <a:xfrm>
            <a:off x="1808165" y="19208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0" name="Line 8"/>
          <p:cNvSpPr>
            <a:spLocks noChangeShapeType="1"/>
          </p:cNvSpPr>
          <p:nvPr/>
        </p:nvSpPr>
        <p:spPr bwMode="auto">
          <a:xfrm flipH="1">
            <a:off x="1808165" y="2530475"/>
            <a:ext cx="5367337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1" name="Line 9"/>
          <p:cNvSpPr>
            <a:spLocks noChangeShapeType="1"/>
          </p:cNvSpPr>
          <p:nvPr/>
        </p:nvSpPr>
        <p:spPr bwMode="auto">
          <a:xfrm>
            <a:off x="1808163" y="3073400"/>
            <a:ext cx="3871912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2" name="Text Box 10"/>
          <p:cNvSpPr txBox="1">
            <a:spLocks noChangeArrowheads="1"/>
          </p:cNvSpPr>
          <p:nvPr/>
        </p:nvSpPr>
        <p:spPr bwMode="auto">
          <a:xfrm>
            <a:off x="1290138" y="6400802"/>
            <a:ext cx="10630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Sender</a:t>
            </a:r>
          </a:p>
        </p:txBody>
      </p:sp>
      <p:sp>
        <p:nvSpPr>
          <p:cNvPr id="1129483" name="Text Box 11"/>
          <p:cNvSpPr txBox="1">
            <a:spLocks noChangeArrowheads="1"/>
          </p:cNvSpPr>
          <p:nvPr/>
        </p:nvSpPr>
        <p:spPr bwMode="auto">
          <a:xfrm>
            <a:off x="6661705" y="6400802"/>
            <a:ext cx="1249839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Receiver</a:t>
            </a:r>
          </a:p>
        </p:txBody>
      </p:sp>
      <p:sp>
        <p:nvSpPr>
          <p:cNvPr id="1129484" name="Line 12"/>
          <p:cNvSpPr>
            <a:spLocks noChangeShapeType="1"/>
          </p:cNvSpPr>
          <p:nvPr/>
        </p:nvSpPr>
        <p:spPr bwMode="auto">
          <a:xfrm>
            <a:off x="1808165" y="22256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5" name="Line 13"/>
          <p:cNvSpPr>
            <a:spLocks noChangeShapeType="1"/>
          </p:cNvSpPr>
          <p:nvPr/>
        </p:nvSpPr>
        <p:spPr bwMode="auto">
          <a:xfrm>
            <a:off x="1808165" y="2530475"/>
            <a:ext cx="53673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6" name="Line 14"/>
          <p:cNvSpPr>
            <a:spLocks noChangeShapeType="1"/>
          </p:cNvSpPr>
          <p:nvPr/>
        </p:nvSpPr>
        <p:spPr bwMode="auto">
          <a:xfrm flipH="1">
            <a:off x="1808165" y="2835275"/>
            <a:ext cx="5367337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7" name="Line 15"/>
          <p:cNvSpPr>
            <a:spLocks noChangeShapeType="1"/>
          </p:cNvSpPr>
          <p:nvPr/>
        </p:nvSpPr>
        <p:spPr bwMode="auto">
          <a:xfrm flipH="1">
            <a:off x="1808165" y="3140075"/>
            <a:ext cx="5367337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8" name="Line 16"/>
          <p:cNvSpPr>
            <a:spLocks noChangeShapeType="1"/>
          </p:cNvSpPr>
          <p:nvPr/>
        </p:nvSpPr>
        <p:spPr bwMode="auto">
          <a:xfrm>
            <a:off x="1808165" y="3378200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89" name="Line 17"/>
          <p:cNvSpPr>
            <a:spLocks noChangeShapeType="1"/>
          </p:cNvSpPr>
          <p:nvPr/>
        </p:nvSpPr>
        <p:spPr bwMode="auto">
          <a:xfrm>
            <a:off x="1808165" y="3749675"/>
            <a:ext cx="5367337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90" name="Line 18"/>
          <p:cNvSpPr>
            <a:spLocks noChangeShapeType="1"/>
          </p:cNvSpPr>
          <p:nvPr/>
        </p:nvSpPr>
        <p:spPr bwMode="auto">
          <a:xfrm flipH="1">
            <a:off x="1808165" y="3962400"/>
            <a:ext cx="5367337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491" name="Text Box 19"/>
          <p:cNvSpPr txBox="1">
            <a:spLocks noChangeArrowheads="1"/>
          </p:cNvSpPr>
          <p:nvPr/>
        </p:nvSpPr>
        <p:spPr bwMode="auto">
          <a:xfrm>
            <a:off x="1331575" y="1625602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1</a:t>
            </a:r>
          </a:p>
        </p:txBody>
      </p:sp>
      <p:sp>
        <p:nvSpPr>
          <p:cNvPr id="1129492" name="Text Box 20"/>
          <p:cNvSpPr txBox="1">
            <a:spLocks noChangeArrowheads="1"/>
          </p:cNvSpPr>
          <p:nvPr/>
        </p:nvSpPr>
        <p:spPr bwMode="auto">
          <a:xfrm>
            <a:off x="1337925" y="1962151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2</a:t>
            </a:r>
          </a:p>
        </p:txBody>
      </p:sp>
      <p:sp>
        <p:nvSpPr>
          <p:cNvPr id="1129493" name="Text Box 21"/>
          <p:cNvSpPr txBox="1">
            <a:spLocks noChangeArrowheads="1"/>
          </p:cNvSpPr>
          <p:nvPr/>
        </p:nvSpPr>
        <p:spPr bwMode="auto">
          <a:xfrm>
            <a:off x="1337925" y="2324101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3</a:t>
            </a:r>
          </a:p>
        </p:txBody>
      </p:sp>
      <p:sp>
        <p:nvSpPr>
          <p:cNvPr id="1129494" name="Text Box 22"/>
          <p:cNvSpPr txBox="1">
            <a:spLocks noChangeArrowheads="1"/>
          </p:cNvSpPr>
          <p:nvPr/>
        </p:nvSpPr>
        <p:spPr bwMode="auto">
          <a:xfrm>
            <a:off x="1337925" y="2835277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4</a:t>
            </a:r>
          </a:p>
        </p:txBody>
      </p:sp>
      <p:sp>
        <p:nvSpPr>
          <p:cNvPr id="1129495" name="Text Box 23"/>
          <p:cNvSpPr txBox="1">
            <a:spLocks noChangeArrowheads="1"/>
          </p:cNvSpPr>
          <p:nvPr/>
        </p:nvSpPr>
        <p:spPr bwMode="auto">
          <a:xfrm>
            <a:off x="1337925" y="3171826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5</a:t>
            </a:r>
          </a:p>
        </p:txBody>
      </p:sp>
      <p:sp>
        <p:nvSpPr>
          <p:cNvPr id="1129496" name="Text Box 24"/>
          <p:cNvSpPr txBox="1">
            <a:spLocks noChangeArrowheads="1"/>
          </p:cNvSpPr>
          <p:nvPr/>
        </p:nvSpPr>
        <p:spPr bwMode="auto">
          <a:xfrm>
            <a:off x="1337925" y="3467101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6</a:t>
            </a:r>
          </a:p>
        </p:txBody>
      </p:sp>
      <p:sp>
        <p:nvSpPr>
          <p:cNvPr id="1129497" name="Text Box 25"/>
          <p:cNvSpPr txBox="1">
            <a:spLocks noChangeArrowheads="1"/>
          </p:cNvSpPr>
          <p:nvPr/>
        </p:nvSpPr>
        <p:spPr bwMode="auto">
          <a:xfrm>
            <a:off x="1491913" y="4343401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dirty="0">
                <a:latin typeface="+mn-lt"/>
              </a:rPr>
              <a:t>4</a:t>
            </a:r>
          </a:p>
        </p:txBody>
      </p:sp>
      <p:sp>
        <p:nvSpPr>
          <p:cNvPr id="1129498" name="Text Box 26"/>
          <p:cNvSpPr txBox="1">
            <a:spLocks noChangeArrowheads="1"/>
          </p:cNvSpPr>
          <p:nvPr/>
        </p:nvSpPr>
        <p:spPr bwMode="auto">
          <a:xfrm>
            <a:off x="1415713" y="5643811"/>
            <a:ext cx="321711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latin typeface="+mn-lt"/>
              </a:rPr>
              <a:t>7</a:t>
            </a:r>
          </a:p>
        </p:txBody>
      </p:sp>
      <p:sp>
        <p:nvSpPr>
          <p:cNvPr id="1129501" name="Line 29"/>
          <p:cNvSpPr>
            <a:spLocks noChangeShapeType="1"/>
          </p:cNvSpPr>
          <p:nvPr/>
        </p:nvSpPr>
        <p:spPr bwMode="auto">
          <a:xfrm flipH="1">
            <a:off x="1808163" y="4359275"/>
            <a:ext cx="5365751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503" name="Line 31"/>
          <p:cNvSpPr>
            <a:spLocks noChangeShapeType="1"/>
          </p:cNvSpPr>
          <p:nvPr/>
        </p:nvSpPr>
        <p:spPr bwMode="auto">
          <a:xfrm>
            <a:off x="1828800" y="4724400"/>
            <a:ext cx="5367339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504" name="Text Box 32"/>
          <p:cNvSpPr txBox="1">
            <a:spLocks noChangeArrowheads="1"/>
          </p:cNvSpPr>
          <p:nvPr/>
        </p:nvSpPr>
        <p:spPr bwMode="auto">
          <a:xfrm rot="21254809">
            <a:off x="3633326" y="3932149"/>
            <a:ext cx="7915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FF0000"/>
                </a:solidFill>
                <a:latin typeface="+mn-lt"/>
              </a:rPr>
              <a:t>ACK=5</a:t>
            </a:r>
          </a:p>
        </p:txBody>
      </p:sp>
      <p:sp>
        <p:nvSpPr>
          <p:cNvPr id="1129505" name="Line 33"/>
          <p:cNvSpPr>
            <a:spLocks noChangeShapeType="1"/>
          </p:cNvSpPr>
          <p:nvPr/>
        </p:nvSpPr>
        <p:spPr bwMode="auto">
          <a:xfrm>
            <a:off x="5603875" y="3302000"/>
            <a:ext cx="1524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>
              <a:latin typeface="+mn-lt"/>
            </a:endParaRPr>
          </a:p>
        </p:txBody>
      </p:sp>
      <p:sp>
        <p:nvSpPr>
          <p:cNvPr id="1129506" name="Line 34"/>
          <p:cNvSpPr>
            <a:spLocks noChangeShapeType="1"/>
          </p:cNvSpPr>
          <p:nvPr/>
        </p:nvSpPr>
        <p:spPr bwMode="auto">
          <a:xfrm flipH="1">
            <a:off x="5603875" y="3302000"/>
            <a:ext cx="1524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>
              <a:latin typeface="+mn-lt"/>
            </a:endParaRPr>
          </a:p>
        </p:txBody>
      </p:sp>
      <p:sp>
        <p:nvSpPr>
          <p:cNvPr id="1129507" name="Text Box 35"/>
          <p:cNvSpPr txBox="1">
            <a:spLocks noChangeArrowheads="1"/>
          </p:cNvSpPr>
          <p:nvPr/>
        </p:nvSpPr>
        <p:spPr bwMode="auto">
          <a:xfrm>
            <a:off x="2917384" y="1438276"/>
            <a:ext cx="3224238" cy="46165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rgbClr val="0000FF"/>
                </a:solidFill>
                <a:latin typeface="+mn-lt"/>
              </a:rPr>
              <a:t>Window size = 3 packets</a:t>
            </a:r>
          </a:p>
        </p:txBody>
      </p:sp>
      <p:sp>
        <p:nvSpPr>
          <p:cNvPr id="1129508" name="Text Box 36"/>
          <p:cNvSpPr txBox="1">
            <a:spLocks noChangeArrowheads="1"/>
          </p:cNvSpPr>
          <p:nvPr/>
        </p:nvSpPr>
        <p:spPr bwMode="auto">
          <a:xfrm>
            <a:off x="702566" y="1600200"/>
            <a:ext cx="541816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{1}</a:t>
            </a:r>
          </a:p>
        </p:txBody>
      </p:sp>
      <p:sp>
        <p:nvSpPr>
          <p:cNvPr id="1129509" name="Text Box 37"/>
          <p:cNvSpPr txBox="1">
            <a:spLocks noChangeArrowheads="1"/>
          </p:cNvSpPr>
          <p:nvPr/>
        </p:nvSpPr>
        <p:spPr bwMode="auto">
          <a:xfrm>
            <a:off x="359746" y="1943100"/>
            <a:ext cx="83676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{1, 2}</a:t>
            </a:r>
          </a:p>
        </p:txBody>
      </p:sp>
      <p:sp>
        <p:nvSpPr>
          <p:cNvPr id="1129510" name="Text Box 38"/>
          <p:cNvSpPr txBox="1">
            <a:spLocks noChangeArrowheads="1"/>
          </p:cNvSpPr>
          <p:nvPr/>
        </p:nvSpPr>
        <p:spPr bwMode="auto">
          <a:xfrm>
            <a:off x="28669" y="2324100"/>
            <a:ext cx="114454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{1, 2, 3}</a:t>
            </a:r>
          </a:p>
        </p:txBody>
      </p:sp>
      <p:sp>
        <p:nvSpPr>
          <p:cNvPr id="1129511" name="Text Box 39"/>
          <p:cNvSpPr txBox="1">
            <a:spLocks noChangeArrowheads="1"/>
          </p:cNvSpPr>
          <p:nvPr/>
        </p:nvSpPr>
        <p:spPr bwMode="auto">
          <a:xfrm>
            <a:off x="28669" y="2778125"/>
            <a:ext cx="114454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{2, 3, 4}</a:t>
            </a:r>
          </a:p>
        </p:txBody>
      </p:sp>
      <p:sp>
        <p:nvSpPr>
          <p:cNvPr id="1129512" name="Text Box 40"/>
          <p:cNvSpPr txBox="1">
            <a:spLocks noChangeArrowheads="1"/>
          </p:cNvSpPr>
          <p:nvPr/>
        </p:nvSpPr>
        <p:spPr bwMode="auto">
          <a:xfrm>
            <a:off x="28669" y="3159125"/>
            <a:ext cx="114454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{3, 4, 5}</a:t>
            </a:r>
          </a:p>
        </p:txBody>
      </p:sp>
      <p:sp>
        <p:nvSpPr>
          <p:cNvPr id="1129513" name="Text Box 41"/>
          <p:cNvSpPr txBox="1">
            <a:spLocks noChangeArrowheads="1"/>
          </p:cNvSpPr>
          <p:nvPr/>
        </p:nvSpPr>
        <p:spPr bwMode="auto">
          <a:xfrm>
            <a:off x="28669" y="3543300"/>
            <a:ext cx="114454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{4, 5, 6}</a:t>
            </a:r>
          </a:p>
        </p:txBody>
      </p:sp>
      <p:sp>
        <p:nvSpPr>
          <p:cNvPr id="1129515" name="Text Box 43"/>
          <p:cNvSpPr txBox="1">
            <a:spLocks noChangeArrowheads="1"/>
          </p:cNvSpPr>
          <p:nvPr/>
        </p:nvSpPr>
        <p:spPr bwMode="auto">
          <a:xfrm>
            <a:off x="188576" y="4191000"/>
            <a:ext cx="1003481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 dirty="0">
                <a:latin typeface="+mn-lt"/>
              </a:rPr>
              <a:t>{4,5,6}</a:t>
            </a:r>
          </a:p>
        </p:txBody>
      </p:sp>
      <p:sp>
        <p:nvSpPr>
          <p:cNvPr id="1129516" name="Line 44"/>
          <p:cNvSpPr>
            <a:spLocks noChangeShapeType="1"/>
          </p:cNvSpPr>
          <p:nvPr/>
        </p:nvSpPr>
        <p:spPr bwMode="auto">
          <a:xfrm flipH="1">
            <a:off x="1752601" y="5334000"/>
            <a:ext cx="5365751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517" name="Line 45"/>
          <p:cNvSpPr>
            <a:spLocks noChangeShapeType="1"/>
          </p:cNvSpPr>
          <p:nvPr/>
        </p:nvSpPr>
        <p:spPr bwMode="auto">
          <a:xfrm>
            <a:off x="1828800" y="5943600"/>
            <a:ext cx="30480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29518" name="Text Box 46"/>
          <p:cNvSpPr txBox="1">
            <a:spLocks noChangeArrowheads="1"/>
          </p:cNvSpPr>
          <p:nvPr/>
        </p:nvSpPr>
        <p:spPr bwMode="auto">
          <a:xfrm>
            <a:off x="203921" y="5636900"/>
            <a:ext cx="114454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 dirty="0">
                <a:latin typeface="+mn-lt"/>
              </a:rPr>
              <a:t>{7, 8, 9}</a:t>
            </a:r>
          </a:p>
        </p:txBody>
      </p:sp>
      <p:sp>
        <p:nvSpPr>
          <p:cNvPr id="44" name="Text Box 32"/>
          <p:cNvSpPr txBox="1">
            <a:spLocks noChangeArrowheads="1"/>
          </p:cNvSpPr>
          <p:nvPr/>
        </p:nvSpPr>
        <p:spPr bwMode="auto">
          <a:xfrm rot="21254809">
            <a:off x="3745654" y="4313149"/>
            <a:ext cx="7915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FF0000"/>
                </a:solidFill>
                <a:latin typeface="+mn-lt"/>
              </a:rPr>
              <a:t>ACK=6</a:t>
            </a: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228601" y="4646300"/>
            <a:ext cx="1003481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 dirty="0">
                <a:latin typeface="+mn-lt"/>
              </a:rPr>
              <a:t>{4,5,6}</a:t>
            </a:r>
          </a:p>
        </p:txBody>
      </p:sp>
      <p:grpSp>
        <p:nvGrpSpPr>
          <p:cNvPr id="46" name="Group 61"/>
          <p:cNvGrpSpPr>
            <a:grpSpLocks/>
          </p:cNvGrpSpPr>
          <p:nvPr/>
        </p:nvGrpSpPr>
        <p:grpSpPr bwMode="auto">
          <a:xfrm>
            <a:off x="9525" y="3048000"/>
            <a:ext cx="1743075" cy="1676400"/>
            <a:chOff x="130" y="1968"/>
            <a:chExt cx="1098" cy="1200"/>
          </a:xfrm>
        </p:grpSpPr>
        <p:sp>
          <p:nvSpPr>
            <p:cNvPr id="47" name="Line 62"/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" name="Line 63"/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" name="Line 64"/>
            <p:cNvSpPr>
              <a:spLocks noChangeShapeType="1"/>
            </p:cNvSpPr>
            <p:nvPr/>
          </p:nvSpPr>
          <p:spPr bwMode="auto">
            <a:xfrm>
              <a:off x="940" y="1968"/>
              <a:ext cx="0" cy="120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" name="Text Box 65"/>
            <p:cNvSpPr txBox="1">
              <a:spLocks noChangeArrowheads="1"/>
            </p:cNvSpPr>
            <p:nvPr/>
          </p:nvSpPr>
          <p:spPr bwMode="auto">
            <a:xfrm>
              <a:off x="130" y="2160"/>
              <a:ext cx="654" cy="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Timeout</a:t>
              </a:r>
            </a:p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Packet 4</a:t>
              </a:r>
            </a:p>
          </p:txBody>
        </p:sp>
      </p:grpSp>
      <p:sp>
        <p:nvSpPr>
          <p:cNvPr id="51" name="Text Box 32"/>
          <p:cNvSpPr txBox="1">
            <a:spLocks noChangeArrowheads="1"/>
          </p:cNvSpPr>
          <p:nvPr/>
        </p:nvSpPr>
        <p:spPr bwMode="auto">
          <a:xfrm rot="21254809">
            <a:off x="3785726" y="5299719"/>
            <a:ext cx="7915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FF0000"/>
                </a:solidFill>
                <a:latin typeface="+mn-lt"/>
              </a:rPr>
              <a:t>ACK=4</a:t>
            </a:r>
          </a:p>
        </p:txBody>
      </p:sp>
      <p:sp>
        <p:nvSpPr>
          <p:cNvPr id="5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66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65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488" grpId="0" animBg="1"/>
      <p:bldP spid="1129489" grpId="0" animBg="1"/>
      <p:bldP spid="1129490" grpId="0" animBg="1"/>
      <p:bldP spid="1129497" grpId="0"/>
      <p:bldP spid="1129498" grpId="0"/>
      <p:bldP spid="1129501" grpId="0" animBg="1"/>
      <p:bldP spid="1129503" grpId="0" animBg="1"/>
      <p:bldP spid="1129504" grpId="0"/>
      <p:bldP spid="1129515" grpId="0"/>
      <p:bldP spid="1129516" grpId="0" animBg="1"/>
      <p:bldP spid="1129517" grpId="0" animBg="1"/>
      <p:bldP spid="1129518" grpId="0"/>
      <p:bldP spid="44" grpId="0"/>
      <p:bldP spid="45" grpId="0"/>
      <p:bldP spid="5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113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7772400" cy="4267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With sliding windows, it is possible to fully utilize a link, provided the window size (n) is large enough.  Throughput is ~ (n/RTT)</a:t>
            </a:r>
          </a:p>
          <a:p>
            <a:pPr lvl="1"/>
            <a:r>
              <a:rPr lang="en-US" dirty="0"/>
              <a:t>Stop &amp; Wait is like n = 1.</a:t>
            </a:r>
          </a:p>
          <a:p>
            <a:r>
              <a:rPr lang="en-US" dirty="0"/>
              <a:t>Sender has to buffer all unacknowledged packets, because they may require retransmission</a:t>
            </a:r>
          </a:p>
          <a:p>
            <a:r>
              <a:rPr lang="en-US" dirty="0"/>
              <a:t>Receiver may be able to accept out-of-order packets, but only up to its buffer limits</a:t>
            </a:r>
          </a:p>
          <a:p>
            <a:r>
              <a:rPr lang="en-US" dirty="0"/>
              <a:t>Implementation complexity depends on protocol details (GBN vs. SR)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67</a:t>
            </a:fld>
            <a:endParaRPr lang="en-US" sz="1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271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components of 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Checksums (for error detection) </a:t>
            </a:r>
          </a:p>
          <a:p>
            <a:r>
              <a:rPr lang="en-US" dirty="0"/>
              <a:t>Timers (for loss detection) </a:t>
            </a:r>
          </a:p>
          <a:p>
            <a:r>
              <a:rPr lang="en-US" dirty="0"/>
              <a:t>Acknowledgments </a:t>
            </a:r>
          </a:p>
          <a:p>
            <a:pPr lvl="1"/>
            <a:r>
              <a:rPr lang="en-US" dirty="0"/>
              <a:t>cumulative </a:t>
            </a:r>
          </a:p>
          <a:p>
            <a:pPr lvl="1"/>
            <a:r>
              <a:rPr lang="en-US" dirty="0"/>
              <a:t>selective</a:t>
            </a:r>
          </a:p>
          <a:p>
            <a:r>
              <a:rPr lang="en-US" dirty="0"/>
              <a:t>Sequence numbers (duplicates, windows)</a:t>
            </a:r>
          </a:p>
          <a:p>
            <a:r>
              <a:rPr lang="en-US" dirty="0"/>
              <a:t>Sliding Windows (for efficiency) </a:t>
            </a:r>
          </a:p>
          <a:p>
            <a:endParaRPr lang="en-US" dirty="0"/>
          </a:p>
          <a:p>
            <a:r>
              <a:rPr lang="en-US" dirty="0"/>
              <a:t>Reliability protocols use the above to decide when and what to retransmit or acknowledge</a:t>
            </a:r>
          </a:p>
          <a:p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68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95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of our previous tricks + a few differences</a:t>
            </a:r>
          </a:p>
          <a:p>
            <a:r>
              <a:rPr lang="en-US" sz="2400" dirty="0"/>
              <a:t>Sequence numbers are byte offsets </a:t>
            </a:r>
          </a:p>
          <a:p>
            <a:r>
              <a:rPr lang="en-US" sz="2400" dirty="0"/>
              <a:t>Sender and receiver maintain a sliding window</a:t>
            </a:r>
          </a:p>
          <a:p>
            <a:r>
              <a:rPr lang="en-US" sz="2400" dirty="0"/>
              <a:t>Receiver sends cumulative acknowledgements (like GBN)</a:t>
            </a:r>
          </a:p>
          <a:p>
            <a:r>
              <a:rPr lang="en-US" sz="2400" dirty="0"/>
              <a:t>Sender maintains a single </a:t>
            </a:r>
            <a:r>
              <a:rPr lang="en-US" sz="2400" dirty="0" err="1"/>
              <a:t>retx</a:t>
            </a:r>
            <a:r>
              <a:rPr lang="en-US" sz="2400" dirty="0"/>
              <a:t>. timer </a:t>
            </a:r>
          </a:p>
          <a:p>
            <a:r>
              <a:rPr lang="en-US" sz="2400" dirty="0"/>
              <a:t>Receivers do not drop out-of-sequence packets (like SR)</a:t>
            </a:r>
          </a:p>
          <a:p>
            <a:r>
              <a:rPr lang="en-US" sz="2400" dirty="0"/>
              <a:t>Introduces </a:t>
            </a:r>
            <a:r>
              <a:rPr lang="en-US" sz="2400" dirty="0">
                <a:solidFill>
                  <a:srgbClr val="FF0000"/>
                </a:solidFill>
              </a:rPr>
              <a:t>fast retransmit </a:t>
            </a:r>
            <a:r>
              <a:rPr lang="en-US" sz="2400" dirty="0"/>
              <a:t>: optimization that uses duplicate</a:t>
            </a:r>
            <a:br>
              <a:rPr lang="en-US" sz="2400" dirty="0"/>
            </a:br>
            <a:r>
              <a:rPr lang="en-US" sz="2400" dirty="0"/>
              <a:t>ACKs to trigger early </a:t>
            </a:r>
            <a:r>
              <a:rPr lang="en-US" sz="2400" dirty="0" err="1"/>
              <a:t>retx</a:t>
            </a:r>
            <a:endParaRPr lang="en-US" sz="2400" dirty="0"/>
          </a:p>
          <a:p>
            <a:r>
              <a:rPr lang="en-US" sz="2400" dirty="0"/>
              <a:t>Introduces timeout estimation algorithms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30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534400" cy="1173162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Why a transport layer? </a:t>
            </a:r>
          </a:p>
        </p:txBody>
      </p:sp>
      <p:sp>
        <p:nvSpPr>
          <p:cNvPr id="46" name="Text Box 39"/>
          <p:cNvSpPr txBox="1">
            <a:spLocks noChangeArrowheads="1"/>
          </p:cNvSpPr>
          <p:nvPr/>
        </p:nvSpPr>
        <p:spPr bwMode="auto">
          <a:xfrm>
            <a:off x="1281325" y="6172201"/>
            <a:ext cx="1157076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A</a:t>
            </a:r>
          </a:p>
        </p:txBody>
      </p:sp>
      <p:sp>
        <p:nvSpPr>
          <p:cNvPr id="48" name="Text Box 40"/>
          <p:cNvSpPr txBox="1">
            <a:spLocks noChangeArrowheads="1"/>
          </p:cNvSpPr>
          <p:nvPr/>
        </p:nvSpPr>
        <p:spPr bwMode="auto">
          <a:xfrm>
            <a:off x="6826842" y="6170444"/>
            <a:ext cx="1174158" cy="4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660066"/>
                </a:solidFill>
                <a:latin typeface="Arial" charset="0"/>
              </a:rPr>
              <a:t>Host B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762000" y="2819400"/>
            <a:ext cx="2286000" cy="2743200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1371600" y="5181600"/>
            <a:ext cx="1066800" cy="6858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 err="1">
                <a:latin typeface="+mn-lt"/>
              </a:rPr>
              <a:t>Datalink</a:t>
            </a:r>
            <a:endParaRPr lang="en-US" sz="1800" b="0" dirty="0">
              <a:latin typeface="+mn-lt"/>
            </a:endParaRPr>
          </a:p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Physical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2000" y="3810000"/>
            <a:ext cx="2286000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914400" y="2895600"/>
            <a:ext cx="304800" cy="83820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650256" y="3141553"/>
            <a:ext cx="86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browser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1752600" y="2895600"/>
            <a:ext cx="228600" cy="838200"/>
          </a:xfrm>
          <a:prstGeom prst="rect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514600" y="2895600"/>
            <a:ext cx="228600" cy="838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209800" y="2895600"/>
            <a:ext cx="2286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5400000">
            <a:off x="1549178" y="3122377"/>
            <a:ext cx="67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telnet</a:t>
            </a:r>
          </a:p>
        </p:txBody>
      </p:sp>
      <p:sp>
        <p:nvSpPr>
          <p:cNvPr id="42" name="TextBox 41"/>
          <p:cNvSpPr txBox="1"/>
          <p:nvPr/>
        </p:nvSpPr>
        <p:spPr>
          <a:xfrm rot="5400000">
            <a:off x="2216250" y="3157257"/>
            <a:ext cx="86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mmedia</a:t>
            </a:r>
            <a:endParaRPr lang="en-US" sz="1600" dirty="0">
              <a:latin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 rot="5400000">
            <a:off x="2135922" y="3025852"/>
            <a:ext cx="418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ftp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1290935" y="2895600"/>
            <a:ext cx="304800" cy="8382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rot="5400000">
            <a:off x="1031256" y="3149292"/>
            <a:ext cx="86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browser</a:t>
            </a: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1524000" y="4648200"/>
            <a:ext cx="762000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IP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914400" y="1524000"/>
            <a:ext cx="2514600" cy="990600"/>
          </a:xfrm>
          <a:prstGeom prst="wedgeEllipseCallout">
            <a:avLst>
              <a:gd name="adj1" fmla="val -4175"/>
              <a:gd name="adj2" fmla="val 88413"/>
            </a:avLst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340" y="1676401"/>
            <a:ext cx="1790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many application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processes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6248400" y="2819400"/>
            <a:ext cx="2286000" cy="2743200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6858000" y="5181600"/>
            <a:ext cx="1066800" cy="6858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 err="1">
                <a:latin typeface="+mn-lt"/>
              </a:rPr>
              <a:t>Datalink</a:t>
            </a:r>
            <a:endParaRPr lang="en-US" sz="1800" b="0" dirty="0">
              <a:latin typeface="+mn-lt"/>
            </a:endParaRPr>
          </a:p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Physical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6248400" y="3810000"/>
            <a:ext cx="2286000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Rectangle 46"/>
          <p:cNvSpPr/>
          <p:nvPr/>
        </p:nvSpPr>
        <p:spPr bwMode="auto">
          <a:xfrm>
            <a:off x="7772400" y="2895600"/>
            <a:ext cx="228600" cy="838200"/>
          </a:xfrm>
          <a:prstGeom prst="rect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8110955" y="2895600"/>
            <a:ext cx="2286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5400000">
            <a:off x="7602732" y="3122377"/>
            <a:ext cx="67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telnet</a:t>
            </a:r>
          </a:p>
        </p:txBody>
      </p:sp>
      <p:sp>
        <p:nvSpPr>
          <p:cNvPr id="55" name="TextBox 54"/>
          <p:cNvSpPr txBox="1"/>
          <p:nvPr/>
        </p:nvSpPr>
        <p:spPr>
          <a:xfrm rot="5400000">
            <a:off x="8037077" y="3025852"/>
            <a:ext cx="418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ftp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6477000" y="2895600"/>
            <a:ext cx="1066800" cy="8382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7010400" y="4648200"/>
            <a:ext cx="762000" cy="3810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IP</a:t>
            </a:r>
          </a:p>
        </p:txBody>
      </p:sp>
      <p:sp>
        <p:nvSpPr>
          <p:cNvPr id="37" name="TextBox 36"/>
          <p:cNvSpPr txBox="1"/>
          <p:nvPr/>
        </p:nvSpPr>
        <p:spPr>
          <a:xfrm rot="5400000">
            <a:off x="6645619" y="3003622"/>
            <a:ext cx="7047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HTTP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server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6294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67056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>
            <a:off x="70104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>
            <a:off x="72390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74676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>
            <a:off x="73914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>
            <a:off x="73152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>
            <a:off x="70866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>
            <a:off x="6858000" y="2895600"/>
            <a:ext cx="0" cy="8382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Arrow Connector 10"/>
          <p:cNvCxnSpPr>
            <a:stCxn id="52" idx="3"/>
            <a:endCxn id="58" idx="1"/>
          </p:cNvCxnSpPr>
          <p:nvPr/>
        </p:nvCxnSpPr>
        <p:spPr bwMode="auto">
          <a:xfrm>
            <a:off x="2286000" y="4838700"/>
            <a:ext cx="47244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arrow"/>
            <a:tailEnd type="arrow"/>
          </a:ln>
          <a:effectLst/>
        </p:spPr>
      </p:cxnSp>
      <p:sp>
        <p:nvSpPr>
          <p:cNvPr id="67" name="Rectangle 10"/>
          <p:cNvSpPr>
            <a:spLocks noChangeArrowheads="1"/>
          </p:cNvSpPr>
          <p:nvPr/>
        </p:nvSpPr>
        <p:spPr bwMode="auto">
          <a:xfrm>
            <a:off x="1143000" y="4038600"/>
            <a:ext cx="1371600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Transport</a:t>
            </a:r>
          </a:p>
        </p:txBody>
      </p:sp>
      <p:cxnSp>
        <p:nvCxnSpPr>
          <p:cNvPr id="69" name="Straight Arrow Connector 68"/>
          <p:cNvCxnSpPr>
            <a:stCxn id="67" idx="3"/>
            <a:endCxn id="70" idx="1"/>
          </p:cNvCxnSpPr>
          <p:nvPr/>
        </p:nvCxnSpPr>
        <p:spPr bwMode="auto">
          <a:xfrm>
            <a:off x="2514600" y="4229100"/>
            <a:ext cx="4191000" cy="0"/>
          </a:xfrm>
          <a:prstGeom prst="straightConnector1">
            <a:avLst/>
          </a:prstGeom>
          <a:noFill/>
          <a:ln w="28575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arrow"/>
            <a:tailEnd type="arrow"/>
          </a:ln>
          <a:effectLst/>
        </p:spPr>
      </p:cxnSp>
      <p:sp>
        <p:nvSpPr>
          <p:cNvPr id="70" name="Rectangle 10"/>
          <p:cNvSpPr>
            <a:spLocks noChangeArrowheads="1"/>
          </p:cNvSpPr>
          <p:nvPr/>
        </p:nvSpPr>
        <p:spPr bwMode="auto">
          <a:xfrm>
            <a:off x="6705600" y="4038600"/>
            <a:ext cx="1371600" cy="381000"/>
          </a:xfrm>
          <a:prstGeom prst="rect">
            <a:avLst/>
          </a:prstGeom>
          <a:solidFill>
            <a:srgbClr val="850A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sz="1800" b="0" dirty="0">
                <a:latin typeface="+mn-lt"/>
              </a:rPr>
              <a:t>Transport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48000" y="5334000"/>
            <a:ext cx="3200400" cy="1447800"/>
            <a:chOff x="3048000" y="5334000"/>
            <a:chExt cx="3200400" cy="1447800"/>
          </a:xfrm>
        </p:grpSpPr>
        <p:sp>
          <p:nvSpPr>
            <p:cNvPr id="71" name="Oval Callout 70"/>
            <p:cNvSpPr/>
            <p:nvPr/>
          </p:nvSpPr>
          <p:spPr bwMode="auto">
            <a:xfrm>
              <a:off x="3048000" y="5334000"/>
              <a:ext cx="3200400" cy="1447800"/>
            </a:xfrm>
            <a:prstGeom prst="wedgeEllipseCallout">
              <a:avLst>
                <a:gd name="adj1" fmla="val -3177"/>
                <a:gd name="adj2" fmla="val -84936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402986" y="5486400"/>
              <a:ext cx="252414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latin typeface="+mn-lt"/>
                </a:rPr>
                <a:t>Communication </a:t>
              </a:r>
              <a:br>
                <a:rPr lang="en-US" sz="1800" b="0" dirty="0">
                  <a:latin typeface="+mn-lt"/>
                </a:rPr>
              </a:br>
              <a:r>
                <a:rPr lang="en-US" sz="1800" b="0" dirty="0">
                  <a:latin typeface="+mn-lt"/>
                </a:rPr>
                <a:t>between hosts</a:t>
              </a:r>
            </a:p>
            <a:p>
              <a:pPr algn="ctr"/>
              <a:r>
                <a:rPr lang="en-US" sz="1600" b="0" dirty="0">
                  <a:latin typeface="+mn-lt"/>
                </a:rPr>
                <a:t>(128.4.5.6 </a:t>
              </a:r>
              <a:r>
                <a:rPr lang="en-US" sz="1600" b="0" dirty="0">
                  <a:latin typeface="+mn-lt"/>
                  <a:sym typeface="Wingdings"/>
                </a:rPr>
                <a:t>162.99.7.56)</a:t>
              </a:r>
              <a:endParaRPr lang="en-US" sz="1600" b="0" dirty="0">
                <a:latin typeface="+mn-lt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200400" y="2286000"/>
            <a:ext cx="2971800" cy="1447800"/>
            <a:chOff x="3124200" y="5257800"/>
            <a:chExt cx="3200400" cy="1447800"/>
          </a:xfrm>
        </p:grpSpPr>
        <p:sp>
          <p:nvSpPr>
            <p:cNvPr id="75" name="Oval Callout 74"/>
            <p:cNvSpPr/>
            <p:nvPr/>
          </p:nvSpPr>
          <p:spPr bwMode="auto">
            <a:xfrm>
              <a:off x="3124200" y="5257800"/>
              <a:ext cx="3200400" cy="1447800"/>
            </a:xfrm>
            <a:prstGeom prst="wedgeEllipseCallout">
              <a:avLst>
                <a:gd name="adj1" fmla="val 623"/>
                <a:gd name="adj2" fmla="val 83029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41332" y="5562600"/>
              <a:ext cx="21895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+mn-lt"/>
                </a:rPr>
                <a:t>Communication</a:t>
              </a:r>
              <a:br>
                <a:rPr lang="en-US" b="0" dirty="0">
                  <a:solidFill>
                    <a:srgbClr val="FF0000"/>
                  </a:solidFill>
                  <a:latin typeface="+mn-lt"/>
                </a:rPr>
              </a:br>
              <a:r>
                <a:rPr lang="en-US" b="0" dirty="0">
                  <a:solidFill>
                    <a:srgbClr val="FF0000"/>
                  </a:solidFill>
                  <a:latin typeface="+mn-lt"/>
                </a:rPr>
                <a:t> between processes</a:t>
              </a:r>
            </a:p>
            <a:p>
              <a:pPr algn="ctr"/>
              <a:r>
                <a:rPr lang="en-US" b="0" dirty="0">
                  <a:solidFill>
                    <a:srgbClr val="FF0000"/>
                  </a:solidFill>
                  <a:latin typeface="+mn-lt"/>
                </a:rPr>
                <a:t>at hosts</a:t>
              </a:r>
            </a:p>
          </p:txBody>
        </p:sp>
      </p:grpSp>
      <p:sp>
        <p:nvSpPr>
          <p:cNvPr id="16" name="Freeform 15"/>
          <p:cNvSpPr/>
          <p:nvPr/>
        </p:nvSpPr>
        <p:spPr>
          <a:xfrm>
            <a:off x="1268347" y="3526104"/>
            <a:ext cx="6447579" cy="778069"/>
          </a:xfrm>
          <a:custGeom>
            <a:avLst/>
            <a:gdLst>
              <a:gd name="connsiteX0" fmla="*/ 163886 w 6447578"/>
              <a:gd name="connsiteY0" fmla="*/ 0 h 778069"/>
              <a:gd name="connsiteX1" fmla="*/ 744887 w 6447578"/>
              <a:gd name="connsiteY1" fmla="*/ 661989 h 778069"/>
              <a:gd name="connsiteX2" fmla="*/ 6041448 w 6447578"/>
              <a:gd name="connsiteY2" fmla="*/ 716028 h 778069"/>
              <a:gd name="connsiteX3" fmla="*/ 6081983 w 6447578"/>
              <a:gd name="connsiteY3" fmla="*/ 13510 h 7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7578" h="778069">
                <a:moveTo>
                  <a:pt x="163886" y="0"/>
                </a:moveTo>
                <a:cubicBezTo>
                  <a:pt x="-35411" y="271325"/>
                  <a:pt x="-234707" y="542651"/>
                  <a:pt x="744887" y="661989"/>
                </a:cubicBezTo>
                <a:cubicBezTo>
                  <a:pt x="1724481" y="781327"/>
                  <a:pt x="5151932" y="824108"/>
                  <a:pt x="6041448" y="716028"/>
                </a:cubicBezTo>
                <a:cubicBezTo>
                  <a:pt x="6930964" y="607948"/>
                  <a:pt x="6081983" y="13510"/>
                  <a:pt x="6081983" y="13510"/>
                </a:cubicBezTo>
              </a:path>
            </a:pathLst>
          </a:custGeom>
          <a:ln w="38100" cmpd="sng">
            <a:solidFill>
              <a:srgbClr val="FF0000"/>
            </a:solidFill>
            <a:headEnd type="arrow"/>
            <a:tailEnd type="arrow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7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72742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Repeat Request (ARQ)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+ Self-clocking (Automatic)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+ Adaptive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+ Flexible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 Slow to start / adapt</a:t>
            </a:r>
          </a:p>
          <a:p>
            <a:pPr marL="0" indent="0">
              <a:buNone/>
            </a:pPr>
            <a:r>
              <a:rPr lang="en-US" sz="1800" dirty="0"/>
              <a:t>consider high Bandwidth/Delay product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Next lets move from</a:t>
            </a:r>
          </a:p>
          <a:p>
            <a:pPr marL="0" indent="0">
              <a:buNone/>
            </a:pPr>
            <a:r>
              <a:rPr lang="en-US" dirty="0"/>
              <a:t>		the generic to the</a:t>
            </a:r>
          </a:p>
          <a:p>
            <a:pPr marL="0" indent="0">
              <a:buNone/>
            </a:pPr>
            <a:r>
              <a:rPr lang="en-US" dirty="0"/>
              <a:t>			specific….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TCP arguably the most successful protocol in the Internet…..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its an ARQ protocol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16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1F71FEA-4B63-0643-BFF9-B0FC45B63B78}" type="slidenum">
              <a:rPr lang="en-US" sz="1400" b="0">
                <a:latin typeface="Times New Roman" charset="0"/>
              </a:rPr>
              <a:pPr eaLnBrk="1" hangingPunct="1"/>
              <a:t>71</a:t>
            </a:fld>
            <a:endParaRPr lang="en-US" sz="1400" b="0">
              <a:latin typeface="Times New Roman" charset="0"/>
            </a:endParaRPr>
          </a:p>
        </p:txBody>
      </p:sp>
      <p:sp>
        <p:nvSpPr>
          <p:cNvPr id="928770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Source port</a:t>
            </a:r>
          </a:p>
        </p:txBody>
      </p:sp>
      <p:sp>
        <p:nvSpPr>
          <p:cNvPr id="36871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36873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606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36875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177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36877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36880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36881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36884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36885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36888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36889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36891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6892" name="Text Box 27"/>
          <p:cNvSpPr txBox="1">
            <a:spLocks noChangeArrowheads="1"/>
          </p:cNvSpPr>
          <p:nvPr/>
        </p:nvSpPr>
        <p:spPr bwMode="auto">
          <a:xfrm>
            <a:off x="762000" y="2362200"/>
            <a:ext cx="16243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Used to mux </a:t>
            </a:r>
          </a:p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and </a:t>
            </a:r>
            <a:r>
              <a:rPr lang="en-US" b="0" dirty="0" err="1">
                <a:solidFill>
                  <a:srgbClr val="FF6600"/>
                </a:solidFill>
                <a:latin typeface="Arial" charset="0"/>
              </a:rPr>
              <a:t>demux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 </a:t>
            </a:r>
          </a:p>
        </p:txBody>
      </p:sp>
      <p:sp>
        <p:nvSpPr>
          <p:cNvPr id="36893" name="Oval 28"/>
          <p:cNvSpPr>
            <a:spLocks noChangeArrowheads="1"/>
          </p:cNvSpPr>
          <p:nvPr/>
        </p:nvSpPr>
        <p:spPr bwMode="auto">
          <a:xfrm>
            <a:off x="3048000" y="1828800"/>
            <a:ext cx="54864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cxnSp>
        <p:nvCxnSpPr>
          <p:cNvPr id="36895" name="AutoShape 30"/>
          <p:cNvCxnSpPr>
            <a:cxnSpLocks noChangeShapeType="1"/>
            <a:stCxn id="36892" idx="3"/>
            <a:endCxn id="36893" idx="2"/>
          </p:cNvCxnSpPr>
          <p:nvPr/>
        </p:nvCxnSpPr>
        <p:spPr bwMode="auto">
          <a:xfrm flipV="1">
            <a:off x="2386363" y="2133600"/>
            <a:ext cx="661637" cy="582543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06247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2" grpId="0"/>
      <p:bldP spid="3689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Last time: Components of a solution for reliable transport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Checksums (for error detection) </a:t>
            </a:r>
          </a:p>
          <a:p>
            <a:r>
              <a:rPr lang="en-US" dirty="0"/>
              <a:t>Timers (for loss detection) </a:t>
            </a:r>
          </a:p>
          <a:p>
            <a:r>
              <a:rPr lang="en-US" dirty="0"/>
              <a:t>Acknowledgments </a:t>
            </a:r>
          </a:p>
          <a:p>
            <a:pPr lvl="1"/>
            <a:r>
              <a:rPr lang="en-US" dirty="0"/>
              <a:t>cumulative </a:t>
            </a:r>
          </a:p>
          <a:p>
            <a:pPr lvl="1"/>
            <a:r>
              <a:rPr lang="en-US" dirty="0"/>
              <a:t>selective</a:t>
            </a:r>
          </a:p>
          <a:p>
            <a:r>
              <a:rPr lang="en-US" dirty="0"/>
              <a:t>Sequence numbers (duplicates, windows)</a:t>
            </a:r>
          </a:p>
          <a:p>
            <a:r>
              <a:rPr lang="en-US" dirty="0"/>
              <a:t>Sliding Windows (for efficiency)</a:t>
            </a:r>
          </a:p>
          <a:p>
            <a:pPr lvl="1"/>
            <a:r>
              <a:rPr lang="en-US" dirty="0"/>
              <a:t>Go-Back-N (GBN)</a:t>
            </a:r>
          </a:p>
          <a:p>
            <a:pPr lvl="1"/>
            <a:r>
              <a:rPr lang="en-US" dirty="0"/>
              <a:t>Selective Replay (SR)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of our previous ideas, but some key differences</a:t>
            </a:r>
          </a:p>
          <a:p>
            <a:r>
              <a:rPr lang="en-US" sz="2400" dirty="0"/>
              <a:t>Checksum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73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32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1F71FEA-4B63-0643-BFF9-B0FC45B63B78}" type="slidenum">
              <a:rPr lang="en-US" sz="1400" b="0">
                <a:latin typeface="Times New Roman" charset="0"/>
              </a:rPr>
              <a:pPr eaLnBrk="1" hangingPunct="1"/>
              <a:t>74</a:t>
            </a:fld>
            <a:endParaRPr lang="en-US" sz="1400" b="0">
              <a:latin typeface="Times New Roman" charset="0"/>
            </a:endParaRPr>
          </a:p>
        </p:txBody>
      </p:sp>
      <p:sp>
        <p:nvSpPr>
          <p:cNvPr id="928770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36871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36873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606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36875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177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36877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36880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36881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36884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36885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000000"/>
                </a:solidFill>
                <a:latin typeface="Arial" charset="0"/>
              </a:rPr>
              <a:t>Checksum</a:t>
            </a:r>
          </a:p>
        </p:txBody>
      </p:sp>
      <p:sp>
        <p:nvSpPr>
          <p:cNvPr id="36888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36889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36891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6892" name="Text Box 27"/>
          <p:cNvSpPr txBox="1">
            <a:spLocks noChangeArrowheads="1"/>
          </p:cNvSpPr>
          <p:nvPr/>
        </p:nvSpPr>
        <p:spPr bwMode="auto">
          <a:xfrm>
            <a:off x="1033964" y="3124200"/>
            <a:ext cx="155683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Computed </a:t>
            </a:r>
            <a:br>
              <a:rPr lang="en-US" b="0" dirty="0">
                <a:solidFill>
                  <a:srgbClr val="FF6600"/>
                </a:solidFill>
                <a:latin typeface="Arial" charset="0"/>
              </a:rPr>
            </a:br>
            <a:r>
              <a:rPr lang="en-US" b="0" dirty="0">
                <a:solidFill>
                  <a:srgbClr val="FF6600"/>
                </a:solidFill>
                <a:latin typeface="Arial" charset="0"/>
              </a:rPr>
              <a:t>over header </a:t>
            </a:r>
          </a:p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and data</a:t>
            </a:r>
          </a:p>
        </p:txBody>
      </p:sp>
      <p:sp>
        <p:nvSpPr>
          <p:cNvPr id="36893" name="Oval 28"/>
          <p:cNvSpPr>
            <a:spLocks noChangeArrowheads="1"/>
          </p:cNvSpPr>
          <p:nvPr/>
        </p:nvSpPr>
        <p:spPr bwMode="auto">
          <a:xfrm>
            <a:off x="2971800" y="3810000"/>
            <a:ext cx="31242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cxnSp>
        <p:nvCxnSpPr>
          <p:cNvPr id="36895" name="AutoShape 30"/>
          <p:cNvCxnSpPr>
            <a:cxnSpLocks noChangeShapeType="1"/>
            <a:endCxn id="36893" idx="2"/>
          </p:cNvCxnSpPr>
          <p:nvPr/>
        </p:nvCxnSpPr>
        <p:spPr bwMode="auto">
          <a:xfrm>
            <a:off x="2514600" y="3733800"/>
            <a:ext cx="457200" cy="38100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69755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of our previous ideas, but some key differences</a:t>
            </a:r>
          </a:p>
          <a:p>
            <a:r>
              <a:rPr lang="en-US" sz="2400" dirty="0">
                <a:solidFill>
                  <a:schemeClr val="bg2"/>
                </a:solidFill>
              </a:rPr>
              <a:t>Checksum </a:t>
            </a:r>
          </a:p>
          <a:p>
            <a:r>
              <a:rPr lang="en-US" sz="2400" b="1" dirty="0"/>
              <a:t>Sequence numbers are byte offsets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007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TCP: Segments and Sequence Numbers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62515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588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</a:t>
            </a:r>
            <a:r>
              <a:rPr lang="ja-JP" altLang="en-US" dirty="0">
                <a:latin typeface="Helvetic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Stream of Bytes</a:t>
            </a:r>
            <a:r>
              <a:rPr lang="ja-JP" altLang="en-US" dirty="0">
                <a:latin typeface="Helvetic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Service…</a:t>
            </a:r>
          </a:p>
        </p:txBody>
      </p:sp>
      <p:grpSp>
        <p:nvGrpSpPr>
          <p:cNvPr id="63492" name="Group 3"/>
          <p:cNvGrpSpPr>
            <a:grpSpLocks/>
          </p:cNvGrpSpPr>
          <p:nvPr/>
        </p:nvGrpSpPr>
        <p:grpSpPr bwMode="auto">
          <a:xfrm>
            <a:off x="1460500" y="2122488"/>
            <a:ext cx="5029200" cy="609600"/>
            <a:chOff x="912" y="1104"/>
            <a:chExt cx="3648" cy="384"/>
          </a:xfrm>
        </p:grpSpPr>
        <p:sp>
          <p:nvSpPr>
            <p:cNvPr id="63589" name="Line 4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0" name="Line 5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1" name="Line 6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2" name="Line 7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493" name="Line 8"/>
          <p:cNvSpPr>
            <a:spLocks noChangeShapeType="1"/>
          </p:cNvSpPr>
          <p:nvPr/>
        </p:nvSpPr>
        <p:spPr bwMode="auto">
          <a:xfrm>
            <a:off x="1447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4" name="Line 9"/>
          <p:cNvSpPr>
            <a:spLocks noChangeShapeType="1"/>
          </p:cNvSpPr>
          <p:nvPr/>
        </p:nvSpPr>
        <p:spPr bwMode="auto">
          <a:xfrm>
            <a:off x="1600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5" name="Line 10"/>
          <p:cNvSpPr>
            <a:spLocks noChangeShapeType="1"/>
          </p:cNvSpPr>
          <p:nvPr/>
        </p:nvSpPr>
        <p:spPr bwMode="auto">
          <a:xfrm>
            <a:off x="1752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6" name="Line 11"/>
          <p:cNvSpPr>
            <a:spLocks noChangeShapeType="1"/>
          </p:cNvSpPr>
          <p:nvPr/>
        </p:nvSpPr>
        <p:spPr bwMode="auto">
          <a:xfrm>
            <a:off x="1905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7" name="Line 12"/>
          <p:cNvSpPr>
            <a:spLocks noChangeShapeType="1"/>
          </p:cNvSpPr>
          <p:nvPr/>
        </p:nvSpPr>
        <p:spPr bwMode="auto">
          <a:xfrm>
            <a:off x="2057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8" name="Line 13"/>
          <p:cNvSpPr>
            <a:spLocks noChangeShapeType="1"/>
          </p:cNvSpPr>
          <p:nvPr/>
        </p:nvSpPr>
        <p:spPr bwMode="auto">
          <a:xfrm>
            <a:off x="2209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9" name="Line 14"/>
          <p:cNvSpPr>
            <a:spLocks noChangeShapeType="1"/>
          </p:cNvSpPr>
          <p:nvPr/>
        </p:nvSpPr>
        <p:spPr bwMode="auto">
          <a:xfrm>
            <a:off x="2362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0" name="Line 15"/>
          <p:cNvSpPr>
            <a:spLocks noChangeShapeType="1"/>
          </p:cNvSpPr>
          <p:nvPr/>
        </p:nvSpPr>
        <p:spPr bwMode="auto">
          <a:xfrm>
            <a:off x="2514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1" name="Line 16"/>
          <p:cNvSpPr>
            <a:spLocks noChangeShapeType="1"/>
          </p:cNvSpPr>
          <p:nvPr/>
        </p:nvSpPr>
        <p:spPr bwMode="auto">
          <a:xfrm>
            <a:off x="2667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2" name="Line 17"/>
          <p:cNvSpPr>
            <a:spLocks noChangeShapeType="1"/>
          </p:cNvSpPr>
          <p:nvPr/>
        </p:nvSpPr>
        <p:spPr bwMode="auto">
          <a:xfrm>
            <a:off x="2819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3" name="Line 18"/>
          <p:cNvSpPr>
            <a:spLocks noChangeShapeType="1"/>
          </p:cNvSpPr>
          <p:nvPr/>
        </p:nvSpPr>
        <p:spPr bwMode="auto">
          <a:xfrm>
            <a:off x="2971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4" name="Line 19"/>
          <p:cNvSpPr>
            <a:spLocks noChangeShapeType="1"/>
          </p:cNvSpPr>
          <p:nvPr/>
        </p:nvSpPr>
        <p:spPr bwMode="auto">
          <a:xfrm>
            <a:off x="3124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5" name="Line 20"/>
          <p:cNvSpPr>
            <a:spLocks noChangeShapeType="1"/>
          </p:cNvSpPr>
          <p:nvPr/>
        </p:nvSpPr>
        <p:spPr bwMode="auto">
          <a:xfrm>
            <a:off x="3276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6" name="Line 21"/>
          <p:cNvSpPr>
            <a:spLocks noChangeShapeType="1"/>
          </p:cNvSpPr>
          <p:nvPr/>
        </p:nvSpPr>
        <p:spPr bwMode="auto">
          <a:xfrm>
            <a:off x="3429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7" name="Line 22"/>
          <p:cNvSpPr>
            <a:spLocks noChangeShapeType="1"/>
          </p:cNvSpPr>
          <p:nvPr/>
        </p:nvSpPr>
        <p:spPr bwMode="auto">
          <a:xfrm>
            <a:off x="3581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8" name="Line 23"/>
          <p:cNvSpPr>
            <a:spLocks noChangeShapeType="1"/>
          </p:cNvSpPr>
          <p:nvPr/>
        </p:nvSpPr>
        <p:spPr bwMode="auto">
          <a:xfrm>
            <a:off x="3733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9" name="Line 24"/>
          <p:cNvSpPr>
            <a:spLocks noChangeShapeType="1"/>
          </p:cNvSpPr>
          <p:nvPr/>
        </p:nvSpPr>
        <p:spPr bwMode="auto">
          <a:xfrm>
            <a:off x="3886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0" name="Line 25"/>
          <p:cNvSpPr>
            <a:spLocks noChangeShapeType="1"/>
          </p:cNvSpPr>
          <p:nvPr/>
        </p:nvSpPr>
        <p:spPr bwMode="auto">
          <a:xfrm>
            <a:off x="4038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1" name="Line 26"/>
          <p:cNvSpPr>
            <a:spLocks noChangeShapeType="1"/>
          </p:cNvSpPr>
          <p:nvPr/>
        </p:nvSpPr>
        <p:spPr bwMode="auto">
          <a:xfrm>
            <a:off x="4191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2" name="Line 27"/>
          <p:cNvSpPr>
            <a:spLocks noChangeShapeType="1"/>
          </p:cNvSpPr>
          <p:nvPr/>
        </p:nvSpPr>
        <p:spPr bwMode="auto">
          <a:xfrm>
            <a:off x="4343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3" name="Line 28"/>
          <p:cNvSpPr>
            <a:spLocks noChangeShapeType="1"/>
          </p:cNvSpPr>
          <p:nvPr/>
        </p:nvSpPr>
        <p:spPr bwMode="auto">
          <a:xfrm>
            <a:off x="4495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4" name="Line 29"/>
          <p:cNvSpPr>
            <a:spLocks noChangeShapeType="1"/>
          </p:cNvSpPr>
          <p:nvPr/>
        </p:nvSpPr>
        <p:spPr bwMode="auto">
          <a:xfrm>
            <a:off x="4648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5" name="Line 30"/>
          <p:cNvSpPr>
            <a:spLocks noChangeShapeType="1"/>
          </p:cNvSpPr>
          <p:nvPr/>
        </p:nvSpPr>
        <p:spPr bwMode="auto">
          <a:xfrm>
            <a:off x="4800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6" name="Line 31"/>
          <p:cNvSpPr>
            <a:spLocks noChangeShapeType="1"/>
          </p:cNvSpPr>
          <p:nvPr/>
        </p:nvSpPr>
        <p:spPr bwMode="auto">
          <a:xfrm>
            <a:off x="4953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7" name="Line 32"/>
          <p:cNvSpPr>
            <a:spLocks noChangeShapeType="1"/>
          </p:cNvSpPr>
          <p:nvPr/>
        </p:nvSpPr>
        <p:spPr bwMode="auto">
          <a:xfrm>
            <a:off x="5105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8" name="Line 33"/>
          <p:cNvSpPr>
            <a:spLocks noChangeShapeType="1"/>
          </p:cNvSpPr>
          <p:nvPr/>
        </p:nvSpPr>
        <p:spPr bwMode="auto">
          <a:xfrm>
            <a:off x="5257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9" name="Line 34"/>
          <p:cNvSpPr>
            <a:spLocks noChangeShapeType="1"/>
          </p:cNvSpPr>
          <p:nvPr/>
        </p:nvSpPr>
        <p:spPr bwMode="auto">
          <a:xfrm>
            <a:off x="5410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0" name="Line 35"/>
          <p:cNvSpPr>
            <a:spLocks noChangeShapeType="1"/>
          </p:cNvSpPr>
          <p:nvPr/>
        </p:nvSpPr>
        <p:spPr bwMode="auto">
          <a:xfrm>
            <a:off x="5562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1" name="Line 36"/>
          <p:cNvSpPr>
            <a:spLocks noChangeShapeType="1"/>
          </p:cNvSpPr>
          <p:nvPr/>
        </p:nvSpPr>
        <p:spPr bwMode="auto">
          <a:xfrm>
            <a:off x="5715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2" name="Line 37"/>
          <p:cNvSpPr>
            <a:spLocks noChangeShapeType="1"/>
          </p:cNvSpPr>
          <p:nvPr/>
        </p:nvSpPr>
        <p:spPr bwMode="auto">
          <a:xfrm>
            <a:off x="5867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3" name="Line 38"/>
          <p:cNvSpPr>
            <a:spLocks noChangeShapeType="1"/>
          </p:cNvSpPr>
          <p:nvPr/>
        </p:nvSpPr>
        <p:spPr bwMode="auto">
          <a:xfrm>
            <a:off x="6019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4" name="Line 39"/>
          <p:cNvSpPr>
            <a:spLocks noChangeShapeType="1"/>
          </p:cNvSpPr>
          <p:nvPr/>
        </p:nvSpPr>
        <p:spPr bwMode="auto">
          <a:xfrm>
            <a:off x="6172200" y="2128838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5" name="Line 40"/>
          <p:cNvSpPr>
            <a:spLocks noChangeShapeType="1"/>
          </p:cNvSpPr>
          <p:nvPr/>
        </p:nvSpPr>
        <p:spPr bwMode="auto">
          <a:xfrm>
            <a:off x="6324600" y="2128838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6" name="Text Box 41"/>
          <p:cNvSpPr txBox="1">
            <a:spLocks noChangeArrowheads="1"/>
          </p:cNvSpPr>
          <p:nvPr/>
        </p:nvSpPr>
        <p:spPr bwMode="auto">
          <a:xfrm rot="5390887">
            <a:off x="1243013" y="2281238"/>
            <a:ext cx="5857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0</a:t>
            </a:r>
          </a:p>
        </p:txBody>
      </p:sp>
      <p:sp>
        <p:nvSpPr>
          <p:cNvPr id="63527" name="Text Box 42"/>
          <p:cNvSpPr txBox="1">
            <a:spLocks noChangeArrowheads="1"/>
          </p:cNvSpPr>
          <p:nvPr/>
        </p:nvSpPr>
        <p:spPr bwMode="auto">
          <a:xfrm rot="5390887">
            <a:off x="1395413" y="2281238"/>
            <a:ext cx="5857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1</a:t>
            </a:r>
          </a:p>
        </p:txBody>
      </p:sp>
      <p:sp>
        <p:nvSpPr>
          <p:cNvPr id="63528" name="Text Box 43"/>
          <p:cNvSpPr txBox="1">
            <a:spLocks noChangeArrowheads="1"/>
          </p:cNvSpPr>
          <p:nvPr/>
        </p:nvSpPr>
        <p:spPr bwMode="auto">
          <a:xfrm rot="5390887">
            <a:off x="1549400" y="2282825"/>
            <a:ext cx="5857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2</a:t>
            </a:r>
          </a:p>
        </p:txBody>
      </p:sp>
      <p:sp>
        <p:nvSpPr>
          <p:cNvPr id="63529" name="Text Box 44"/>
          <p:cNvSpPr txBox="1">
            <a:spLocks noChangeArrowheads="1"/>
          </p:cNvSpPr>
          <p:nvPr/>
        </p:nvSpPr>
        <p:spPr bwMode="auto">
          <a:xfrm rot="5390887">
            <a:off x="1701800" y="2282825"/>
            <a:ext cx="5857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3</a:t>
            </a:r>
          </a:p>
        </p:txBody>
      </p:sp>
      <p:sp>
        <p:nvSpPr>
          <p:cNvPr id="63530" name="Line 45"/>
          <p:cNvSpPr>
            <a:spLocks noChangeShapeType="1"/>
          </p:cNvSpPr>
          <p:nvPr/>
        </p:nvSpPr>
        <p:spPr bwMode="auto">
          <a:xfrm>
            <a:off x="2133600" y="25860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3531" name="Group 46"/>
          <p:cNvGrpSpPr>
            <a:grpSpLocks/>
          </p:cNvGrpSpPr>
          <p:nvPr/>
        </p:nvGrpSpPr>
        <p:grpSpPr bwMode="auto">
          <a:xfrm>
            <a:off x="2743200" y="5334000"/>
            <a:ext cx="5029200" cy="609600"/>
            <a:chOff x="912" y="1104"/>
            <a:chExt cx="3648" cy="384"/>
          </a:xfrm>
        </p:grpSpPr>
        <p:sp>
          <p:nvSpPr>
            <p:cNvPr id="63585" name="Line 47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6" name="Line 48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7" name="Line 49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8" name="Line 50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532" name="Line 51"/>
          <p:cNvSpPr>
            <a:spLocks noChangeShapeType="1"/>
          </p:cNvSpPr>
          <p:nvPr/>
        </p:nvSpPr>
        <p:spPr bwMode="auto">
          <a:xfrm>
            <a:off x="2743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3" name="Line 52"/>
          <p:cNvSpPr>
            <a:spLocks noChangeShapeType="1"/>
          </p:cNvSpPr>
          <p:nvPr/>
        </p:nvSpPr>
        <p:spPr bwMode="auto">
          <a:xfrm>
            <a:off x="2895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4" name="Line 53"/>
          <p:cNvSpPr>
            <a:spLocks noChangeShapeType="1"/>
          </p:cNvSpPr>
          <p:nvPr/>
        </p:nvSpPr>
        <p:spPr bwMode="auto">
          <a:xfrm>
            <a:off x="3048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5" name="Line 54"/>
          <p:cNvSpPr>
            <a:spLocks noChangeShapeType="1"/>
          </p:cNvSpPr>
          <p:nvPr/>
        </p:nvSpPr>
        <p:spPr bwMode="auto">
          <a:xfrm>
            <a:off x="3200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6" name="Line 55"/>
          <p:cNvSpPr>
            <a:spLocks noChangeShapeType="1"/>
          </p:cNvSpPr>
          <p:nvPr/>
        </p:nvSpPr>
        <p:spPr bwMode="auto">
          <a:xfrm>
            <a:off x="3352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7" name="Line 56"/>
          <p:cNvSpPr>
            <a:spLocks noChangeShapeType="1"/>
          </p:cNvSpPr>
          <p:nvPr/>
        </p:nvSpPr>
        <p:spPr bwMode="auto">
          <a:xfrm>
            <a:off x="3505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8" name="Line 57"/>
          <p:cNvSpPr>
            <a:spLocks noChangeShapeType="1"/>
          </p:cNvSpPr>
          <p:nvPr/>
        </p:nvSpPr>
        <p:spPr bwMode="auto">
          <a:xfrm>
            <a:off x="3657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39" name="Line 58"/>
          <p:cNvSpPr>
            <a:spLocks noChangeShapeType="1"/>
          </p:cNvSpPr>
          <p:nvPr/>
        </p:nvSpPr>
        <p:spPr bwMode="auto">
          <a:xfrm>
            <a:off x="3810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0" name="Line 59"/>
          <p:cNvSpPr>
            <a:spLocks noChangeShapeType="1"/>
          </p:cNvSpPr>
          <p:nvPr/>
        </p:nvSpPr>
        <p:spPr bwMode="auto">
          <a:xfrm>
            <a:off x="3962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1" name="Line 60"/>
          <p:cNvSpPr>
            <a:spLocks noChangeShapeType="1"/>
          </p:cNvSpPr>
          <p:nvPr/>
        </p:nvSpPr>
        <p:spPr bwMode="auto">
          <a:xfrm>
            <a:off x="4114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2" name="Line 61"/>
          <p:cNvSpPr>
            <a:spLocks noChangeShapeType="1"/>
          </p:cNvSpPr>
          <p:nvPr/>
        </p:nvSpPr>
        <p:spPr bwMode="auto">
          <a:xfrm>
            <a:off x="4267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3" name="Line 62"/>
          <p:cNvSpPr>
            <a:spLocks noChangeShapeType="1"/>
          </p:cNvSpPr>
          <p:nvPr/>
        </p:nvSpPr>
        <p:spPr bwMode="auto">
          <a:xfrm>
            <a:off x="4419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4" name="Line 63"/>
          <p:cNvSpPr>
            <a:spLocks noChangeShapeType="1"/>
          </p:cNvSpPr>
          <p:nvPr/>
        </p:nvSpPr>
        <p:spPr bwMode="auto">
          <a:xfrm>
            <a:off x="4572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5" name="Line 64"/>
          <p:cNvSpPr>
            <a:spLocks noChangeShapeType="1"/>
          </p:cNvSpPr>
          <p:nvPr/>
        </p:nvSpPr>
        <p:spPr bwMode="auto">
          <a:xfrm>
            <a:off x="4724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6" name="Line 65"/>
          <p:cNvSpPr>
            <a:spLocks noChangeShapeType="1"/>
          </p:cNvSpPr>
          <p:nvPr/>
        </p:nvSpPr>
        <p:spPr bwMode="auto">
          <a:xfrm>
            <a:off x="4876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7" name="Line 66"/>
          <p:cNvSpPr>
            <a:spLocks noChangeShapeType="1"/>
          </p:cNvSpPr>
          <p:nvPr/>
        </p:nvSpPr>
        <p:spPr bwMode="auto">
          <a:xfrm>
            <a:off x="5029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8" name="Line 67"/>
          <p:cNvSpPr>
            <a:spLocks noChangeShapeType="1"/>
          </p:cNvSpPr>
          <p:nvPr/>
        </p:nvSpPr>
        <p:spPr bwMode="auto">
          <a:xfrm>
            <a:off x="5181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9" name="Line 68"/>
          <p:cNvSpPr>
            <a:spLocks noChangeShapeType="1"/>
          </p:cNvSpPr>
          <p:nvPr/>
        </p:nvSpPr>
        <p:spPr bwMode="auto">
          <a:xfrm>
            <a:off x="5334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0" name="Line 69"/>
          <p:cNvSpPr>
            <a:spLocks noChangeShapeType="1"/>
          </p:cNvSpPr>
          <p:nvPr/>
        </p:nvSpPr>
        <p:spPr bwMode="auto">
          <a:xfrm>
            <a:off x="5486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1" name="Line 70"/>
          <p:cNvSpPr>
            <a:spLocks noChangeShapeType="1"/>
          </p:cNvSpPr>
          <p:nvPr/>
        </p:nvSpPr>
        <p:spPr bwMode="auto">
          <a:xfrm>
            <a:off x="5638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2" name="Line 71"/>
          <p:cNvSpPr>
            <a:spLocks noChangeShapeType="1"/>
          </p:cNvSpPr>
          <p:nvPr/>
        </p:nvSpPr>
        <p:spPr bwMode="auto">
          <a:xfrm>
            <a:off x="5791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3" name="Line 72"/>
          <p:cNvSpPr>
            <a:spLocks noChangeShapeType="1"/>
          </p:cNvSpPr>
          <p:nvPr/>
        </p:nvSpPr>
        <p:spPr bwMode="auto">
          <a:xfrm>
            <a:off x="5943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4" name="Line 73"/>
          <p:cNvSpPr>
            <a:spLocks noChangeShapeType="1"/>
          </p:cNvSpPr>
          <p:nvPr/>
        </p:nvSpPr>
        <p:spPr bwMode="auto">
          <a:xfrm>
            <a:off x="6096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5" name="Line 74"/>
          <p:cNvSpPr>
            <a:spLocks noChangeShapeType="1"/>
          </p:cNvSpPr>
          <p:nvPr/>
        </p:nvSpPr>
        <p:spPr bwMode="auto">
          <a:xfrm>
            <a:off x="6248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6" name="Line 75"/>
          <p:cNvSpPr>
            <a:spLocks noChangeShapeType="1"/>
          </p:cNvSpPr>
          <p:nvPr/>
        </p:nvSpPr>
        <p:spPr bwMode="auto">
          <a:xfrm>
            <a:off x="6400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7" name="Line 76"/>
          <p:cNvSpPr>
            <a:spLocks noChangeShapeType="1"/>
          </p:cNvSpPr>
          <p:nvPr/>
        </p:nvSpPr>
        <p:spPr bwMode="auto">
          <a:xfrm>
            <a:off x="6553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8" name="Line 77"/>
          <p:cNvSpPr>
            <a:spLocks noChangeShapeType="1"/>
          </p:cNvSpPr>
          <p:nvPr/>
        </p:nvSpPr>
        <p:spPr bwMode="auto">
          <a:xfrm>
            <a:off x="6705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59" name="Line 78"/>
          <p:cNvSpPr>
            <a:spLocks noChangeShapeType="1"/>
          </p:cNvSpPr>
          <p:nvPr/>
        </p:nvSpPr>
        <p:spPr bwMode="auto">
          <a:xfrm>
            <a:off x="6858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0" name="Line 79"/>
          <p:cNvSpPr>
            <a:spLocks noChangeShapeType="1"/>
          </p:cNvSpPr>
          <p:nvPr/>
        </p:nvSpPr>
        <p:spPr bwMode="auto">
          <a:xfrm>
            <a:off x="7010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1" name="Line 80"/>
          <p:cNvSpPr>
            <a:spLocks noChangeShapeType="1"/>
          </p:cNvSpPr>
          <p:nvPr/>
        </p:nvSpPr>
        <p:spPr bwMode="auto">
          <a:xfrm>
            <a:off x="7162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2" name="Line 81"/>
          <p:cNvSpPr>
            <a:spLocks noChangeShapeType="1"/>
          </p:cNvSpPr>
          <p:nvPr/>
        </p:nvSpPr>
        <p:spPr bwMode="auto">
          <a:xfrm>
            <a:off x="7315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3" name="Line 82"/>
          <p:cNvSpPr>
            <a:spLocks noChangeShapeType="1"/>
          </p:cNvSpPr>
          <p:nvPr/>
        </p:nvSpPr>
        <p:spPr bwMode="auto">
          <a:xfrm>
            <a:off x="7467600" y="5334000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4" name="Line 83"/>
          <p:cNvSpPr>
            <a:spLocks noChangeShapeType="1"/>
          </p:cNvSpPr>
          <p:nvPr/>
        </p:nvSpPr>
        <p:spPr bwMode="auto">
          <a:xfrm>
            <a:off x="7620000" y="5334000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65" name="Text Box 84"/>
          <p:cNvSpPr txBox="1">
            <a:spLocks noChangeArrowheads="1"/>
          </p:cNvSpPr>
          <p:nvPr/>
        </p:nvSpPr>
        <p:spPr bwMode="auto">
          <a:xfrm rot="5390887">
            <a:off x="2540000" y="5487988"/>
            <a:ext cx="5857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0</a:t>
            </a:r>
          </a:p>
        </p:txBody>
      </p:sp>
      <p:sp>
        <p:nvSpPr>
          <p:cNvPr id="63566" name="Text Box 85"/>
          <p:cNvSpPr txBox="1">
            <a:spLocks noChangeArrowheads="1"/>
          </p:cNvSpPr>
          <p:nvPr/>
        </p:nvSpPr>
        <p:spPr bwMode="auto">
          <a:xfrm rot="5390887">
            <a:off x="2692400" y="5487988"/>
            <a:ext cx="5857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1</a:t>
            </a:r>
          </a:p>
        </p:txBody>
      </p:sp>
      <p:sp>
        <p:nvSpPr>
          <p:cNvPr id="63567" name="Text Box 86"/>
          <p:cNvSpPr txBox="1">
            <a:spLocks noChangeArrowheads="1"/>
          </p:cNvSpPr>
          <p:nvPr/>
        </p:nvSpPr>
        <p:spPr bwMode="auto">
          <a:xfrm rot="5390887">
            <a:off x="2844800" y="5487988"/>
            <a:ext cx="5857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2</a:t>
            </a:r>
          </a:p>
        </p:txBody>
      </p:sp>
      <p:sp>
        <p:nvSpPr>
          <p:cNvPr id="63568" name="Text Box 87"/>
          <p:cNvSpPr txBox="1">
            <a:spLocks noChangeArrowheads="1"/>
          </p:cNvSpPr>
          <p:nvPr/>
        </p:nvSpPr>
        <p:spPr bwMode="auto">
          <a:xfrm rot="5390887">
            <a:off x="2997200" y="5487988"/>
            <a:ext cx="5857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3</a:t>
            </a:r>
          </a:p>
        </p:txBody>
      </p:sp>
      <p:sp>
        <p:nvSpPr>
          <p:cNvPr id="63569" name="Line 88"/>
          <p:cNvSpPr>
            <a:spLocks noChangeShapeType="1"/>
          </p:cNvSpPr>
          <p:nvPr/>
        </p:nvSpPr>
        <p:spPr bwMode="auto">
          <a:xfrm>
            <a:off x="3429000" y="5486400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0" name="Line 89"/>
          <p:cNvSpPr>
            <a:spLocks noChangeShapeType="1"/>
          </p:cNvSpPr>
          <p:nvPr/>
        </p:nvSpPr>
        <p:spPr bwMode="auto">
          <a:xfrm>
            <a:off x="3429000" y="5791200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1" name="Text Box 90"/>
          <p:cNvSpPr txBox="1">
            <a:spLocks noChangeArrowheads="1"/>
          </p:cNvSpPr>
          <p:nvPr/>
        </p:nvSpPr>
        <p:spPr bwMode="auto">
          <a:xfrm>
            <a:off x="304800" y="1600200"/>
            <a:ext cx="309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Application @ Host A</a:t>
            </a:r>
          </a:p>
        </p:txBody>
      </p:sp>
      <p:sp>
        <p:nvSpPr>
          <p:cNvPr id="63572" name="Text Box 91"/>
          <p:cNvSpPr txBox="1">
            <a:spLocks noChangeArrowheads="1"/>
          </p:cNvSpPr>
          <p:nvPr/>
        </p:nvSpPr>
        <p:spPr bwMode="auto">
          <a:xfrm>
            <a:off x="304800" y="6015335"/>
            <a:ext cx="3110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Application @ Host B</a:t>
            </a:r>
          </a:p>
        </p:txBody>
      </p:sp>
      <p:sp>
        <p:nvSpPr>
          <p:cNvPr id="63573" name="Text Box 92"/>
          <p:cNvSpPr txBox="1">
            <a:spLocks noChangeArrowheads="1"/>
          </p:cNvSpPr>
          <p:nvPr/>
        </p:nvSpPr>
        <p:spPr bwMode="auto">
          <a:xfrm rot="5390887">
            <a:off x="2271713" y="2346325"/>
            <a:ext cx="6619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80</a:t>
            </a:r>
          </a:p>
        </p:txBody>
      </p:sp>
      <p:sp>
        <p:nvSpPr>
          <p:cNvPr id="63574" name="Line 93"/>
          <p:cNvSpPr>
            <a:spLocks noChangeShapeType="1"/>
          </p:cNvSpPr>
          <p:nvPr/>
        </p:nvSpPr>
        <p:spPr bwMode="auto">
          <a:xfrm>
            <a:off x="2133600" y="23574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5" name="Text Box 94"/>
          <p:cNvSpPr txBox="1">
            <a:spLocks noChangeArrowheads="1"/>
          </p:cNvSpPr>
          <p:nvPr/>
        </p:nvSpPr>
        <p:spPr bwMode="auto">
          <a:xfrm rot="5390887">
            <a:off x="3568700" y="5548313"/>
            <a:ext cx="6619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Times New Roman" charset="0"/>
              </a:rPr>
              <a:t>Byte 80</a:t>
            </a:r>
          </a:p>
        </p:txBody>
      </p:sp>
      <p:sp>
        <p:nvSpPr>
          <p:cNvPr id="63576" name="Line 95"/>
          <p:cNvSpPr>
            <a:spLocks noChangeShapeType="1"/>
          </p:cNvSpPr>
          <p:nvPr/>
        </p:nvSpPr>
        <p:spPr bwMode="auto">
          <a:xfrm>
            <a:off x="1485900" y="2817813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7" name="Line 96"/>
          <p:cNvSpPr>
            <a:spLocks noChangeShapeType="1"/>
          </p:cNvSpPr>
          <p:nvPr/>
        </p:nvSpPr>
        <p:spPr bwMode="auto">
          <a:xfrm>
            <a:off x="1981200" y="2819400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8" name="Line 97"/>
          <p:cNvSpPr>
            <a:spLocks noChangeShapeType="1"/>
          </p:cNvSpPr>
          <p:nvPr/>
        </p:nvSpPr>
        <p:spPr bwMode="auto">
          <a:xfrm>
            <a:off x="2476500" y="2820988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79" name="Line 98"/>
          <p:cNvSpPr>
            <a:spLocks noChangeShapeType="1"/>
          </p:cNvSpPr>
          <p:nvPr/>
        </p:nvSpPr>
        <p:spPr bwMode="auto">
          <a:xfrm>
            <a:off x="2971800" y="2822575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80" name="Line 99"/>
          <p:cNvSpPr>
            <a:spLocks noChangeShapeType="1"/>
          </p:cNvSpPr>
          <p:nvPr/>
        </p:nvSpPr>
        <p:spPr bwMode="auto">
          <a:xfrm>
            <a:off x="3467100" y="2824163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81" name="Line 100"/>
          <p:cNvSpPr>
            <a:spLocks noChangeShapeType="1"/>
          </p:cNvSpPr>
          <p:nvPr/>
        </p:nvSpPr>
        <p:spPr bwMode="auto">
          <a:xfrm>
            <a:off x="3962400" y="2825750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82" name="Line 101"/>
          <p:cNvSpPr>
            <a:spLocks noChangeShapeType="1"/>
          </p:cNvSpPr>
          <p:nvPr/>
        </p:nvSpPr>
        <p:spPr bwMode="auto">
          <a:xfrm>
            <a:off x="4457700" y="2827338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83" name="Line 102"/>
          <p:cNvSpPr>
            <a:spLocks noChangeShapeType="1"/>
          </p:cNvSpPr>
          <p:nvPr/>
        </p:nvSpPr>
        <p:spPr bwMode="auto">
          <a:xfrm>
            <a:off x="4953000" y="2828925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84" name="Line 103"/>
          <p:cNvSpPr>
            <a:spLocks noChangeShapeType="1"/>
          </p:cNvSpPr>
          <p:nvPr/>
        </p:nvSpPr>
        <p:spPr bwMode="auto">
          <a:xfrm>
            <a:off x="5448300" y="2830513"/>
            <a:ext cx="1295400" cy="2444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197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763000" cy="1173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… Provided Using TCP </a:t>
            </a:r>
            <a:r>
              <a:rPr lang="ja-JP" altLang="en-US" dirty="0">
                <a:latin typeface="Helvetic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Segments</a:t>
            </a:r>
            <a:r>
              <a:rPr lang="ja-JP" altLang="en-US" dirty="0">
                <a:latin typeface="Helvetica" charset="0"/>
                <a:ea typeface="ＭＳ Ｐゴシック" charset="0"/>
                <a:cs typeface="ＭＳ Ｐゴシック" charset="0"/>
              </a:rPr>
              <a:t>”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5540" name="Group 3"/>
          <p:cNvGrpSpPr>
            <a:grpSpLocks/>
          </p:cNvGrpSpPr>
          <p:nvPr/>
        </p:nvGrpSpPr>
        <p:grpSpPr bwMode="auto">
          <a:xfrm>
            <a:off x="1447800" y="2128838"/>
            <a:ext cx="5029200" cy="609600"/>
            <a:chOff x="912" y="1104"/>
            <a:chExt cx="3648" cy="384"/>
          </a:xfrm>
        </p:grpSpPr>
        <p:sp>
          <p:nvSpPr>
            <p:cNvPr id="65647" name="Line 4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48" name="Line 5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49" name="Line 6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50" name="Line 7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5541" name="Line 8"/>
          <p:cNvSpPr>
            <a:spLocks noChangeShapeType="1"/>
          </p:cNvSpPr>
          <p:nvPr/>
        </p:nvSpPr>
        <p:spPr bwMode="auto">
          <a:xfrm>
            <a:off x="1447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2" name="Line 9"/>
          <p:cNvSpPr>
            <a:spLocks noChangeShapeType="1"/>
          </p:cNvSpPr>
          <p:nvPr/>
        </p:nvSpPr>
        <p:spPr bwMode="auto">
          <a:xfrm>
            <a:off x="1600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Line 10"/>
          <p:cNvSpPr>
            <a:spLocks noChangeShapeType="1"/>
          </p:cNvSpPr>
          <p:nvPr/>
        </p:nvSpPr>
        <p:spPr bwMode="auto">
          <a:xfrm>
            <a:off x="1752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4" name="Line 11"/>
          <p:cNvSpPr>
            <a:spLocks noChangeShapeType="1"/>
          </p:cNvSpPr>
          <p:nvPr/>
        </p:nvSpPr>
        <p:spPr bwMode="auto">
          <a:xfrm>
            <a:off x="1905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Line 12"/>
          <p:cNvSpPr>
            <a:spLocks noChangeShapeType="1"/>
          </p:cNvSpPr>
          <p:nvPr/>
        </p:nvSpPr>
        <p:spPr bwMode="auto">
          <a:xfrm>
            <a:off x="2057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6" name="Line 13"/>
          <p:cNvSpPr>
            <a:spLocks noChangeShapeType="1"/>
          </p:cNvSpPr>
          <p:nvPr/>
        </p:nvSpPr>
        <p:spPr bwMode="auto">
          <a:xfrm>
            <a:off x="2209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7" name="Line 14"/>
          <p:cNvSpPr>
            <a:spLocks noChangeShapeType="1"/>
          </p:cNvSpPr>
          <p:nvPr/>
        </p:nvSpPr>
        <p:spPr bwMode="auto">
          <a:xfrm>
            <a:off x="2362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5"/>
          <p:cNvSpPr>
            <a:spLocks noChangeShapeType="1"/>
          </p:cNvSpPr>
          <p:nvPr/>
        </p:nvSpPr>
        <p:spPr bwMode="auto">
          <a:xfrm>
            <a:off x="2514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9" name="Line 16"/>
          <p:cNvSpPr>
            <a:spLocks noChangeShapeType="1"/>
          </p:cNvSpPr>
          <p:nvPr/>
        </p:nvSpPr>
        <p:spPr bwMode="auto">
          <a:xfrm>
            <a:off x="2667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0" name="Line 17"/>
          <p:cNvSpPr>
            <a:spLocks noChangeShapeType="1"/>
          </p:cNvSpPr>
          <p:nvPr/>
        </p:nvSpPr>
        <p:spPr bwMode="auto">
          <a:xfrm>
            <a:off x="2819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1" name="Line 18"/>
          <p:cNvSpPr>
            <a:spLocks noChangeShapeType="1"/>
          </p:cNvSpPr>
          <p:nvPr/>
        </p:nvSpPr>
        <p:spPr bwMode="auto">
          <a:xfrm>
            <a:off x="2971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2" name="Line 19"/>
          <p:cNvSpPr>
            <a:spLocks noChangeShapeType="1"/>
          </p:cNvSpPr>
          <p:nvPr/>
        </p:nvSpPr>
        <p:spPr bwMode="auto">
          <a:xfrm>
            <a:off x="3124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3" name="Line 20"/>
          <p:cNvSpPr>
            <a:spLocks noChangeShapeType="1"/>
          </p:cNvSpPr>
          <p:nvPr/>
        </p:nvSpPr>
        <p:spPr bwMode="auto">
          <a:xfrm>
            <a:off x="3276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4" name="Line 21"/>
          <p:cNvSpPr>
            <a:spLocks noChangeShapeType="1"/>
          </p:cNvSpPr>
          <p:nvPr/>
        </p:nvSpPr>
        <p:spPr bwMode="auto">
          <a:xfrm>
            <a:off x="3429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5" name="Line 22"/>
          <p:cNvSpPr>
            <a:spLocks noChangeShapeType="1"/>
          </p:cNvSpPr>
          <p:nvPr/>
        </p:nvSpPr>
        <p:spPr bwMode="auto">
          <a:xfrm>
            <a:off x="3581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6" name="Line 23"/>
          <p:cNvSpPr>
            <a:spLocks noChangeShapeType="1"/>
          </p:cNvSpPr>
          <p:nvPr/>
        </p:nvSpPr>
        <p:spPr bwMode="auto">
          <a:xfrm>
            <a:off x="3733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7" name="Line 24"/>
          <p:cNvSpPr>
            <a:spLocks noChangeShapeType="1"/>
          </p:cNvSpPr>
          <p:nvPr/>
        </p:nvSpPr>
        <p:spPr bwMode="auto">
          <a:xfrm>
            <a:off x="3886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8" name="Line 25"/>
          <p:cNvSpPr>
            <a:spLocks noChangeShapeType="1"/>
          </p:cNvSpPr>
          <p:nvPr/>
        </p:nvSpPr>
        <p:spPr bwMode="auto">
          <a:xfrm>
            <a:off x="4038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59" name="Line 26"/>
          <p:cNvSpPr>
            <a:spLocks noChangeShapeType="1"/>
          </p:cNvSpPr>
          <p:nvPr/>
        </p:nvSpPr>
        <p:spPr bwMode="auto">
          <a:xfrm>
            <a:off x="4191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0" name="Line 27"/>
          <p:cNvSpPr>
            <a:spLocks noChangeShapeType="1"/>
          </p:cNvSpPr>
          <p:nvPr/>
        </p:nvSpPr>
        <p:spPr bwMode="auto">
          <a:xfrm>
            <a:off x="4343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1" name="Line 28"/>
          <p:cNvSpPr>
            <a:spLocks noChangeShapeType="1"/>
          </p:cNvSpPr>
          <p:nvPr/>
        </p:nvSpPr>
        <p:spPr bwMode="auto">
          <a:xfrm>
            <a:off x="4495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2" name="Line 29"/>
          <p:cNvSpPr>
            <a:spLocks noChangeShapeType="1"/>
          </p:cNvSpPr>
          <p:nvPr/>
        </p:nvSpPr>
        <p:spPr bwMode="auto">
          <a:xfrm>
            <a:off x="4648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3" name="Line 30"/>
          <p:cNvSpPr>
            <a:spLocks noChangeShapeType="1"/>
          </p:cNvSpPr>
          <p:nvPr/>
        </p:nvSpPr>
        <p:spPr bwMode="auto">
          <a:xfrm>
            <a:off x="4800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4" name="Line 31"/>
          <p:cNvSpPr>
            <a:spLocks noChangeShapeType="1"/>
          </p:cNvSpPr>
          <p:nvPr/>
        </p:nvSpPr>
        <p:spPr bwMode="auto">
          <a:xfrm>
            <a:off x="4953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5" name="Line 32"/>
          <p:cNvSpPr>
            <a:spLocks noChangeShapeType="1"/>
          </p:cNvSpPr>
          <p:nvPr/>
        </p:nvSpPr>
        <p:spPr bwMode="auto">
          <a:xfrm>
            <a:off x="5105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6" name="Line 33"/>
          <p:cNvSpPr>
            <a:spLocks noChangeShapeType="1"/>
          </p:cNvSpPr>
          <p:nvPr/>
        </p:nvSpPr>
        <p:spPr bwMode="auto">
          <a:xfrm>
            <a:off x="5257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7" name="Line 34"/>
          <p:cNvSpPr>
            <a:spLocks noChangeShapeType="1"/>
          </p:cNvSpPr>
          <p:nvPr/>
        </p:nvSpPr>
        <p:spPr bwMode="auto">
          <a:xfrm>
            <a:off x="54102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8" name="Line 35"/>
          <p:cNvSpPr>
            <a:spLocks noChangeShapeType="1"/>
          </p:cNvSpPr>
          <p:nvPr/>
        </p:nvSpPr>
        <p:spPr bwMode="auto">
          <a:xfrm>
            <a:off x="55626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69" name="Line 36"/>
          <p:cNvSpPr>
            <a:spLocks noChangeShapeType="1"/>
          </p:cNvSpPr>
          <p:nvPr/>
        </p:nvSpPr>
        <p:spPr bwMode="auto">
          <a:xfrm>
            <a:off x="57150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70" name="Line 37"/>
          <p:cNvSpPr>
            <a:spLocks noChangeShapeType="1"/>
          </p:cNvSpPr>
          <p:nvPr/>
        </p:nvSpPr>
        <p:spPr bwMode="auto">
          <a:xfrm>
            <a:off x="58674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71" name="Line 38"/>
          <p:cNvSpPr>
            <a:spLocks noChangeShapeType="1"/>
          </p:cNvSpPr>
          <p:nvPr/>
        </p:nvSpPr>
        <p:spPr bwMode="auto">
          <a:xfrm>
            <a:off x="6019800" y="2128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72" name="Line 39"/>
          <p:cNvSpPr>
            <a:spLocks noChangeShapeType="1"/>
          </p:cNvSpPr>
          <p:nvPr/>
        </p:nvSpPr>
        <p:spPr bwMode="auto">
          <a:xfrm>
            <a:off x="6172200" y="2128838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73" name="Line 40"/>
          <p:cNvSpPr>
            <a:spLocks noChangeShapeType="1"/>
          </p:cNvSpPr>
          <p:nvPr/>
        </p:nvSpPr>
        <p:spPr bwMode="auto">
          <a:xfrm>
            <a:off x="6324600" y="2128838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74" name="Text Box 41"/>
          <p:cNvSpPr txBox="1">
            <a:spLocks noChangeArrowheads="1"/>
          </p:cNvSpPr>
          <p:nvPr/>
        </p:nvSpPr>
        <p:spPr bwMode="auto">
          <a:xfrm rot="5390887">
            <a:off x="1225440" y="2280057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0</a:t>
            </a:r>
          </a:p>
        </p:txBody>
      </p:sp>
      <p:sp>
        <p:nvSpPr>
          <p:cNvPr id="65575" name="Text Box 42"/>
          <p:cNvSpPr txBox="1">
            <a:spLocks noChangeArrowheads="1"/>
          </p:cNvSpPr>
          <p:nvPr/>
        </p:nvSpPr>
        <p:spPr bwMode="auto">
          <a:xfrm rot="5390887">
            <a:off x="1377840" y="2280057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1</a:t>
            </a:r>
          </a:p>
        </p:txBody>
      </p:sp>
      <p:sp>
        <p:nvSpPr>
          <p:cNvPr id="65576" name="Text Box 43"/>
          <p:cNvSpPr txBox="1">
            <a:spLocks noChangeArrowheads="1"/>
          </p:cNvSpPr>
          <p:nvPr/>
        </p:nvSpPr>
        <p:spPr bwMode="auto">
          <a:xfrm rot="5390887">
            <a:off x="1531828" y="2281645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2</a:t>
            </a:r>
          </a:p>
        </p:txBody>
      </p:sp>
      <p:sp>
        <p:nvSpPr>
          <p:cNvPr id="65577" name="Text Box 44"/>
          <p:cNvSpPr txBox="1">
            <a:spLocks noChangeArrowheads="1"/>
          </p:cNvSpPr>
          <p:nvPr/>
        </p:nvSpPr>
        <p:spPr bwMode="auto">
          <a:xfrm rot="5390887">
            <a:off x="1684228" y="2281645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3</a:t>
            </a:r>
          </a:p>
        </p:txBody>
      </p:sp>
      <p:sp>
        <p:nvSpPr>
          <p:cNvPr id="65578" name="Line 45"/>
          <p:cNvSpPr>
            <a:spLocks noChangeShapeType="1"/>
          </p:cNvSpPr>
          <p:nvPr/>
        </p:nvSpPr>
        <p:spPr bwMode="auto">
          <a:xfrm>
            <a:off x="2133600" y="25860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grpSp>
        <p:nvGrpSpPr>
          <p:cNvPr id="65579" name="Group 46"/>
          <p:cNvGrpSpPr>
            <a:grpSpLocks/>
          </p:cNvGrpSpPr>
          <p:nvPr/>
        </p:nvGrpSpPr>
        <p:grpSpPr bwMode="auto">
          <a:xfrm>
            <a:off x="2743200" y="5334000"/>
            <a:ext cx="5029200" cy="609600"/>
            <a:chOff x="912" y="1104"/>
            <a:chExt cx="3648" cy="384"/>
          </a:xfrm>
        </p:grpSpPr>
        <p:sp>
          <p:nvSpPr>
            <p:cNvPr id="65643" name="Line 47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44" name="Line 48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45" name="Line 49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646" name="Line 50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5580" name="Line 51"/>
          <p:cNvSpPr>
            <a:spLocks noChangeShapeType="1"/>
          </p:cNvSpPr>
          <p:nvPr/>
        </p:nvSpPr>
        <p:spPr bwMode="auto">
          <a:xfrm>
            <a:off x="2743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1" name="Line 52"/>
          <p:cNvSpPr>
            <a:spLocks noChangeShapeType="1"/>
          </p:cNvSpPr>
          <p:nvPr/>
        </p:nvSpPr>
        <p:spPr bwMode="auto">
          <a:xfrm>
            <a:off x="2895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2" name="Line 53"/>
          <p:cNvSpPr>
            <a:spLocks noChangeShapeType="1"/>
          </p:cNvSpPr>
          <p:nvPr/>
        </p:nvSpPr>
        <p:spPr bwMode="auto">
          <a:xfrm>
            <a:off x="3048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3" name="Line 54"/>
          <p:cNvSpPr>
            <a:spLocks noChangeShapeType="1"/>
          </p:cNvSpPr>
          <p:nvPr/>
        </p:nvSpPr>
        <p:spPr bwMode="auto">
          <a:xfrm>
            <a:off x="3200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4" name="Line 55"/>
          <p:cNvSpPr>
            <a:spLocks noChangeShapeType="1"/>
          </p:cNvSpPr>
          <p:nvPr/>
        </p:nvSpPr>
        <p:spPr bwMode="auto">
          <a:xfrm>
            <a:off x="3352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5" name="Line 56"/>
          <p:cNvSpPr>
            <a:spLocks noChangeShapeType="1"/>
          </p:cNvSpPr>
          <p:nvPr/>
        </p:nvSpPr>
        <p:spPr bwMode="auto">
          <a:xfrm>
            <a:off x="3505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6" name="Line 57"/>
          <p:cNvSpPr>
            <a:spLocks noChangeShapeType="1"/>
          </p:cNvSpPr>
          <p:nvPr/>
        </p:nvSpPr>
        <p:spPr bwMode="auto">
          <a:xfrm>
            <a:off x="3657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7" name="Line 58"/>
          <p:cNvSpPr>
            <a:spLocks noChangeShapeType="1"/>
          </p:cNvSpPr>
          <p:nvPr/>
        </p:nvSpPr>
        <p:spPr bwMode="auto">
          <a:xfrm>
            <a:off x="3810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8" name="Line 59"/>
          <p:cNvSpPr>
            <a:spLocks noChangeShapeType="1"/>
          </p:cNvSpPr>
          <p:nvPr/>
        </p:nvSpPr>
        <p:spPr bwMode="auto">
          <a:xfrm>
            <a:off x="3962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89" name="Line 60"/>
          <p:cNvSpPr>
            <a:spLocks noChangeShapeType="1"/>
          </p:cNvSpPr>
          <p:nvPr/>
        </p:nvSpPr>
        <p:spPr bwMode="auto">
          <a:xfrm>
            <a:off x="4114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0" name="Line 61"/>
          <p:cNvSpPr>
            <a:spLocks noChangeShapeType="1"/>
          </p:cNvSpPr>
          <p:nvPr/>
        </p:nvSpPr>
        <p:spPr bwMode="auto">
          <a:xfrm>
            <a:off x="4267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1" name="Line 62"/>
          <p:cNvSpPr>
            <a:spLocks noChangeShapeType="1"/>
          </p:cNvSpPr>
          <p:nvPr/>
        </p:nvSpPr>
        <p:spPr bwMode="auto">
          <a:xfrm>
            <a:off x="4419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2" name="Line 63"/>
          <p:cNvSpPr>
            <a:spLocks noChangeShapeType="1"/>
          </p:cNvSpPr>
          <p:nvPr/>
        </p:nvSpPr>
        <p:spPr bwMode="auto">
          <a:xfrm>
            <a:off x="4572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3" name="Line 64"/>
          <p:cNvSpPr>
            <a:spLocks noChangeShapeType="1"/>
          </p:cNvSpPr>
          <p:nvPr/>
        </p:nvSpPr>
        <p:spPr bwMode="auto">
          <a:xfrm>
            <a:off x="4724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4" name="Line 65"/>
          <p:cNvSpPr>
            <a:spLocks noChangeShapeType="1"/>
          </p:cNvSpPr>
          <p:nvPr/>
        </p:nvSpPr>
        <p:spPr bwMode="auto">
          <a:xfrm>
            <a:off x="4876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5" name="Line 66"/>
          <p:cNvSpPr>
            <a:spLocks noChangeShapeType="1"/>
          </p:cNvSpPr>
          <p:nvPr/>
        </p:nvSpPr>
        <p:spPr bwMode="auto">
          <a:xfrm>
            <a:off x="5029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6" name="Line 67"/>
          <p:cNvSpPr>
            <a:spLocks noChangeShapeType="1"/>
          </p:cNvSpPr>
          <p:nvPr/>
        </p:nvSpPr>
        <p:spPr bwMode="auto">
          <a:xfrm>
            <a:off x="5181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7" name="Line 68"/>
          <p:cNvSpPr>
            <a:spLocks noChangeShapeType="1"/>
          </p:cNvSpPr>
          <p:nvPr/>
        </p:nvSpPr>
        <p:spPr bwMode="auto">
          <a:xfrm>
            <a:off x="5334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8" name="Line 69"/>
          <p:cNvSpPr>
            <a:spLocks noChangeShapeType="1"/>
          </p:cNvSpPr>
          <p:nvPr/>
        </p:nvSpPr>
        <p:spPr bwMode="auto">
          <a:xfrm>
            <a:off x="5486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99" name="Line 70"/>
          <p:cNvSpPr>
            <a:spLocks noChangeShapeType="1"/>
          </p:cNvSpPr>
          <p:nvPr/>
        </p:nvSpPr>
        <p:spPr bwMode="auto">
          <a:xfrm>
            <a:off x="5638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0" name="Line 71"/>
          <p:cNvSpPr>
            <a:spLocks noChangeShapeType="1"/>
          </p:cNvSpPr>
          <p:nvPr/>
        </p:nvSpPr>
        <p:spPr bwMode="auto">
          <a:xfrm>
            <a:off x="5791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1" name="Line 72"/>
          <p:cNvSpPr>
            <a:spLocks noChangeShapeType="1"/>
          </p:cNvSpPr>
          <p:nvPr/>
        </p:nvSpPr>
        <p:spPr bwMode="auto">
          <a:xfrm>
            <a:off x="5943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2" name="Line 73"/>
          <p:cNvSpPr>
            <a:spLocks noChangeShapeType="1"/>
          </p:cNvSpPr>
          <p:nvPr/>
        </p:nvSpPr>
        <p:spPr bwMode="auto">
          <a:xfrm>
            <a:off x="6096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3" name="Line 74"/>
          <p:cNvSpPr>
            <a:spLocks noChangeShapeType="1"/>
          </p:cNvSpPr>
          <p:nvPr/>
        </p:nvSpPr>
        <p:spPr bwMode="auto">
          <a:xfrm>
            <a:off x="6248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4" name="Line 75"/>
          <p:cNvSpPr>
            <a:spLocks noChangeShapeType="1"/>
          </p:cNvSpPr>
          <p:nvPr/>
        </p:nvSpPr>
        <p:spPr bwMode="auto">
          <a:xfrm>
            <a:off x="6400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5" name="Line 76"/>
          <p:cNvSpPr>
            <a:spLocks noChangeShapeType="1"/>
          </p:cNvSpPr>
          <p:nvPr/>
        </p:nvSpPr>
        <p:spPr bwMode="auto">
          <a:xfrm>
            <a:off x="6553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6" name="Line 77"/>
          <p:cNvSpPr>
            <a:spLocks noChangeShapeType="1"/>
          </p:cNvSpPr>
          <p:nvPr/>
        </p:nvSpPr>
        <p:spPr bwMode="auto">
          <a:xfrm>
            <a:off x="67056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7" name="Line 78"/>
          <p:cNvSpPr>
            <a:spLocks noChangeShapeType="1"/>
          </p:cNvSpPr>
          <p:nvPr/>
        </p:nvSpPr>
        <p:spPr bwMode="auto">
          <a:xfrm>
            <a:off x="68580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8" name="Line 79"/>
          <p:cNvSpPr>
            <a:spLocks noChangeShapeType="1"/>
          </p:cNvSpPr>
          <p:nvPr/>
        </p:nvSpPr>
        <p:spPr bwMode="auto">
          <a:xfrm>
            <a:off x="70104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09" name="Line 80"/>
          <p:cNvSpPr>
            <a:spLocks noChangeShapeType="1"/>
          </p:cNvSpPr>
          <p:nvPr/>
        </p:nvSpPr>
        <p:spPr bwMode="auto">
          <a:xfrm>
            <a:off x="7162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0" name="Line 81"/>
          <p:cNvSpPr>
            <a:spLocks noChangeShapeType="1"/>
          </p:cNvSpPr>
          <p:nvPr/>
        </p:nvSpPr>
        <p:spPr bwMode="auto">
          <a:xfrm>
            <a:off x="73152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1" name="Line 82"/>
          <p:cNvSpPr>
            <a:spLocks noChangeShapeType="1"/>
          </p:cNvSpPr>
          <p:nvPr/>
        </p:nvSpPr>
        <p:spPr bwMode="auto">
          <a:xfrm>
            <a:off x="7467600" y="5334000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2" name="Line 83"/>
          <p:cNvSpPr>
            <a:spLocks noChangeShapeType="1"/>
          </p:cNvSpPr>
          <p:nvPr/>
        </p:nvSpPr>
        <p:spPr bwMode="auto">
          <a:xfrm>
            <a:off x="7620000" y="5334000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3" name="Text Box 84"/>
          <p:cNvSpPr txBox="1">
            <a:spLocks noChangeArrowheads="1"/>
          </p:cNvSpPr>
          <p:nvPr/>
        </p:nvSpPr>
        <p:spPr bwMode="auto">
          <a:xfrm rot="5390887">
            <a:off x="2522427" y="5486808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0</a:t>
            </a:r>
          </a:p>
        </p:txBody>
      </p:sp>
      <p:sp>
        <p:nvSpPr>
          <p:cNvPr id="65614" name="Text Box 85"/>
          <p:cNvSpPr txBox="1">
            <a:spLocks noChangeArrowheads="1"/>
          </p:cNvSpPr>
          <p:nvPr/>
        </p:nvSpPr>
        <p:spPr bwMode="auto">
          <a:xfrm rot="5390887">
            <a:off x="2674827" y="5486808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1</a:t>
            </a:r>
          </a:p>
        </p:txBody>
      </p:sp>
      <p:sp>
        <p:nvSpPr>
          <p:cNvPr id="65615" name="Text Box 86"/>
          <p:cNvSpPr txBox="1">
            <a:spLocks noChangeArrowheads="1"/>
          </p:cNvSpPr>
          <p:nvPr/>
        </p:nvSpPr>
        <p:spPr bwMode="auto">
          <a:xfrm rot="5390887">
            <a:off x="2827227" y="5486808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2</a:t>
            </a:r>
          </a:p>
        </p:txBody>
      </p:sp>
      <p:sp>
        <p:nvSpPr>
          <p:cNvPr id="65616" name="Text Box 87"/>
          <p:cNvSpPr txBox="1">
            <a:spLocks noChangeArrowheads="1"/>
          </p:cNvSpPr>
          <p:nvPr/>
        </p:nvSpPr>
        <p:spPr bwMode="auto">
          <a:xfrm rot="5390887">
            <a:off x="2979627" y="5486808"/>
            <a:ext cx="620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3</a:t>
            </a:r>
          </a:p>
        </p:txBody>
      </p:sp>
      <p:sp>
        <p:nvSpPr>
          <p:cNvPr id="65617" name="Line 88"/>
          <p:cNvSpPr>
            <a:spLocks noChangeShapeType="1"/>
          </p:cNvSpPr>
          <p:nvPr/>
        </p:nvSpPr>
        <p:spPr bwMode="auto">
          <a:xfrm>
            <a:off x="3429000" y="5486400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8" name="Line 89"/>
          <p:cNvSpPr>
            <a:spLocks noChangeShapeType="1"/>
          </p:cNvSpPr>
          <p:nvPr/>
        </p:nvSpPr>
        <p:spPr bwMode="auto">
          <a:xfrm>
            <a:off x="3429000" y="5791200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19" name="Text Box 90"/>
          <p:cNvSpPr txBox="1">
            <a:spLocks noChangeArrowheads="1"/>
          </p:cNvSpPr>
          <p:nvPr/>
        </p:nvSpPr>
        <p:spPr bwMode="auto">
          <a:xfrm>
            <a:off x="304800" y="1600200"/>
            <a:ext cx="109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>
                <a:latin typeface="+mn-lt"/>
              </a:rPr>
              <a:t>Host A</a:t>
            </a:r>
          </a:p>
        </p:txBody>
      </p:sp>
      <p:sp>
        <p:nvSpPr>
          <p:cNvPr id="65620" name="Text Box 91"/>
          <p:cNvSpPr txBox="1">
            <a:spLocks noChangeArrowheads="1"/>
          </p:cNvSpPr>
          <p:nvPr/>
        </p:nvSpPr>
        <p:spPr bwMode="auto">
          <a:xfrm>
            <a:off x="304800" y="4805363"/>
            <a:ext cx="11082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>
                <a:latin typeface="+mn-lt"/>
              </a:rPr>
              <a:t>Host B</a:t>
            </a:r>
          </a:p>
        </p:txBody>
      </p:sp>
      <p:sp>
        <p:nvSpPr>
          <p:cNvPr id="65621" name="Rectangle 92"/>
          <p:cNvSpPr>
            <a:spLocks noChangeArrowheads="1"/>
          </p:cNvSpPr>
          <p:nvPr/>
        </p:nvSpPr>
        <p:spPr bwMode="auto">
          <a:xfrm>
            <a:off x="1447800" y="3200400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5622" name="Text Box 93"/>
          <p:cNvSpPr txBox="1">
            <a:spLocks noChangeArrowheads="1"/>
          </p:cNvSpPr>
          <p:nvPr/>
        </p:nvSpPr>
        <p:spPr bwMode="auto">
          <a:xfrm rot="5390887">
            <a:off x="2249448" y="2345144"/>
            <a:ext cx="7065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80</a:t>
            </a:r>
          </a:p>
        </p:txBody>
      </p:sp>
      <p:sp>
        <p:nvSpPr>
          <p:cNvPr id="65623" name="Line 94"/>
          <p:cNvSpPr>
            <a:spLocks noChangeShapeType="1"/>
          </p:cNvSpPr>
          <p:nvPr/>
        </p:nvSpPr>
        <p:spPr bwMode="auto">
          <a:xfrm>
            <a:off x="2133600" y="23574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24" name="Rectangle 95"/>
          <p:cNvSpPr>
            <a:spLocks noChangeArrowheads="1"/>
          </p:cNvSpPr>
          <p:nvPr/>
        </p:nvSpPr>
        <p:spPr bwMode="auto">
          <a:xfrm>
            <a:off x="2743200" y="4495800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5625" name="Line 96"/>
          <p:cNvSpPr>
            <a:spLocks noChangeShapeType="1"/>
          </p:cNvSpPr>
          <p:nvPr/>
        </p:nvSpPr>
        <p:spPr bwMode="auto">
          <a:xfrm>
            <a:off x="1447800" y="35814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26" name="Line 97"/>
          <p:cNvSpPr>
            <a:spLocks noChangeShapeType="1"/>
          </p:cNvSpPr>
          <p:nvPr/>
        </p:nvSpPr>
        <p:spPr bwMode="auto">
          <a:xfrm>
            <a:off x="2667000" y="35814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27" name="Line 98"/>
          <p:cNvSpPr>
            <a:spLocks noChangeShapeType="1"/>
          </p:cNvSpPr>
          <p:nvPr/>
        </p:nvSpPr>
        <p:spPr bwMode="auto">
          <a:xfrm>
            <a:off x="15240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28" name="Line 99"/>
          <p:cNvSpPr>
            <a:spLocks noChangeShapeType="1"/>
          </p:cNvSpPr>
          <p:nvPr/>
        </p:nvSpPr>
        <p:spPr bwMode="auto">
          <a:xfrm>
            <a:off x="16764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29" name="Line 100"/>
          <p:cNvSpPr>
            <a:spLocks noChangeShapeType="1"/>
          </p:cNvSpPr>
          <p:nvPr/>
        </p:nvSpPr>
        <p:spPr bwMode="auto">
          <a:xfrm>
            <a:off x="18288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0" name="Line 101"/>
          <p:cNvSpPr>
            <a:spLocks noChangeShapeType="1"/>
          </p:cNvSpPr>
          <p:nvPr/>
        </p:nvSpPr>
        <p:spPr bwMode="auto">
          <a:xfrm>
            <a:off x="19812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1" name="Line 102"/>
          <p:cNvSpPr>
            <a:spLocks noChangeShapeType="1"/>
          </p:cNvSpPr>
          <p:nvPr/>
        </p:nvSpPr>
        <p:spPr bwMode="auto">
          <a:xfrm>
            <a:off x="25908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2" name="Line 103"/>
          <p:cNvSpPr>
            <a:spLocks noChangeShapeType="1"/>
          </p:cNvSpPr>
          <p:nvPr/>
        </p:nvSpPr>
        <p:spPr bwMode="auto">
          <a:xfrm>
            <a:off x="2133600" y="29670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3" name="Line 104"/>
          <p:cNvSpPr>
            <a:spLocks noChangeShapeType="1"/>
          </p:cNvSpPr>
          <p:nvPr/>
        </p:nvSpPr>
        <p:spPr bwMode="auto">
          <a:xfrm>
            <a:off x="28194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4" name="Line 105"/>
          <p:cNvSpPr>
            <a:spLocks noChangeShapeType="1"/>
          </p:cNvSpPr>
          <p:nvPr/>
        </p:nvSpPr>
        <p:spPr bwMode="auto">
          <a:xfrm>
            <a:off x="29718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5" name="Line 106"/>
          <p:cNvSpPr>
            <a:spLocks noChangeShapeType="1"/>
          </p:cNvSpPr>
          <p:nvPr/>
        </p:nvSpPr>
        <p:spPr bwMode="auto">
          <a:xfrm>
            <a:off x="31242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6" name="Line 107"/>
          <p:cNvSpPr>
            <a:spLocks noChangeShapeType="1"/>
          </p:cNvSpPr>
          <p:nvPr/>
        </p:nvSpPr>
        <p:spPr bwMode="auto">
          <a:xfrm>
            <a:off x="32766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7" name="Line 108"/>
          <p:cNvSpPr>
            <a:spLocks noChangeShapeType="1"/>
          </p:cNvSpPr>
          <p:nvPr/>
        </p:nvSpPr>
        <p:spPr bwMode="auto">
          <a:xfrm>
            <a:off x="3886200" y="4876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8" name="Line 109"/>
          <p:cNvSpPr>
            <a:spLocks noChangeShapeType="1"/>
          </p:cNvSpPr>
          <p:nvPr/>
        </p:nvSpPr>
        <p:spPr bwMode="auto">
          <a:xfrm>
            <a:off x="3429000" y="5100638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639" name="Text Box 110"/>
          <p:cNvSpPr txBox="1">
            <a:spLocks noChangeArrowheads="1"/>
          </p:cNvSpPr>
          <p:nvPr/>
        </p:nvSpPr>
        <p:spPr bwMode="auto">
          <a:xfrm>
            <a:off x="1498600" y="3203575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 dirty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5640" name="Text Box 111"/>
          <p:cNvSpPr txBox="1">
            <a:spLocks noChangeArrowheads="1"/>
          </p:cNvSpPr>
          <p:nvPr/>
        </p:nvSpPr>
        <p:spPr bwMode="auto">
          <a:xfrm>
            <a:off x="2717800" y="4513263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5641" name="Text Box 112"/>
          <p:cNvSpPr txBox="1">
            <a:spLocks noChangeArrowheads="1"/>
          </p:cNvSpPr>
          <p:nvPr/>
        </p:nvSpPr>
        <p:spPr bwMode="auto">
          <a:xfrm rot="5390887">
            <a:off x="3546434" y="5547133"/>
            <a:ext cx="7065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Byte 80</a:t>
            </a:r>
          </a:p>
        </p:txBody>
      </p:sp>
      <p:sp>
        <p:nvSpPr>
          <p:cNvPr id="947313" name="AutoShape 113"/>
          <p:cNvSpPr>
            <a:spLocks noChangeArrowheads="1"/>
          </p:cNvSpPr>
          <p:nvPr/>
        </p:nvSpPr>
        <p:spPr bwMode="auto">
          <a:xfrm>
            <a:off x="4114800" y="2890838"/>
            <a:ext cx="4648200" cy="1528762"/>
          </a:xfrm>
          <a:prstGeom prst="wedgeRectCallout">
            <a:avLst>
              <a:gd name="adj1" fmla="val -80620"/>
              <a:gd name="adj2" fmla="val -16061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457200" indent="-457200" algn="l" eaLnBrk="0" hangingPunct="0"/>
            <a:r>
              <a:rPr lang="en-US" sz="2400" b="0" i="1" dirty="0">
                <a:latin typeface="+mn-lt"/>
              </a:rPr>
              <a:t>Segment</a:t>
            </a:r>
            <a:r>
              <a:rPr lang="en-US" sz="2400" b="0" dirty="0">
                <a:latin typeface="+mn-lt"/>
              </a:rPr>
              <a:t> sent when:</a:t>
            </a:r>
          </a:p>
          <a:p>
            <a:pPr marL="457200" indent="-457200" algn="l" eaLnBrk="0" hangingPunct="0">
              <a:buFontTx/>
              <a:buAutoNum type="arabicPeriod"/>
            </a:pPr>
            <a:r>
              <a:rPr lang="en-US" b="0" dirty="0">
                <a:latin typeface="+mn-lt"/>
              </a:rPr>
              <a:t>Segment full (Max Segment Size),</a:t>
            </a:r>
          </a:p>
          <a:p>
            <a:pPr marL="457200" indent="-457200" algn="l" eaLnBrk="0" hangingPunct="0">
              <a:buFontTx/>
              <a:buAutoNum type="arabicPeriod"/>
            </a:pPr>
            <a:r>
              <a:rPr lang="en-US" b="0" dirty="0">
                <a:latin typeface="+mn-lt"/>
              </a:rPr>
              <a:t>Not full, but times out</a:t>
            </a:r>
          </a:p>
        </p:txBody>
      </p:sp>
      <p:sp>
        <p:nvSpPr>
          <p:cNvPr id="1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78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94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 animBg="1"/>
      <p:bldP spid="65542" grpId="0" animBg="1"/>
      <p:bldP spid="65543" grpId="0" animBg="1"/>
      <p:bldP spid="65544" grpId="0" animBg="1"/>
      <p:bldP spid="65545" grpId="0" animBg="1"/>
      <p:bldP spid="65546" grpId="0" animBg="1"/>
      <p:bldP spid="65547" grpId="0" animBg="1"/>
      <p:bldP spid="65548" grpId="0" animBg="1"/>
      <p:bldP spid="65549" grpId="0" animBg="1"/>
      <p:bldP spid="65550" grpId="0" animBg="1"/>
      <p:bldP spid="65551" grpId="0" animBg="1"/>
      <p:bldP spid="65552" grpId="0" animBg="1"/>
      <p:bldP spid="65553" grpId="0" animBg="1"/>
      <p:bldP spid="65554" grpId="0" animBg="1"/>
      <p:bldP spid="65555" grpId="0" animBg="1"/>
      <p:bldP spid="65556" grpId="0" animBg="1"/>
      <p:bldP spid="65557" grpId="0" animBg="1"/>
      <p:bldP spid="65558" grpId="0" animBg="1"/>
      <p:bldP spid="65559" grpId="0" animBg="1"/>
      <p:bldP spid="65560" grpId="0" animBg="1"/>
      <p:bldP spid="65561" grpId="0" animBg="1"/>
      <p:bldP spid="65562" grpId="0" animBg="1"/>
      <p:bldP spid="65563" grpId="0" animBg="1"/>
      <p:bldP spid="65564" grpId="0" animBg="1"/>
      <p:bldP spid="65565" grpId="0" animBg="1"/>
      <p:bldP spid="65566" grpId="0" animBg="1"/>
      <p:bldP spid="65567" grpId="0" animBg="1"/>
      <p:bldP spid="65568" grpId="0" animBg="1"/>
      <p:bldP spid="65569" grpId="0" animBg="1"/>
      <p:bldP spid="65570" grpId="0" animBg="1"/>
      <p:bldP spid="65571" grpId="0" animBg="1"/>
      <p:bldP spid="65572" grpId="0" animBg="1"/>
      <p:bldP spid="65573" grpId="0" animBg="1"/>
      <p:bldP spid="65574" grpId="0"/>
      <p:bldP spid="65575" grpId="0"/>
      <p:bldP spid="65576" grpId="0"/>
      <p:bldP spid="65577" grpId="0"/>
      <p:bldP spid="65578" grpId="0" animBg="1"/>
      <p:bldP spid="65580" grpId="0" animBg="1"/>
      <p:bldP spid="65581" grpId="0" animBg="1"/>
      <p:bldP spid="65582" grpId="0" animBg="1"/>
      <p:bldP spid="65583" grpId="0" animBg="1"/>
      <p:bldP spid="65584" grpId="0" animBg="1"/>
      <p:bldP spid="65585" grpId="0" animBg="1"/>
      <p:bldP spid="65586" grpId="0" animBg="1"/>
      <p:bldP spid="65587" grpId="0" animBg="1"/>
      <p:bldP spid="65588" grpId="0" animBg="1"/>
      <p:bldP spid="65589" grpId="0" animBg="1"/>
      <p:bldP spid="65590" grpId="0" animBg="1"/>
      <p:bldP spid="65591" grpId="0" animBg="1"/>
      <p:bldP spid="65592" grpId="0" animBg="1"/>
      <p:bldP spid="65593" grpId="0" animBg="1"/>
      <p:bldP spid="65594" grpId="0" animBg="1"/>
      <p:bldP spid="65595" grpId="0" animBg="1"/>
      <p:bldP spid="65596" grpId="0" animBg="1"/>
      <p:bldP spid="65597" grpId="0" animBg="1"/>
      <p:bldP spid="65598" grpId="0" animBg="1"/>
      <p:bldP spid="65599" grpId="0" animBg="1"/>
      <p:bldP spid="65600" grpId="0" animBg="1"/>
      <p:bldP spid="65601" grpId="0" animBg="1"/>
      <p:bldP spid="65602" grpId="0" animBg="1"/>
      <p:bldP spid="65603" grpId="0" animBg="1"/>
      <p:bldP spid="65604" grpId="0" animBg="1"/>
      <p:bldP spid="65605" grpId="0" animBg="1"/>
      <p:bldP spid="65606" grpId="0" animBg="1"/>
      <p:bldP spid="65607" grpId="0" animBg="1"/>
      <p:bldP spid="65608" grpId="0" animBg="1"/>
      <p:bldP spid="65609" grpId="0" animBg="1"/>
      <p:bldP spid="65610" grpId="0" animBg="1"/>
      <p:bldP spid="65611" grpId="0" animBg="1"/>
      <p:bldP spid="65612" grpId="0" animBg="1"/>
      <p:bldP spid="65613" grpId="0"/>
      <p:bldP spid="65614" grpId="0"/>
      <p:bldP spid="65615" grpId="0"/>
      <p:bldP spid="65616" grpId="0"/>
      <p:bldP spid="65617" grpId="0" animBg="1"/>
      <p:bldP spid="65618" grpId="0" animBg="1"/>
      <p:bldP spid="65619" grpId="0"/>
      <p:bldP spid="65620" grpId="0"/>
      <p:bldP spid="65621" grpId="0" animBg="1"/>
      <p:bldP spid="65622" grpId="0"/>
      <p:bldP spid="65623" grpId="0" animBg="1"/>
      <p:bldP spid="65624" grpId="0" animBg="1"/>
      <p:bldP spid="65625" grpId="0" animBg="1"/>
      <p:bldP spid="65626" grpId="0" animBg="1"/>
      <p:bldP spid="65627" grpId="0" animBg="1"/>
      <p:bldP spid="65628" grpId="0" animBg="1"/>
      <p:bldP spid="65629" grpId="0" animBg="1"/>
      <p:bldP spid="65630" grpId="0" animBg="1"/>
      <p:bldP spid="65631" grpId="0" animBg="1"/>
      <p:bldP spid="65632" grpId="0" animBg="1"/>
      <p:bldP spid="65633" grpId="0" animBg="1"/>
      <p:bldP spid="65634" grpId="0" animBg="1"/>
      <p:bldP spid="65635" grpId="0" animBg="1"/>
      <p:bldP spid="65636" grpId="0" animBg="1"/>
      <p:bldP spid="65637" grpId="0" animBg="1"/>
      <p:bldP spid="65638" grpId="0" animBg="1"/>
      <p:bldP spid="65639" grpId="0"/>
      <p:bldP spid="65640" grpId="0"/>
      <p:bldP spid="65641" grpId="0"/>
      <p:bldP spid="9473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73162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TCP Segment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362200"/>
            <a:ext cx="8458200" cy="4495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cs typeface="Arial" charset="0"/>
              </a:rPr>
              <a:t>IP packet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No bigger than Maximum Transmission Unit (</a:t>
            </a:r>
            <a:r>
              <a:rPr lang="en-US" dirty="0">
                <a:solidFill>
                  <a:srgbClr val="0000FF"/>
                </a:solidFill>
                <a:ea typeface="Arial" charset="0"/>
                <a:cs typeface="Arial" charset="0"/>
              </a:rPr>
              <a:t>MTU</a:t>
            </a:r>
            <a:r>
              <a:rPr lang="en-US" dirty="0">
                <a:ea typeface="Arial" charset="0"/>
                <a:cs typeface="Arial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E.g., up to 1500 bytes with Ethernet</a:t>
            </a:r>
          </a:p>
          <a:p>
            <a:pPr>
              <a:lnSpc>
                <a:spcPct val="90000"/>
              </a:lnSpc>
            </a:pPr>
            <a:r>
              <a:rPr lang="en-US" dirty="0">
                <a:cs typeface="Arial" charset="0"/>
              </a:rPr>
              <a:t>TCP packet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IP packet with a TCP header and data inside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TCP header </a:t>
            </a:r>
            <a:r>
              <a:rPr lang="en-US" sz="2800" dirty="0">
                <a:ea typeface="Arial" charset="0"/>
                <a:cs typeface="Arial" charset="0"/>
                <a:sym typeface="Symbol" charset="0"/>
              </a:rPr>
              <a:t></a:t>
            </a:r>
            <a:r>
              <a:rPr lang="en-US" dirty="0">
                <a:ea typeface="Arial" charset="0"/>
                <a:cs typeface="Arial" charset="0"/>
              </a:rPr>
              <a:t> 20 bytes long</a:t>
            </a:r>
          </a:p>
          <a:p>
            <a:pPr>
              <a:lnSpc>
                <a:spcPct val="90000"/>
              </a:lnSpc>
            </a:pPr>
            <a:r>
              <a:rPr lang="en-US" dirty="0">
                <a:cs typeface="Arial" charset="0"/>
              </a:rPr>
              <a:t>TCP </a:t>
            </a:r>
            <a:r>
              <a:rPr lang="en-US" b="1" dirty="0">
                <a:cs typeface="Arial" charset="0"/>
              </a:rPr>
              <a:t>segment</a:t>
            </a:r>
            <a:endParaRPr lang="en-US" dirty="0"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No more than </a:t>
            </a:r>
            <a:r>
              <a:rPr lang="en-US" dirty="0">
                <a:solidFill>
                  <a:srgbClr val="0000FF"/>
                </a:solidFill>
                <a:ea typeface="Arial" charset="0"/>
                <a:cs typeface="Arial" charset="0"/>
              </a:rPr>
              <a:t>Maximum Segment Size</a:t>
            </a:r>
            <a:r>
              <a:rPr lang="en-US" dirty="0">
                <a:ea typeface="Arial" charset="0"/>
                <a:cs typeface="Arial" charset="0"/>
              </a:rPr>
              <a:t> (MSS) bytes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E.g., up to 1460 consecutive bytes from the stream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MSS = MTU – (IP header) – (TCP header)</a:t>
            </a:r>
          </a:p>
        </p:txBody>
      </p:sp>
      <p:sp>
        <p:nvSpPr>
          <p:cNvPr id="67589" name="Rectangle 4"/>
          <p:cNvSpPr>
            <a:spLocks noChangeArrowheads="1"/>
          </p:cNvSpPr>
          <p:nvPr/>
        </p:nvSpPr>
        <p:spPr bwMode="auto">
          <a:xfrm>
            <a:off x="1905000" y="1295400"/>
            <a:ext cx="5029200" cy="750888"/>
          </a:xfrm>
          <a:prstGeom prst="rect">
            <a:avLst/>
          </a:prstGeom>
          <a:solidFill>
            <a:srgbClr val="84B2B0"/>
          </a:solidFill>
          <a:ln w="381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7590" name="Line 5"/>
          <p:cNvSpPr>
            <a:spLocks noChangeShapeType="1"/>
          </p:cNvSpPr>
          <p:nvPr/>
        </p:nvSpPr>
        <p:spPr bwMode="auto">
          <a:xfrm>
            <a:off x="6019800" y="1295400"/>
            <a:ext cx="0" cy="750888"/>
          </a:xfrm>
          <a:prstGeom prst="line">
            <a:avLst/>
          </a:prstGeom>
          <a:noFill/>
          <a:ln w="38100">
            <a:solidFill>
              <a:srgbClr val="4040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7591" name="Text Box 6"/>
          <p:cNvSpPr txBox="1">
            <a:spLocks noChangeArrowheads="1"/>
          </p:cNvSpPr>
          <p:nvPr/>
        </p:nvSpPr>
        <p:spPr bwMode="auto">
          <a:xfrm>
            <a:off x="6022975" y="1589088"/>
            <a:ext cx="7624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600" b="0">
                <a:latin typeface="+mn-lt"/>
              </a:rPr>
              <a:t>IP Hdr</a:t>
            </a:r>
          </a:p>
        </p:txBody>
      </p:sp>
      <p:sp>
        <p:nvSpPr>
          <p:cNvPr id="67592" name="Line 7"/>
          <p:cNvSpPr>
            <a:spLocks noChangeShapeType="1"/>
          </p:cNvSpPr>
          <p:nvPr/>
        </p:nvSpPr>
        <p:spPr bwMode="auto">
          <a:xfrm>
            <a:off x="1905000" y="1512888"/>
            <a:ext cx="411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7594" name="Text Box 9"/>
          <p:cNvSpPr txBox="1">
            <a:spLocks noChangeArrowheads="1"/>
          </p:cNvSpPr>
          <p:nvPr/>
        </p:nvSpPr>
        <p:spPr bwMode="auto">
          <a:xfrm>
            <a:off x="3429000" y="1295400"/>
            <a:ext cx="780169" cy="307777"/>
          </a:xfrm>
          <a:prstGeom prst="rect">
            <a:avLst/>
          </a:prstGeom>
          <a:solidFill>
            <a:srgbClr val="84B2B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400" b="0" dirty="0">
                <a:latin typeface="+mn-lt"/>
              </a:rPr>
              <a:t>IP Data</a:t>
            </a:r>
          </a:p>
        </p:txBody>
      </p:sp>
      <p:grpSp>
        <p:nvGrpSpPr>
          <p:cNvPr id="67595" name="Group 10"/>
          <p:cNvGrpSpPr>
            <a:grpSpLocks/>
          </p:cNvGrpSpPr>
          <p:nvPr/>
        </p:nvGrpSpPr>
        <p:grpSpPr bwMode="auto">
          <a:xfrm>
            <a:off x="1981200" y="1600200"/>
            <a:ext cx="3962400" cy="381000"/>
            <a:chOff x="1200" y="1296"/>
            <a:chExt cx="3168" cy="336"/>
          </a:xfrm>
        </p:grpSpPr>
        <p:sp>
          <p:nvSpPr>
            <p:cNvPr id="67598" name="Rectangle 11"/>
            <p:cNvSpPr>
              <a:spLocks noChangeArrowheads="1"/>
            </p:cNvSpPr>
            <p:nvPr/>
          </p:nvSpPr>
          <p:spPr bwMode="auto">
            <a:xfrm>
              <a:off x="1200" y="1296"/>
              <a:ext cx="3168" cy="33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599" name="Line 12"/>
            <p:cNvSpPr>
              <a:spLocks noChangeShapeType="1"/>
            </p:cNvSpPr>
            <p:nvPr/>
          </p:nvSpPr>
          <p:spPr bwMode="auto">
            <a:xfrm>
              <a:off x="3792" y="12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7596" name="Text Box 13"/>
          <p:cNvSpPr txBox="1">
            <a:spLocks noChangeArrowheads="1"/>
          </p:cNvSpPr>
          <p:nvPr/>
        </p:nvSpPr>
        <p:spPr bwMode="auto">
          <a:xfrm>
            <a:off x="5181600" y="1638300"/>
            <a:ext cx="7842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TCP Hdr</a:t>
            </a:r>
          </a:p>
        </p:txBody>
      </p:sp>
      <p:sp>
        <p:nvSpPr>
          <p:cNvPr id="67597" name="Text Box 14"/>
          <p:cNvSpPr txBox="1">
            <a:spLocks noChangeArrowheads="1"/>
          </p:cNvSpPr>
          <p:nvPr/>
        </p:nvSpPr>
        <p:spPr bwMode="auto">
          <a:xfrm>
            <a:off x="3055938" y="1638300"/>
            <a:ext cx="1590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latin typeface="+mn-lt"/>
              </a:rPr>
              <a:t>TCP Data (segment)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79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2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transport layer? 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229600" cy="44116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IP packets are addressed to a host but end-to-end communication is between application processes at  hosts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Need a way to decide which packets go to which applications (mux/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demux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</a:t>
            </a:r>
            <a:endParaRPr lang="en-US" dirty="0"/>
          </a:p>
          <a:p>
            <a:r>
              <a:rPr lang="en-US" dirty="0"/>
              <a:t>IP provides a weak service model (</a:t>
            </a:r>
            <a:r>
              <a:rPr lang="en-US" i="1" dirty="0"/>
              <a:t>best-effort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Packets can be corrupted, delayed, dropped, reordered, duplicated </a:t>
            </a:r>
          </a:p>
          <a:p>
            <a:pPr lvl="1"/>
            <a:r>
              <a:rPr lang="en-US" dirty="0"/>
              <a:t>No guidance on how much traffic to send and when</a:t>
            </a:r>
            <a:endParaRPr lang="en-US" i="1" dirty="0"/>
          </a:p>
          <a:p>
            <a:pPr lvl="1"/>
            <a:r>
              <a:rPr lang="en-US" dirty="0"/>
              <a:t>Dealing with this is tedious for application developers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8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02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2617788" y="2384425"/>
            <a:ext cx="1219200" cy="609600"/>
          </a:xfrm>
          <a:prstGeom prst="rect">
            <a:avLst/>
          </a:prstGeom>
          <a:solidFill>
            <a:srgbClr val="CC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Sequence Numbers</a:t>
            </a:r>
          </a:p>
        </p:txBody>
      </p:sp>
      <p:grpSp>
        <p:nvGrpSpPr>
          <p:cNvPr id="69637" name="Group 4"/>
          <p:cNvGrpSpPr>
            <a:grpSpLocks/>
          </p:cNvGrpSpPr>
          <p:nvPr/>
        </p:nvGrpSpPr>
        <p:grpSpPr bwMode="auto">
          <a:xfrm>
            <a:off x="1703388" y="2379663"/>
            <a:ext cx="5029200" cy="609600"/>
            <a:chOff x="912" y="1104"/>
            <a:chExt cx="3648" cy="384"/>
          </a:xfrm>
        </p:grpSpPr>
        <p:sp>
          <p:nvSpPr>
            <p:cNvPr id="69739" name="Line 5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40" name="Line 6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41" name="Line 7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42" name="Line 8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8" name="Line 9"/>
          <p:cNvSpPr>
            <a:spLocks noChangeShapeType="1"/>
          </p:cNvSpPr>
          <p:nvPr/>
        </p:nvSpPr>
        <p:spPr bwMode="auto">
          <a:xfrm>
            <a:off x="1703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9" name="Line 10"/>
          <p:cNvSpPr>
            <a:spLocks noChangeShapeType="1"/>
          </p:cNvSpPr>
          <p:nvPr/>
        </p:nvSpPr>
        <p:spPr bwMode="auto">
          <a:xfrm>
            <a:off x="1855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0" name="Line 11"/>
          <p:cNvSpPr>
            <a:spLocks noChangeShapeType="1"/>
          </p:cNvSpPr>
          <p:nvPr/>
        </p:nvSpPr>
        <p:spPr bwMode="auto">
          <a:xfrm>
            <a:off x="2008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1" name="Line 12"/>
          <p:cNvSpPr>
            <a:spLocks noChangeShapeType="1"/>
          </p:cNvSpPr>
          <p:nvPr/>
        </p:nvSpPr>
        <p:spPr bwMode="auto">
          <a:xfrm>
            <a:off x="2160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2" name="Line 13"/>
          <p:cNvSpPr>
            <a:spLocks noChangeShapeType="1"/>
          </p:cNvSpPr>
          <p:nvPr/>
        </p:nvSpPr>
        <p:spPr bwMode="auto">
          <a:xfrm>
            <a:off x="2312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3" name="Line 14"/>
          <p:cNvSpPr>
            <a:spLocks noChangeShapeType="1"/>
          </p:cNvSpPr>
          <p:nvPr/>
        </p:nvSpPr>
        <p:spPr bwMode="auto">
          <a:xfrm>
            <a:off x="2465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4" name="Line 15"/>
          <p:cNvSpPr>
            <a:spLocks noChangeShapeType="1"/>
          </p:cNvSpPr>
          <p:nvPr/>
        </p:nvSpPr>
        <p:spPr bwMode="auto">
          <a:xfrm>
            <a:off x="2617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5" name="Line 16"/>
          <p:cNvSpPr>
            <a:spLocks noChangeShapeType="1"/>
          </p:cNvSpPr>
          <p:nvPr/>
        </p:nvSpPr>
        <p:spPr bwMode="auto">
          <a:xfrm>
            <a:off x="2770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6" name="Line 17"/>
          <p:cNvSpPr>
            <a:spLocks noChangeShapeType="1"/>
          </p:cNvSpPr>
          <p:nvPr/>
        </p:nvSpPr>
        <p:spPr bwMode="auto">
          <a:xfrm>
            <a:off x="2922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7" name="Line 18"/>
          <p:cNvSpPr>
            <a:spLocks noChangeShapeType="1"/>
          </p:cNvSpPr>
          <p:nvPr/>
        </p:nvSpPr>
        <p:spPr bwMode="auto">
          <a:xfrm>
            <a:off x="3074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8" name="Line 19"/>
          <p:cNvSpPr>
            <a:spLocks noChangeShapeType="1"/>
          </p:cNvSpPr>
          <p:nvPr/>
        </p:nvSpPr>
        <p:spPr bwMode="auto">
          <a:xfrm>
            <a:off x="3227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9" name="Line 20"/>
          <p:cNvSpPr>
            <a:spLocks noChangeShapeType="1"/>
          </p:cNvSpPr>
          <p:nvPr/>
        </p:nvSpPr>
        <p:spPr bwMode="auto">
          <a:xfrm>
            <a:off x="3379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0" name="Line 21"/>
          <p:cNvSpPr>
            <a:spLocks noChangeShapeType="1"/>
          </p:cNvSpPr>
          <p:nvPr/>
        </p:nvSpPr>
        <p:spPr bwMode="auto">
          <a:xfrm>
            <a:off x="3532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1" name="Line 22"/>
          <p:cNvSpPr>
            <a:spLocks noChangeShapeType="1"/>
          </p:cNvSpPr>
          <p:nvPr/>
        </p:nvSpPr>
        <p:spPr bwMode="auto">
          <a:xfrm>
            <a:off x="3684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2" name="Line 23"/>
          <p:cNvSpPr>
            <a:spLocks noChangeShapeType="1"/>
          </p:cNvSpPr>
          <p:nvPr/>
        </p:nvSpPr>
        <p:spPr bwMode="auto">
          <a:xfrm>
            <a:off x="3836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3" name="Line 24"/>
          <p:cNvSpPr>
            <a:spLocks noChangeShapeType="1"/>
          </p:cNvSpPr>
          <p:nvPr/>
        </p:nvSpPr>
        <p:spPr bwMode="auto">
          <a:xfrm>
            <a:off x="3989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4" name="Line 25"/>
          <p:cNvSpPr>
            <a:spLocks noChangeShapeType="1"/>
          </p:cNvSpPr>
          <p:nvPr/>
        </p:nvSpPr>
        <p:spPr bwMode="auto">
          <a:xfrm>
            <a:off x="4141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5" name="Line 26"/>
          <p:cNvSpPr>
            <a:spLocks noChangeShapeType="1"/>
          </p:cNvSpPr>
          <p:nvPr/>
        </p:nvSpPr>
        <p:spPr bwMode="auto">
          <a:xfrm>
            <a:off x="4294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6" name="Line 27"/>
          <p:cNvSpPr>
            <a:spLocks noChangeShapeType="1"/>
          </p:cNvSpPr>
          <p:nvPr/>
        </p:nvSpPr>
        <p:spPr bwMode="auto">
          <a:xfrm>
            <a:off x="4446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7" name="Line 28"/>
          <p:cNvSpPr>
            <a:spLocks noChangeShapeType="1"/>
          </p:cNvSpPr>
          <p:nvPr/>
        </p:nvSpPr>
        <p:spPr bwMode="auto">
          <a:xfrm>
            <a:off x="4598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8" name="Line 29"/>
          <p:cNvSpPr>
            <a:spLocks noChangeShapeType="1"/>
          </p:cNvSpPr>
          <p:nvPr/>
        </p:nvSpPr>
        <p:spPr bwMode="auto">
          <a:xfrm>
            <a:off x="4751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9" name="Line 30"/>
          <p:cNvSpPr>
            <a:spLocks noChangeShapeType="1"/>
          </p:cNvSpPr>
          <p:nvPr/>
        </p:nvSpPr>
        <p:spPr bwMode="auto">
          <a:xfrm>
            <a:off x="4903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0" name="Line 31"/>
          <p:cNvSpPr>
            <a:spLocks noChangeShapeType="1"/>
          </p:cNvSpPr>
          <p:nvPr/>
        </p:nvSpPr>
        <p:spPr bwMode="auto">
          <a:xfrm>
            <a:off x="5056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1" name="Line 32"/>
          <p:cNvSpPr>
            <a:spLocks noChangeShapeType="1"/>
          </p:cNvSpPr>
          <p:nvPr/>
        </p:nvSpPr>
        <p:spPr bwMode="auto">
          <a:xfrm>
            <a:off x="5208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2" name="Line 33"/>
          <p:cNvSpPr>
            <a:spLocks noChangeShapeType="1"/>
          </p:cNvSpPr>
          <p:nvPr/>
        </p:nvSpPr>
        <p:spPr bwMode="auto">
          <a:xfrm>
            <a:off x="5360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3" name="Line 34"/>
          <p:cNvSpPr>
            <a:spLocks noChangeShapeType="1"/>
          </p:cNvSpPr>
          <p:nvPr/>
        </p:nvSpPr>
        <p:spPr bwMode="auto">
          <a:xfrm>
            <a:off x="5513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4" name="Line 35"/>
          <p:cNvSpPr>
            <a:spLocks noChangeShapeType="1"/>
          </p:cNvSpPr>
          <p:nvPr/>
        </p:nvSpPr>
        <p:spPr bwMode="auto">
          <a:xfrm>
            <a:off x="5665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5" name="Line 36"/>
          <p:cNvSpPr>
            <a:spLocks noChangeShapeType="1"/>
          </p:cNvSpPr>
          <p:nvPr/>
        </p:nvSpPr>
        <p:spPr bwMode="auto">
          <a:xfrm>
            <a:off x="5818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6" name="Line 37"/>
          <p:cNvSpPr>
            <a:spLocks noChangeShapeType="1"/>
          </p:cNvSpPr>
          <p:nvPr/>
        </p:nvSpPr>
        <p:spPr bwMode="auto">
          <a:xfrm>
            <a:off x="5970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7" name="Line 38"/>
          <p:cNvSpPr>
            <a:spLocks noChangeShapeType="1"/>
          </p:cNvSpPr>
          <p:nvPr/>
        </p:nvSpPr>
        <p:spPr bwMode="auto">
          <a:xfrm>
            <a:off x="6122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8" name="Line 39"/>
          <p:cNvSpPr>
            <a:spLocks noChangeShapeType="1"/>
          </p:cNvSpPr>
          <p:nvPr/>
        </p:nvSpPr>
        <p:spPr bwMode="auto">
          <a:xfrm>
            <a:off x="6275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9" name="Line 40"/>
          <p:cNvSpPr>
            <a:spLocks noChangeShapeType="1"/>
          </p:cNvSpPr>
          <p:nvPr/>
        </p:nvSpPr>
        <p:spPr bwMode="auto">
          <a:xfrm>
            <a:off x="6427788" y="23796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0" name="Line 41"/>
          <p:cNvSpPr>
            <a:spLocks noChangeShapeType="1"/>
          </p:cNvSpPr>
          <p:nvPr/>
        </p:nvSpPr>
        <p:spPr bwMode="auto">
          <a:xfrm>
            <a:off x="6580188" y="23796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05" name="Text Box 80"/>
          <p:cNvSpPr txBox="1">
            <a:spLocks noChangeArrowheads="1"/>
          </p:cNvSpPr>
          <p:nvPr/>
        </p:nvSpPr>
        <p:spPr bwMode="auto">
          <a:xfrm>
            <a:off x="263525" y="2362200"/>
            <a:ext cx="109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Host A</a:t>
            </a:r>
          </a:p>
        </p:txBody>
      </p:sp>
      <p:sp>
        <p:nvSpPr>
          <p:cNvPr id="69729" name="Text Box 104"/>
          <p:cNvSpPr txBox="1">
            <a:spLocks noChangeArrowheads="1"/>
          </p:cNvSpPr>
          <p:nvPr/>
        </p:nvSpPr>
        <p:spPr bwMode="auto">
          <a:xfrm>
            <a:off x="762000" y="1524000"/>
            <a:ext cx="3225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 dirty="0">
                <a:solidFill>
                  <a:srgbClr val="000099"/>
                </a:solidFill>
                <a:latin typeface="+mn-lt"/>
              </a:rPr>
              <a:t>ISN (initial sequence number)</a:t>
            </a:r>
          </a:p>
        </p:txBody>
      </p:sp>
      <p:sp>
        <p:nvSpPr>
          <p:cNvPr id="69731" name="AutoShape 106"/>
          <p:cNvSpPr>
            <a:spLocks noChangeArrowheads="1"/>
          </p:cNvSpPr>
          <p:nvPr/>
        </p:nvSpPr>
        <p:spPr bwMode="auto">
          <a:xfrm>
            <a:off x="76200" y="3352800"/>
            <a:ext cx="2362200" cy="914400"/>
          </a:xfrm>
          <a:prstGeom prst="wedgeRectCallout">
            <a:avLst>
              <a:gd name="adj1" fmla="val 61239"/>
              <a:gd name="adj2" fmla="val -89071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Sequence number  </a:t>
            </a:r>
            <a:b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</a:b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= 1</a:t>
            </a:r>
            <a:r>
              <a:rPr lang="en-US" sz="1800" b="0" baseline="30000" dirty="0">
                <a:solidFill>
                  <a:srgbClr val="FF0000"/>
                </a:solidFill>
                <a:latin typeface="+mn-lt"/>
                <a:cs typeface="Courier"/>
              </a:rPr>
              <a:t>st</a:t>
            </a: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 byte in segment = ISN + k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1676400" y="2209800"/>
            <a:ext cx="914400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18" name="Line 105"/>
          <p:cNvSpPr>
            <a:spLocks noChangeShapeType="1"/>
          </p:cNvSpPr>
          <p:nvPr/>
        </p:nvSpPr>
        <p:spPr bwMode="auto">
          <a:xfrm>
            <a:off x="1676400" y="1905000"/>
            <a:ext cx="26988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04795" y="1809690"/>
            <a:ext cx="886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sz="1600" b="0" dirty="0">
                <a:solidFill>
                  <a:srgbClr val="FF0000"/>
                </a:solidFill>
                <a:latin typeface="+mn-lt"/>
              </a:rPr>
              <a:t> bytes</a:t>
            </a:r>
          </a:p>
        </p:txBody>
      </p:sp>
      <p:sp>
        <p:nvSpPr>
          <p:cNvPr id="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80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35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29" grpId="0"/>
      <p:bldP spid="69731" grpId="0" animBg="1"/>
      <p:bldP spid="118" grpId="0" animBg="1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2617788" y="2384425"/>
            <a:ext cx="1219200" cy="609600"/>
          </a:xfrm>
          <a:prstGeom prst="rect">
            <a:avLst/>
          </a:prstGeom>
          <a:solidFill>
            <a:srgbClr val="CC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Sequence Numbers</a:t>
            </a:r>
          </a:p>
        </p:txBody>
      </p:sp>
      <p:grpSp>
        <p:nvGrpSpPr>
          <p:cNvPr id="69637" name="Group 4"/>
          <p:cNvGrpSpPr>
            <a:grpSpLocks/>
          </p:cNvGrpSpPr>
          <p:nvPr/>
        </p:nvGrpSpPr>
        <p:grpSpPr bwMode="auto">
          <a:xfrm>
            <a:off x="1703388" y="2379663"/>
            <a:ext cx="5029200" cy="609600"/>
            <a:chOff x="912" y="1104"/>
            <a:chExt cx="3648" cy="384"/>
          </a:xfrm>
        </p:grpSpPr>
        <p:sp>
          <p:nvSpPr>
            <p:cNvPr id="69739" name="Line 5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0" name="Line 6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1" name="Line 7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2" name="Line 8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9638" name="Line 9"/>
          <p:cNvSpPr>
            <a:spLocks noChangeShapeType="1"/>
          </p:cNvSpPr>
          <p:nvPr/>
        </p:nvSpPr>
        <p:spPr bwMode="auto">
          <a:xfrm>
            <a:off x="1703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39" name="Line 10"/>
          <p:cNvSpPr>
            <a:spLocks noChangeShapeType="1"/>
          </p:cNvSpPr>
          <p:nvPr/>
        </p:nvSpPr>
        <p:spPr bwMode="auto">
          <a:xfrm>
            <a:off x="1855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0" name="Line 11"/>
          <p:cNvSpPr>
            <a:spLocks noChangeShapeType="1"/>
          </p:cNvSpPr>
          <p:nvPr/>
        </p:nvSpPr>
        <p:spPr bwMode="auto">
          <a:xfrm>
            <a:off x="2008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1" name="Line 12"/>
          <p:cNvSpPr>
            <a:spLocks noChangeShapeType="1"/>
          </p:cNvSpPr>
          <p:nvPr/>
        </p:nvSpPr>
        <p:spPr bwMode="auto">
          <a:xfrm>
            <a:off x="2160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2" name="Line 13"/>
          <p:cNvSpPr>
            <a:spLocks noChangeShapeType="1"/>
          </p:cNvSpPr>
          <p:nvPr/>
        </p:nvSpPr>
        <p:spPr bwMode="auto">
          <a:xfrm>
            <a:off x="2312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3" name="Line 14"/>
          <p:cNvSpPr>
            <a:spLocks noChangeShapeType="1"/>
          </p:cNvSpPr>
          <p:nvPr/>
        </p:nvSpPr>
        <p:spPr bwMode="auto">
          <a:xfrm>
            <a:off x="2465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4" name="Line 15"/>
          <p:cNvSpPr>
            <a:spLocks noChangeShapeType="1"/>
          </p:cNvSpPr>
          <p:nvPr/>
        </p:nvSpPr>
        <p:spPr bwMode="auto">
          <a:xfrm>
            <a:off x="2617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5" name="Line 16"/>
          <p:cNvSpPr>
            <a:spLocks noChangeShapeType="1"/>
          </p:cNvSpPr>
          <p:nvPr/>
        </p:nvSpPr>
        <p:spPr bwMode="auto">
          <a:xfrm>
            <a:off x="2770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6" name="Line 17"/>
          <p:cNvSpPr>
            <a:spLocks noChangeShapeType="1"/>
          </p:cNvSpPr>
          <p:nvPr/>
        </p:nvSpPr>
        <p:spPr bwMode="auto">
          <a:xfrm>
            <a:off x="2922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7" name="Line 18"/>
          <p:cNvSpPr>
            <a:spLocks noChangeShapeType="1"/>
          </p:cNvSpPr>
          <p:nvPr/>
        </p:nvSpPr>
        <p:spPr bwMode="auto">
          <a:xfrm>
            <a:off x="3074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8" name="Line 19"/>
          <p:cNvSpPr>
            <a:spLocks noChangeShapeType="1"/>
          </p:cNvSpPr>
          <p:nvPr/>
        </p:nvSpPr>
        <p:spPr bwMode="auto">
          <a:xfrm>
            <a:off x="3227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9" name="Line 20"/>
          <p:cNvSpPr>
            <a:spLocks noChangeShapeType="1"/>
          </p:cNvSpPr>
          <p:nvPr/>
        </p:nvSpPr>
        <p:spPr bwMode="auto">
          <a:xfrm>
            <a:off x="3379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0" name="Line 21"/>
          <p:cNvSpPr>
            <a:spLocks noChangeShapeType="1"/>
          </p:cNvSpPr>
          <p:nvPr/>
        </p:nvSpPr>
        <p:spPr bwMode="auto">
          <a:xfrm>
            <a:off x="3532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1" name="Line 22"/>
          <p:cNvSpPr>
            <a:spLocks noChangeShapeType="1"/>
          </p:cNvSpPr>
          <p:nvPr/>
        </p:nvSpPr>
        <p:spPr bwMode="auto">
          <a:xfrm>
            <a:off x="3684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2" name="Line 23"/>
          <p:cNvSpPr>
            <a:spLocks noChangeShapeType="1"/>
          </p:cNvSpPr>
          <p:nvPr/>
        </p:nvSpPr>
        <p:spPr bwMode="auto">
          <a:xfrm>
            <a:off x="3836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3" name="Line 24"/>
          <p:cNvSpPr>
            <a:spLocks noChangeShapeType="1"/>
          </p:cNvSpPr>
          <p:nvPr/>
        </p:nvSpPr>
        <p:spPr bwMode="auto">
          <a:xfrm>
            <a:off x="3989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4" name="Line 25"/>
          <p:cNvSpPr>
            <a:spLocks noChangeShapeType="1"/>
          </p:cNvSpPr>
          <p:nvPr/>
        </p:nvSpPr>
        <p:spPr bwMode="auto">
          <a:xfrm>
            <a:off x="4141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5" name="Line 26"/>
          <p:cNvSpPr>
            <a:spLocks noChangeShapeType="1"/>
          </p:cNvSpPr>
          <p:nvPr/>
        </p:nvSpPr>
        <p:spPr bwMode="auto">
          <a:xfrm>
            <a:off x="4294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6" name="Line 27"/>
          <p:cNvSpPr>
            <a:spLocks noChangeShapeType="1"/>
          </p:cNvSpPr>
          <p:nvPr/>
        </p:nvSpPr>
        <p:spPr bwMode="auto">
          <a:xfrm>
            <a:off x="4446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7" name="Line 28"/>
          <p:cNvSpPr>
            <a:spLocks noChangeShapeType="1"/>
          </p:cNvSpPr>
          <p:nvPr/>
        </p:nvSpPr>
        <p:spPr bwMode="auto">
          <a:xfrm>
            <a:off x="4598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8" name="Line 29"/>
          <p:cNvSpPr>
            <a:spLocks noChangeShapeType="1"/>
          </p:cNvSpPr>
          <p:nvPr/>
        </p:nvSpPr>
        <p:spPr bwMode="auto">
          <a:xfrm>
            <a:off x="4751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9" name="Line 30"/>
          <p:cNvSpPr>
            <a:spLocks noChangeShapeType="1"/>
          </p:cNvSpPr>
          <p:nvPr/>
        </p:nvSpPr>
        <p:spPr bwMode="auto">
          <a:xfrm>
            <a:off x="4903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0" name="Line 31"/>
          <p:cNvSpPr>
            <a:spLocks noChangeShapeType="1"/>
          </p:cNvSpPr>
          <p:nvPr/>
        </p:nvSpPr>
        <p:spPr bwMode="auto">
          <a:xfrm>
            <a:off x="5056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1" name="Line 32"/>
          <p:cNvSpPr>
            <a:spLocks noChangeShapeType="1"/>
          </p:cNvSpPr>
          <p:nvPr/>
        </p:nvSpPr>
        <p:spPr bwMode="auto">
          <a:xfrm>
            <a:off x="5208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2" name="Line 33"/>
          <p:cNvSpPr>
            <a:spLocks noChangeShapeType="1"/>
          </p:cNvSpPr>
          <p:nvPr/>
        </p:nvSpPr>
        <p:spPr bwMode="auto">
          <a:xfrm>
            <a:off x="5360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3" name="Line 34"/>
          <p:cNvSpPr>
            <a:spLocks noChangeShapeType="1"/>
          </p:cNvSpPr>
          <p:nvPr/>
        </p:nvSpPr>
        <p:spPr bwMode="auto">
          <a:xfrm>
            <a:off x="5513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4" name="Line 35"/>
          <p:cNvSpPr>
            <a:spLocks noChangeShapeType="1"/>
          </p:cNvSpPr>
          <p:nvPr/>
        </p:nvSpPr>
        <p:spPr bwMode="auto">
          <a:xfrm>
            <a:off x="56657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5" name="Line 36"/>
          <p:cNvSpPr>
            <a:spLocks noChangeShapeType="1"/>
          </p:cNvSpPr>
          <p:nvPr/>
        </p:nvSpPr>
        <p:spPr bwMode="auto">
          <a:xfrm>
            <a:off x="58181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6" name="Line 37"/>
          <p:cNvSpPr>
            <a:spLocks noChangeShapeType="1"/>
          </p:cNvSpPr>
          <p:nvPr/>
        </p:nvSpPr>
        <p:spPr bwMode="auto">
          <a:xfrm>
            <a:off x="59705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7" name="Line 38"/>
          <p:cNvSpPr>
            <a:spLocks noChangeShapeType="1"/>
          </p:cNvSpPr>
          <p:nvPr/>
        </p:nvSpPr>
        <p:spPr bwMode="auto">
          <a:xfrm>
            <a:off x="61229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8" name="Line 39"/>
          <p:cNvSpPr>
            <a:spLocks noChangeShapeType="1"/>
          </p:cNvSpPr>
          <p:nvPr/>
        </p:nvSpPr>
        <p:spPr bwMode="auto">
          <a:xfrm>
            <a:off x="6275388" y="23796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9" name="Line 40"/>
          <p:cNvSpPr>
            <a:spLocks noChangeShapeType="1"/>
          </p:cNvSpPr>
          <p:nvPr/>
        </p:nvSpPr>
        <p:spPr bwMode="auto">
          <a:xfrm>
            <a:off x="6427788" y="23796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0" name="Line 41"/>
          <p:cNvSpPr>
            <a:spLocks noChangeShapeType="1"/>
          </p:cNvSpPr>
          <p:nvPr/>
        </p:nvSpPr>
        <p:spPr bwMode="auto">
          <a:xfrm>
            <a:off x="6580188" y="23796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grpSp>
        <p:nvGrpSpPr>
          <p:cNvPr id="69671" name="Group 42"/>
          <p:cNvGrpSpPr>
            <a:grpSpLocks/>
          </p:cNvGrpSpPr>
          <p:nvPr/>
        </p:nvGrpSpPr>
        <p:grpSpPr bwMode="auto">
          <a:xfrm>
            <a:off x="2998788" y="5584825"/>
            <a:ext cx="5029200" cy="609600"/>
            <a:chOff x="912" y="1104"/>
            <a:chExt cx="3648" cy="384"/>
          </a:xfrm>
        </p:grpSpPr>
        <p:sp>
          <p:nvSpPr>
            <p:cNvPr id="69735" name="Line 43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6" name="Line 44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7" name="Line 45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8" name="Line 46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9672" name="Line 47"/>
          <p:cNvSpPr>
            <a:spLocks noChangeShapeType="1"/>
          </p:cNvSpPr>
          <p:nvPr/>
        </p:nvSpPr>
        <p:spPr bwMode="auto">
          <a:xfrm>
            <a:off x="2998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3" name="Line 48"/>
          <p:cNvSpPr>
            <a:spLocks noChangeShapeType="1"/>
          </p:cNvSpPr>
          <p:nvPr/>
        </p:nvSpPr>
        <p:spPr bwMode="auto">
          <a:xfrm>
            <a:off x="3151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4" name="Line 49"/>
          <p:cNvSpPr>
            <a:spLocks noChangeShapeType="1"/>
          </p:cNvSpPr>
          <p:nvPr/>
        </p:nvSpPr>
        <p:spPr bwMode="auto">
          <a:xfrm>
            <a:off x="3303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5" name="Line 50"/>
          <p:cNvSpPr>
            <a:spLocks noChangeShapeType="1"/>
          </p:cNvSpPr>
          <p:nvPr/>
        </p:nvSpPr>
        <p:spPr bwMode="auto">
          <a:xfrm>
            <a:off x="3455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6" name="Line 51"/>
          <p:cNvSpPr>
            <a:spLocks noChangeShapeType="1"/>
          </p:cNvSpPr>
          <p:nvPr/>
        </p:nvSpPr>
        <p:spPr bwMode="auto">
          <a:xfrm>
            <a:off x="3608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7" name="Line 52"/>
          <p:cNvSpPr>
            <a:spLocks noChangeShapeType="1"/>
          </p:cNvSpPr>
          <p:nvPr/>
        </p:nvSpPr>
        <p:spPr bwMode="auto">
          <a:xfrm>
            <a:off x="3760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8" name="Line 53"/>
          <p:cNvSpPr>
            <a:spLocks noChangeShapeType="1"/>
          </p:cNvSpPr>
          <p:nvPr/>
        </p:nvSpPr>
        <p:spPr bwMode="auto">
          <a:xfrm>
            <a:off x="3913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9" name="Line 54"/>
          <p:cNvSpPr>
            <a:spLocks noChangeShapeType="1"/>
          </p:cNvSpPr>
          <p:nvPr/>
        </p:nvSpPr>
        <p:spPr bwMode="auto">
          <a:xfrm>
            <a:off x="4065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0" name="Line 55"/>
          <p:cNvSpPr>
            <a:spLocks noChangeShapeType="1"/>
          </p:cNvSpPr>
          <p:nvPr/>
        </p:nvSpPr>
        <p:spPr bwMode="auto">
          <a:xfrm>
            <a:off x="4217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1" name="Line 56"/>
          <p:cNvSpPr>
            <a:spLocks noChangeShapeType="1"/>
          </p:cNvSpPr>
          <p:nvPr/>
        </p:nvSpPr>
        <p:spPr bwMode="auto">
          <a:xfrm>
            <a:off x="4370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2" name="Line 57"/>
          <p:cNvSpPr>
            <a:spLocks noChangeShapeType="1"/>
          </p:cNvSpPr>
          <p:nvPr/>
        </p:nvSpPr>
        <p:spPr bwMode="auto">
          <a:xfrm>
            <a:off x="4522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3" name="Line 58"/>
          <p:cNvSpPr>
            <a:spLocks noChangeShapeType="1"/>
          </p:cNvSpPr>
          <p:nvPr/>
        </p:nvSpPr>
        <p:spPr bwMode="auto">
          <a:xfrm>
            <a:off x="4675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4" name="Line 59"/>
          <p:cNvSpPr>
            <a:spLocks noChangeShapeType="1"/>
          </p:cNvSpPr>
          <p:nvPr/>
        </p:nvSpPr>
        <p:spPr bwMode="auto">
          <a:xfrm>
            <a:off x="4827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5" name="Line 60"/>
          <p:cNvSpPr>
            <a:spLocks noChangeShapeType="1"/>
          </p:cNvSpPr>
          <p:nvPr/>
        </p:nvSpPr>
        <p:spPr bwMode="auto">
          <a:xfrm>
            <a:off x="4979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6" name="Line 61"/>
          <p:cNvSpPr>
            <a:spLocks noChangeShapeType="1"/>
          </p:cNvSpPr>
          <p:nvPr/>
        </p:nvSpPr>
        <p:spPr bwMode="auto">
          <a:xfrm>
            <a:off x="5132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7" name="Line 62"/>
          <p:cNvSpPr>
            <a:spLocks noChangeShapeType="1"/>
          </p:cNvSpPr>
          <p:nvPr/>
        </p:nvSpPr>
        <p:spPr bwMode="auto">
          <a:xfrm>
            <a:off x="5284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8" name="Line 63"/>
          <p:cNvSpPr>
            <a:spLocks noChangeShapeType="1"/>
          </p:cNvSpPr>
          <p:nvPr/>
        </p:nvSpPr>
        <p:spPr bwMode="auto">
          <a:xfrm>
            <a:off x="5437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9" name="Line 64"/>
          <p:cNvSpPr>
            <a:spLocks noChangeShapeType="1"/>
          </p:cNvSpPr>
          <p:nvPr/>
        </p:nvSpPr>
        <p:spPr bwMode="auto">
          <a:xfrm>
            <a:off x="5589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0" name="Line 65"/>
          <p:cNvSpPr>
            <a:spLocks noChangeShapeType="1"/>
          </p:cNvSpPr>
          <p:nvPr/>
        </p:nvSpPr>
        <p:spPr bwMode="auto">
          <a:xfrm>
            <a:off x="5741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1" name="Line 66"/>
          <p:cNvSpPr>
            <a:spLocks noChangeShapeType="1"/>
          </p:cNvSpPr>
          <p:nvPr/>
        </p:nvSpPr>
        <p:spPr bwMode="auto">
          <a:xfrm>
            <a:off x="5894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2" name="Line 67"/>
          <p:cNvSpPr>
            <a:spLocks noChangeShapeType="1"/>
          </p:cNvSpPr>
          <p:nvPr/>
        </p:nvSpPr>
        <p:spPr bwMode="auto">
          <a:xfrm>
            <a:off x="6046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3" name="Line 68"/>
          <p:cNvSpPr>
            <a:spLocks noChangeShapeType="1"/>
          </p:cNvSpPr>
          <p:nvPr/>
        </p:nvSpPr>
        <p:spPr bwMode="auto">
          <a:xfrm>
            <a:off x="6199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4" name="Line 69"/>
          <p:cNvSpPr>
            <a:spLocks noChangeShapeType="1"/>
          </p:cNvSpPr>
          <p:nvPr/>
        </p:nvSpPr>
        <p:spPr bwMode="auto">
          <a:xfrm>
            <a:off x="6351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5" name="Line 70"/>
          <p:cNvSpPr>
            <a:spLocks noChangeShapeType="1"/>
          </p:cNvSpPr>
          <p:nvPr/>
        </p:nvSpPr>
        <p:spPr bwMode="auto">
          <a:xfrm>
            <a:off x="6503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6" name="Line 71"/>
          <p:cNvSpPr>
            <a:spLocks noChangeShapeType="1"/>
          </p:cNvSpPr>
          <p:nvPr/>
        </p:nvSpPr>
        <p:spPr bwMode="auto">
          <a:xfrm>
            <a:off x="6656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7" name="Line 72"/>
          <p:cNvSpPr>
            <a:spLocks noChangeShapeType="1"/>
          </p:cNvSpPr>
          <p:nvPr/>
        </p:nvSpPr>
        <p:spPr bwMode="auto">
          <a:xfrm>
            <a:off x="6808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8" name="Line 73"/>
          <p:cNvSpPr>
            <a:spLocks noChangeShapeType="1"/>
          </p:cNvSpPr>
          <p:nvPr/>
        </p:nvSpPr>
        <p:spPr bwMode="auto">
          <a:xfrm>
            <a:off x="69611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9" name="Line 74"/>
          <p:cNvSpPr>
            <a:spLocks noChangeShapeType="1"/>
          </p:cNvSpPr>
          <p:nvPr/>
        </p:nvSpPr>
        <p:spPr bwMode="auto">
          <a:xfrm>
            <a:off x="71135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0" name="Line 75"/>
          <p:cNvSpPr>
            <a:spLocks noChangeShapeType="1"/>
          </p:cNvSpPr>
          <p:nvPr/>
        </p:nvSpPr>
        <p:spPr bwMode="auto">
          <a:xfrm>
            <a:off x="72659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1" name="Line 76"/>
          <p:cNvSpPr>
            <a:spLocks noChangeShapeType="1"/>
          </p:cNvSpPr>
          <p:nvPr/>
        </p:nvSpPr>
        <p:spPr bwMode="auto">
          <a:xfrm>
            <a:off x="74183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2" name="Line 77"/>
          <p:cNvSpPr>
            <a:spLocks noChangeShapeType="1"/>
          </p:cNvSpPr>
          <p:nvPr/>
        </p:nvSpPr>
        <p:spPr bwMode="auto">
          <a:xfrm>
            <a:off x="7570788" y="55848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3" name="Line 78"/>
          <p:cNvSpPr>
            <a:spLocks noChangeShapeType="1"/>
          </p:cNvSpPr>
          <p:nvPr/>
        </p:nvSpPr>
        <p:spPr bwMode="auto">
          <a:xfrm>
            <a:off x="7723188" y="5584825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4" name="Line 79"/>
          <p:cNvSpPr>
            <a:spLocks noChangeShapeType="1"/>
          </p:cNvSpPr>
          <p:nvPr/>
        </p:nvSpPr>
        <p:spPr bwMode="auto">
          <a:xfrm>
            <a:off x="7875588" y="5584825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6" name="Text Box 81"/>
          <p:cNvSpPr txBox="1">
            <a:spLocks noChangeArrowheads="1"/>
          </p:cNvSpPr>
          <p:nvPr/>
        </p:nvSpPr>
        <p:spPr bwMode="auto">
          <a:xfrm>
            <a:off x="1634904" y="5638800"/>
            <a:ext cx="11082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Host B</a:t>
            </a:r>
          </a:p>
        </p:txBody>
      </p:sp>
      <p:sp>
        <p:nvSpPr>
          <p:cNvPr id="69707" name="Rectangle 82"/>
          <p:cNvSpPr>
            <a:spLocks noChangeArrowheads="1"/>
          </p:cNvSpPr>
          <p:nvPr/>
        </p:nvSpPr>
        <p:spPr bwMode="auto">
          <a:xfrm>
            <a:off x="2613025" y="3451225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08" name="Rectangle 83"/>
          <p:cNvSpPr>
            <a:spLocks noChangeArrowheads="1"/>
          </p:cNvSpPr>
          <p:nvPr/>
        </p:nvSpPr>
        <p:spPr bwMode="auto">
          <a:xfrm>
            <a:off x="3913188" y="4746625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09" name="Line 84"/>
          <p:cNvSpPr>
            <a:spLocks noChangeShapeType="1"/>
          </p:cNvSpPr>
          <p:nvPr/>
        </p:nvSpPr>
        <p:spPr bwMode="auto">
          <a:xfrm>
            <a:off x="2617788" y="3832225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0" name="Line 85"/>
          <p:cNvSpPr>
            <a:spLocks noChangeShapeType="1"/>
          </p:cNvSpPr>
          <p:nvPr/>
        </p:nvSpPr>
        <p:spPr bwMode="auto">
          <a:xfrm>
            <a:off x="3836988" y="3832225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1" name="Line 86"/>
          <p:cNvSpPr>
            <a:spLocks noChangeShapeType="1"/>
          </p:cNvSpPr>
          <p:nvPr/>
        </p:nvSpPr>
        <p:spPr bwMode="auto">
          <a:xfrm>
            <a:off x="2689225" y="29940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2" name="Line 87"/>
          <p:cNvSpPr>
            <a:spLocks noChangeShapeType="1"/>
          </p:cNvSpPr>
          <p:nvPr/>
        </p:nvSpPr>
        <p:spPr bwMode="auto">
          <a:xfrm>
            <a:off x="2841625" y="29940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3" name="Line 88"/>
          <p:cNvSpPr>
            <a:spLocks noChangeShapeType="1"/>
          </p:cNvSpPr>
          <p:nvPr/>
        </p:nvSpPr>
        <p:spPr bwMode="auto">
          <a:xfrm>
            <a:off x="2994025" y="29940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4" name="Line 89"/>
          <p:cNvSpPr>
            <a:spLocks noChangeShapeType="1"/>
          </p:cNvSpPr>
          <p:nvPr/>
        </p:nvSpPr>
        <p:spPr bwMode="auto">
          <a:xfrm>
            <a:off x="3146425" y="29940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5" name="Line 90"/>
          <p:cNvSpPr>
            <a:spLocks noChangeShapeType="1"/>
          </p:cNvSpPr>
          <p:nvPr/>
        </p:nvSpPr>
        <p:spPr bwMode="auto">
          <a:xfrm>
            <a:off x="3756025" y="29940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6" name="Line 91"/>
          <p:cNvSpPr>
            <a:spLocks noChangeShapeType="1"/>
          </p:cNvSpPr>
          <p:nvPr/>
        </p:nvSpPr>
        <p:spPr bwMode="auto">
          <a:xfrm>
            <a:off x="3298825" y="3217863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7" name="Line 92"/>
          <p:cNvSpPr>
            <a:spLocks noChangeShapeType="1"/>
          </p:cNvSpPr>
          <p:nvPr/>
        </p:nvSpPr>
        <p:spPr bwMode="auto">
          <a:xfrm>
            <a:off x="3989388" y="51276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8" name="Line 93"/>
          <p:cNvSpPr>
            <a:spLocks noChangeShapeType="1"/>
          </p:cNvSpPr>
          <p:nvPr/>
        </p:nvSpPr>
        <p:spPr bwMode="auto">
          <a:xfrm>
            <a:off x="4141788" y="51276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9" name="Line 94"/>
          <p:cNvSpPr>
            <a:spLocks noChangeShapeType="1"/>
          </p:cNvSpPr>
          <p:nvPr/>
        </p:nvSpPr>
        <p:spPr bwMode="auto">
          <a:xfrm>
            <a:off x="4294188" y="51276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0" name="Line 95"/>
          <p:cNvSpPr>
            <a:spLocks noChangeShapeType="1"/>
          </p:cNvSpPr>
          <p:nvPr/>
        </p:nvSpPr>
        <p:spPr bwMode="auto">
          <a:xfrm>
            <a:off x="4446588" y="51276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1" name="Line 96"/>
          <p:cNvSpPr>
            <a:spLocks noChangeShapeType="1"/>
          </p:cNvSpPr>
          <p:nvPr/>
        </p:nvSpPr>
        <p:spPr bwMode="auto">
          <a:xfrm>
            <a:off x="5056188" y="51276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2" name="Line 97"/>
          <p:cNvSpPr>
            <a:spLocks noChangeShapeType="1"/>
          </p:cNvSpPr>
          <p:nvPr/>
        </p:nvSpPr>
        <p:spPr bwMode="auto">
          <a:xfrm>
            <a:off x="4598988" y="5351463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3" name="Text Box 98"/>
          <p:cNvSpPr txBox="1">
            <a:spLocks noChangeArrowheads="1"/>
          </p:cNvSpPr>
          <p:nvPr/>
        </p:nvSpPr>
        <p:spPr bwMode="auto">
          <a:xfrm>
            <a:off x="2663825" y="3454400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9724" name="Text Box 99"/>
          <p:cNvSpPr txBox="1">
            <a:spLocks noChangeArrowheads="1"/>
          </p:cNvSpPr>
          <p:nvPr/>
        </p:nvSpPr>
        <p:spPr bwMode="auto">
          <a:xfrm>
            <a:off x="3887788" y="4764088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9725" name="Rectangle 100"/>
          <p:cNvSpPr>
            <a:spLocks noChangeArrowheads="1"/>
          </p:cNvSpPr>
          <p:nvPr/>
        </p:nvSpPr>
        <p:spPr bwMode="auto">
          <a:xfrm>
            <a:off x="3836988" y="3451225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26" name="Text Box 101"/>
          <p:cNvSpPr txBox="1">
            <a:spLocks noChangeArrowheads="1"/>
          </p:cNvSpPr>
          <p:nvPr/>
        </p:nvSpPr>
        <p:spPr bwMode="auto">
          <a:xfrm>
            <a:off x="3913188" y="3424238"/>
            <a:ext cx="518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TCP </a:t>
            </a:r>
          </a:p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HDR</a:t>
            </a:r>
          </a:p>
        </p:txBody>
      </p:sp>
      <p:sp>
        <p:nvSpPr>
          <p:cNvPr id="69727" name="Rectangle 102"/>
          <p:cNvSpPr>
            <a:spLocks noChangeArrowheads="1"/>
          </p:cNvSpPr>
          <p:nvPr/>
        </p:nvSpPr>
        <p:spPr bwMode="auto">
          <a:xfrm>
            <a:off x="5132388" y="4746625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28" name="Text Box 103"/>
          <p:cNvSpPr txBox="1">
            <a:spLocks noChangeArrowheads="1"/>
          </p:cNvSpPr>
          <p:nvPr/>
        </p:nvSpPr>
        <p:spPr bwMode="auto">
          <a:xfrm>
            <a:off x="5159375" y="4746625"/>
            <a:ext cx="518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TCP </a:t>
            </a:r>
          </a:p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HDR</a:t>
            </a:r>
          </a:p>
        </p:txBody>
      </p:sp>
      <p:sp>
        <p:nvSpPr>
          <p:cNvPr id="69732" name="Rectangle 107"/>
          <p:cNvSpPr>
            <a:spLocks noChangeArrowheads="1"/>
          </p:cNvSpPr>
          <p:nvPr/>
        </p:nvSpPr>
        <p:spPr bwMode="auto">
          <a:xfrm>
            <a:off x="3913188" y="5584825"/>
            <a:ext cx="1219200" cy="609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951404" name="AutoShape 108"/>
          <p:cNvSpPr>
            <a:spLocks noChangeArrowheads="1"/>
          </p:cNvSpPr>
          <p:nvPr/>
        </p:nvSpPr>
        <p:spPr bwMode="auto">
          <a:xfrm>
            <a:off x="5741988" y="3756025"/>
            <a:ext cx="3325812" cy="914400"/>
          </a:xfrm>
          <a:prstGeom prst="wedgeRectCallout">
            <a:avLst>
              <a:gd name="adj1" fmla="val -66104"/>
              <a:gd name="adj2" fmla="val 149045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0" dirty="0">
                <a:latin typeface="+mn-lt"/>
              </a:rPr>
              <a:t>ACK sequence number </a:t>
            </a:r>
          </a:p>
          <a:p>
            <a:pPr algn="ctr" eaLnBrk="0" hangingPunct="0"/>
            <a:r>
              <a:rPr lang="en-US" sz="1800" b="0" dirty="0">
                <a:latin typeface="+mn-lt"/>
              </a:rPr>
              <a:t>= next expected byte</a:t>
            </a:r>
          </a:p>
          <a:p>
            <a:pPr algn="ctr" eaLnBrk="0" hangingPunct="0"/>
            <a:r>
              <a:rPr lang="en-US" sz="1800" b="0" dirty="0">
                <a:latin typeface="+mn-lt"/>
              </a:rPr>
              <a:t>= </a:t>
            </a:r>
            <a:r>
              <a:rPr lang="en-US" sz="1800" b="0" dirty="0" err="1">
                <a:latin typeface="+mn-lt"/>
              </a:rPr>
              <a:t>seqno</a:t>
            </a:r>
            <a:r>
              <a:rPr lang="en-US" sz="1800" b="0" dirty="0">
                <a:latin typeface="+mn-lt"/>
              </a:rPr>
              <a:t> + length(data)</a:t>
            </a:r>
          </a:p>
        </p:txBody>
      </p:sp>
      <p:sp>
        <p:nvSpPr>
          <p:cNvPr id="951405" name="Rectangle 109"/>
          <p:cNvSpPr>
            <a:spLocks noChangeArrowheads="1"/>
          </p:cNvSpPr>
          <p:nvPr/>
        </p:nvSpPr>
        <p:spPr bwMode="auto">
          <a:xfrm>
            <a:off x="5132388" y="5584825"/>
            <a:ext cx="15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1" name="Text Box 80"/>
          <p:cNvSpPr txBox="1">
            <a:spLocks noChangeArrowheads="1"/>
          </p:cNvSpPr>
          <p:nvPr/>
        </p:nvSpPr>
        <p:spPr bwMode="auto">
          <a:xfrm>
            <a:off x="263525" y="2362200"/>
            <a:ext cx="109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Host A</a:t>
            </a:r>
          </a:p>
        </p:txBody>
      </p:sp>
      <p:sp>
        <p:nvSpPr>
          <p:cNvPr id="112" name="Text Box 104"/>
          <p:cNvSpPr txBox="1">
            <a:spLocks noChangeArrowheads="1"/>
          </p:cNvSpPr>
          <p:nvPr/>
        </p:nvSpPr>
        <p:spPr bwMode="auto">
          <a:xfrm>
            <a:off x="762000" y="1524000"/>
            <a:ext cx="3225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ISN (initial sequence number)</a:t>
            </a:r>
          </a:p>
        </p:txBody>
      </p:sp>
      <p:sp>
        <p:nvSpPr>
          <p:cNvPr id="113" name="AutoShape 106"/>
          <p:cNvSpPr>
            <a:spLocks noChangeArrowheads="1"/>
          </p:cNvSpPr>
          <p:nvPr/>
        </p:nvSpPr>
        <p:spPr bwMode="auto">
          <a:xfrm>
            <a:off x="76200" y="3352800"/>
            <a:ext cx="2362200" cy="914400"/>
          </a:xfrm>
          <a:prstGeom prst="wedgeRectCallout">
            <a:avLst>
              <a:gd name="adj1" fmla="val 61239"/>
              <a:gd name="adj2" fmla="val -89071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Sequence number  </a:t>
            </a:r>
            <a:b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</a:b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= 1</a:t>
            </a:r>
            <a:r>
              <a:rPr lang="en-US" sz="1800" b="0" baseline="30000" dirty="0">
                <a:solidFill>
                  <a:srgbClr val="FF0000"/>
                </a:solidFill>
                <a:latin typeface="+mn-lt"/>
                <a:cs typeface="Courier"/>
              </a:rPr>
              <a:t>st</a:t>
            </a: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 byte in segment = ISN + k</a:t>
            </a:r>
          </a:p>
        </p:txBody>
      </p:sp>
      <p:cxnSp>
        <p:nvCxnSpPr>
          <p:cNvPr id="114" name="Straight Arrow Connector 113"/>
          <p:cNvCxnSpPr/>
          <p:nvPr/>
        </p:nvCxnSpPr>
        <p:spPr bwMode="auto">
          <a:xfrm>
            <a:off x="1676400" y="2209800"/>
            <a:ext cx="914400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15" name="Line 105"/>
          <p:cNvSpPr>
            <a:spLocks noChangeShapeType="1"/>
          </p:cNvSpPr>
          <p:nvPr/>
        </p:nvSpPr>
        <p:spPr bwMode="auto">
          <a:xfrm>
            <a:off x="1676400" y="1905000"/>
            <a:ext cx="26988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1979687" y="1828800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81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090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404" grpId="0" animBg="1"/>
      <p:bldP spid="95140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38919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38921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606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38923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177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38925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38928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38929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38932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38933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38936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38937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38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38939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38940" name="Text Box 27"/>
          <p:cNvSpPr txBox="1">
            <a:spLocks noChangeArrowheads="1"/>
          </p:cNvSpPr>
          <p:nvPr/>
        </p:nvSpPr>
        <p:spPr bwMode="auto">
          <a:xfrm>
            <a:off x="609600" y="1905000"/>
            <a:ext cx="1752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Starting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byte offset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 of data</a:t>
            </a:r>
          </a:p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carried in this</a:t>
            </a:r>
            <a:br>
              <a:rPr lang="en-US" b="0" dirty="0">
                <a:solidFill>
                  <a:srgbClr val="FF6600"/>
                </a:solidFill>
                <a:latin typeface="Arial" charset="0"/>
              </a:rPr>
            </a:br>
            <a:r>
              <a:rPr lang="en-US" b="0" dirty="0">
                <a:solidFill>
                  <a:srgbClr val="FF6600"/>
                </a:solidFill>
                <a:latin typeface="Arial" charset="0"/>
              </a:rPr>
              <a:t>segment</a:t>
            </a:r>
          </a:p>
        </p:txBody>
      </p:sp>
      <p:sp>
        <p:nvSpPr>
          <p:cNvPr id="38941" name="Oval 28"/>
          <p:cNvSpPr>
            <a:spLocks noChangeArrowheads="1"/>
          </p:cNvSpPr>
          <p:nvPr/>
        </p:nvSpPr>
        <p:spPr bwMode="auto">
          <a:xfrm>
            <a:off x="3048000" y="2286000"/>
            <a:ext cx="54864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cxnSp>
        <p:nvCxnSpPr>
          <p:cNvPr id="38942" name="AutoShape 29"/>
          <p:cNvCxnSpPr>
            <a:cxnSpLocks noChangeShapeType="1"/>
            <a:stCxn id="38940" idx="3"/>
            <a:endCxn id="38941" idx="2"/>
          </p:cNvCxnSpPr>
          <p:nvPr/>
        </p:nvCxnSpPr>
        <p:spPr bwMode="auto">
          <a:xfrm>
            <a:off x="2362200" y="2566720"/>
            <a:ext cx="685800" cy="2408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828BE7-28D6-6A44-825C-169A4C1A9E1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64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2617788" y="2123163"/>
            <a:ext cx="1219200" cy="609600"/>
          </a:xfrm>
          <a:prstGeom prst="rect">
            <a:avLst/>
          </a:prstGeom>
          <a:solidFill>
            <a:srgbClr val="CC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3376"/>
            <a:ext cx="8229600" cy="1143000"/>
          </a:xfrm>
        </p:spPr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Sequence Numbers</a:t>
            </a:r>
          </a:p>
        </p:txBody>
      </p:sp>
      <p:grpSp>
        <p:nvGrpSpPr>
          <p:cNvPr id="69637" name="Group 4"/>
          <p:cNvGrpSpPr>
            <a:grpSpLocks/>
          </p:cNvGrpSpPr>
          <p:nvPr/>
        </p:nvGrpSpPr>
        <p:grpSpPr bwMode="auto">
          <a:xfrm>
            <a:off x="1703388" y="2118401"/>
            <a:ext cx="5029200" cy="609600"/>
            <a:chOff x="912" y="1104"/>
            <a:chExt cx="3648" cy="384"/>
          </a:xfrm>
        </p:grpSpPr>
        <p:sp>
          <p:nvSpPr>
            <p:cNvPr id="69739" name="Line 5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0" name="Line 6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1" name="Line 7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42" name="Line 8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9638" name="Line 9"/>
          <p:cNvSpPr>
            <a:spLocks noChangeShapeType="1"/>
          </p:cNvSpPr>
          <p:nvPr/>
        </p:nvSpPr>
        <p:spPr bwMode="auto">
          <a:xfrm>
            <a:off x="1703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39" name="Line 10"/>
          <p:cNvSpPr>
            <a:spLocks noChangeShapeType="1"/>
          </p:cNvSpPr>
          <p:nvPr/>
        </p:nvSpPr>
        <p:spPr bwMode="auto">
          <a:xfrm>
            <a:off x="1855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0" name="Line 11"/>
          <p:cNvSpPr>
            <a:spLocks noChangeShapeType="1"/>
          </p:cNvSpPr>
          <p:nvPr/>
        </p:nvSpPr>
        <p:spPr bwMode="auto">
          <a:xfrm>
            <a:off x="2008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1" name="Line 12"/>
          <p:cNvSpPr>
            <a:spLocks noChangeShapeType="1"/>
          </p:cNvSpPr>
          <p:nvPr/>
        </p:nvSpPr>
        <p:spPr bwMode="auto">
          <a:xfrm>
            <a:off x="2160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2" name="Line 13"/>
          <p:cNvSpPr>
            <a:spLocks noChangeShapeType="1"/>
          </p:cNvSpPr>
          <p:nvPr/>
        </p:nvSpPr>
        <p:spPr bwMode="auto">
          <a:xfrm>
            <a:off x="2312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3" name="Line 14"/>
          <p:cNvSpPr>
            <a:spLocks noChangeShapeType="1"/>
          </p:cNvSpPr>
          <p:nvPr/>
        </p:nvSpPr>
        <p:spPr bwMode="auto">
          <a:xfrm>
            <a:off x="2465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4" name="Line 15"/>
          <p:cNvSpPr>
            <a:spLocks noChangeShapeType="1"/>
          </p:cNvSpPr>
          <p:nvPr/>
        </p:nvSpPr>
        <p:spPr bwMode="auto">
          <a:xfrm>
            <a:off x="2617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5" name="Line 16"/>
          <p:cNvSpPr>
            <a:spLocks noChangeShapeType="1"/>
          </p:cNvSpPr>
          <p:nvPr/>
        </p:nvSpPr>
        <p:spPr bwMode="auto">
          <a:xfrm>
            <a:off x="2770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6" name="Line 17"/>
          <p:cNvSpPr>
            <a:spLocks noChangeShapeType="1"/>
          </p:cNvSpPr>
          <p:nvPr/>
        </p:nvSpPr>
        <p:spPr bwMode="auto">
          <a:xfrm>
            <a:off x="2922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7" name="Line 18"/>
          <p:cNvSpPr>
            <a:spLocks noChangeShapeType="1"/>
          </p:cNvSpPr>
          <p:nvPr/>
        </p:nvSpPr>
        <p:spPr bwMode="auto">
          <a:xfrm>
            <a:off x="3074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8" name="Line 19"/>
          <p:cNvSpPr>
            <a:spLocks noChangeShapeType="1"/>
          </p:cNvSpPr>
          <p:nvPr/>
        </p:nvSpPr>
        <p:spPr bwMode="auto">
          <a:xfrm>
            <a:off x="3227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49" name="Line 20"/>
          <p:cNvSpPr>
            <a:spLocks noChangeShapeType="1"/>
          </p:cNvSpPr>
          <p:nvPr/>
        </p:nvSpPr>
        <p:spPr bwMode="auto">
          <a:xfrm>
            <a:off x="3379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0" name="Line 21"/>
          <p:cNvSpPr>
            <a:spLocks noChangeShapeType="1"/>
          </p:cNvSpPr>
          <p:nvPr/>
        </p:nvSpPr>
        <p:spPr bwMode="auto">
          <a:xfrm>
            <a:off x="3532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1" name="Line 22"/>
          <p:cNvSpPr>
            <a:spLocks noChangeShapeType="1"/>
          </p:cNvSpPr>
          <p:nvPr/>
        </p:nvSpPr>
        <p:spPr bwMode="auto">
          <a:xfrm>
            <a:off x="3684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2" name="Line 23"/>
          <p:cNvSpPr>
            <a:spLocks noChangeShapeType="1"/>
          </p:cNvSpPr>
          <p:nvPr/>
        </p:nvSpPr>
        <p:spPr bwMode="auto">
          <a:xfrm>
            <a:off x="3836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3" name="Line 24"/>
          <p:cNvSpPr>
            <a:spLocks noChangeShapeType="1"/>
          </p:cNvSpPr>
          <p:nvPr/>
        </p:nvSpPr>
        <p:spPr bwMode="auto">
          <a:xfrm>
            <a:off x="3989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4" name="Line 25"/>
          <p:cNvSpPr>
            <a:spLocks noChangeShapeType="1"/>
          </p:cNvSpPr>
          <p:nvPr/>
        </p:nvSpPr>
        <p:spPr bwMode="auto">
          <a:xfrm>
            <a:off x="4141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5" name="Line 26"/>
          <p:cNvSpPr>
            <a:spLocks noChangeShapeType="1"/>
          </p:cNvSpPr>
          <p:nvPr/>
        </p:nvSpPr>
        <p:spPr bwMode="auto">
          <a:xfrm>
            <a:off x="4294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6" name="Line 27"/>
          <p:cNvSpPr>
            <a:spLocks noChangeShapeType="1"/>
          </p:cNvSpPr>
          <p:nvPr/>
        </p:nvSpPr>
        <p:spPr bwMode="auto">
          <a:xfrm>
            <a:off x="4446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7" name="Line 28"/>
          <p:cNvSpPr>
            <a:spLocks noChangeShapeType="1"/>
          </p:cNvSpPr>
          <p:nvPr/>
        </p:nvSpPr>
        <p:spPr bwMode="auto">
          <a:xfrm>
            <a:off x="4598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8" name="Line 29"/>
          <p:cNvSpPr>
            <a:spLocks noChangeShapeType="1"/>
          </p:cNvSpPr>
          <p:nvPr/>
        </p:nvSpPr>
        <p:spPr bwMode="auto">
          <a:xfrm>
            <a:off x="4751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59" name="Line 30"/>
          <p:cNvSpPr>
            <a:spLocks noChangeShapeType="1"/>
          </p:cNvSpPr>
          <p:nvPr/>
        </p:nvSpPr>
        <p:spPr bwMode="auto">
          <a:xfrm>
            <a:off x="4903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0" name="Line 31"/>
          <p:cNvSpPr>
            <a:spLocks noChangeShapeType="1"/>
          </p:cNvSpPr>
          <p:nvPr/>
        </p:nvSpPr>
        <p:spPr bwMode="auto">
          <a:xfrm>
            <a:off x="5056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1" name="Line 32"/>
          <p:cNvSpPr>
            <a:spLocks noChangeShapeType="1"/>
          </p:cNvSpPr>
          <p:nvPr/>
        </p:nvSpPr>
        <p:spPr bwMode="auto">
          <a:xfrm>
            <a:off x="5208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2" name="Line 33"/>
          <p:cNvSpPr>
            <a:spLocks noChangeShapeType="1"/>
          </p:cNvSpPr>
          <p:nvPr/>
        </p:nvSpPr>
        <p:spPr bwMode="auto">
          <a:xfrm>
            <a:off x="5360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3" name="Line 34"/>
          <p:cNvSpPr>
            <a:spLocks noChangeShapeType="1"/>
          </p:cNvSpPr>
          <p:nvPr/>
        </p:nvSpPr>
        <p:spPr bwMode="auto">
          <a:xfrm>
            <a:off x="5513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4" name="Line 35"/>
          <p:cNvSpPr>
            <a:spLocks noChangeShapeType="1"/>
          </p:cNvSpPr>
          <p:nvPr/>
        </p:nvSpPr>
        <p:spPr bwMode="auto">
          <a:xfrm>
            <a:off x="56657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5" name="Line 36"/>
          <p:cNvSpPr>
            <a:spLocks noChangeShapeType="1"/>
          </p:cNvSpPr>
          <p:nvPr/>
        </p:nvSpPr>
        <p:spPr bwMode="auto">
          <a:xfrm>
            <a:off x="58181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6" name="Line 37"/>
          <p:cNvSpPr>
            <a:spLocks noChangeShapeType="1"/>
          </p:cNvSpPr>
          <p:nvPr/>
        </p:nvSpPr>
        <p:spPr bwMode="auto">
          <a:xfrm>
            <a:off x="59705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7" name="Line 38"/>
          <p:cNvSpPr>
            <a:spLocks noChangeShapeType="1"/>
          </p:cNvSpPr>
          <p:nvPr/>
        </p:nvSpPr>
        <p:spPr bwMode="auto">
          <a:xfrm>
            <a:off x="61229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8" name="Line 39"/>
          <p:cNvSpPr>
            <a:spLocks noChangeShapeType="1"/>
          </p:cNvSpPr>
          <p:nvPr/>
        </p:nvSpPr>
        <p:spPr bwMode="auto">
          <a:xfrm>
            <a:off x="6275388" y="21184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69" name="Line 40"/>
          <p:cNvSpPr>
            <a:spLocks noChangeShapeType="1"/>
          </p:cNvSpPr>
          <p:nvPr/>
        </p:nvSpPr>
        <p:spPr bwMode="auto">
          <a:xfrm>
            <a:off x="6427788" y="2118401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0" name="Line 41"/>
          <p:cNvSpPr>
            <a:spLocks noChangeShapeType="1"/>
          </p:cNvSpPr>
          <p:nvPr/>
        </p:nvSpPr>
        <p:spPr bwMode="auto">
          <a:xfrm>
            <a:off x="6580188" y="2118401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grpSp>
        <p:nvGrpSpPr>
          <p:cNvPr id="69671" name="Group 42"/>
          <p:cNvGrpSpPr>
            <a:grpSpLocks/>
          </p:cNvGrpSpPr>
          <p:nvPr/>
        </p:nvGrpSpPr>
        <p:grpSpPr bwMode="auto">
          <a:xfrm>
            <a:off x="2998788" y="5323563"/>
            <a:ext cx="5029200" cy="609600"/>
            <a:chOff x="912" y="1104"/>
            <a:chExt cx="3648" cy="384"/>
          </a:xfrm>
        </p:grpSpPr>
        <p:sp>
          <p:nvSpPr>
            <p:cNvPr id="69735" name="Line 43"/>
            <p:cNvSpPr>
              <a:spLocks noChangeShapeType="1"/>
            </p:cNvSpPr>
            <p:nvPr/>
          </p:nvSpPr>
          <p:spPr bwMode="auto">
            <a:xfrm>
              <a:off x="912" y="110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6" name="Line 44"/>
            <p:cNvSpPr>
              <a:spLocks noChangeShapeType="1"/>
            </p:cNvSpPr>
            <p:nvPr/>
          </p:nvSpPr>
          <p:spPr bwMode="auto">
            <a:xfrm>
              <a:off x="912" y="1488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7" name="Line 45"/>
            <p:cNvSpPr>
              <a:spLocks noChangeShapeType="1"/>
            </p:cNvSpPr>
            <p:nvPr/>
          </p:nvSpPr>
          <p:spPr bwMode="auto">
            <a:xfrm flipH="1">
              <a:off x="4224" y="1104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738" name="Line 46"/>
            <p:cNvSpPr>
              <a:spLocks noChangeShapeType="1"/>
            </p:cNvSpPr>
            <p:nvPr/>
          </p:nvSpPr>
          <p:spPr bwMode="auto">
            <a:xfrm flipH="1">
              <a:off x="4224" y="1488"/>
              <a:ext cx="33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9672" name="Line 47"/>
          <p:cNvSpPr>
            <a:spLocks noChangeShapeType="1"/>
          </p:cNvSpPr>
          <p:nvPr/>
        </p:nvSpPr>
        <p:spPr bwMode="auto">
          <a:xfrm>
            <a:off x="2998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3" name="Line 48"/>
          <p:cNvSpPr>
            <a:spLocks noChangeShapeType="1"/>
          </p:cNvSpPr>
          <p:nvPr/>
        </p:nvSpPr>
        <p:spPr bwMode="auto">
          <a:xfrm>
            <a:off x="3151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4" name="Line 49"/>
          <p:cNvSpPr>
            <a:spLocks noChangeShapeType="1"/>
          </p:cNvSpPr>
          <p:nvPr/>
        </p:nvSpPr>
        <p:spPr bwMode="auto">
          <a:xfrm>
            <a:off x="3303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5" name="Line 50"/>
          <p:cNvSpPr>
            <a:spLocks noChangeShapeType="1"/>
          </p:cNvSpPr>
          <p:nvPr/>
        </p:nvSpPr>
        <p:spPr bwMode="auto">
          <a:xfrm>
            <a:off x="3455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6" name="Line 51"/>
          <p:cNvSpPr>
            <a:spLocks noChangeShapeType="1"/>
          </p:cNvSpPr>
          <p:nvPr/>
        </p:nvSpPr>
        <p:spPr bwMode="auto">
          <a:xfrm>
            <a:off x="3608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7" name="Line 52"/>
          <p:cNvSpPr>
            <a:spLocks noChangeShapeType="1"/>
          </p:cNvSpPr>
          <p:nvPr/>
        </p:nvSpPr>
        <p:spPr bwMode="auto">
          <a:xfrm>
            <a:off x="3760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8" name="Line 53"/>
          <p:cNvSpPr>
            <a:spLocks noChangeShapeType="1"/>
          </p:cNvSpPr>
          <p:nvPr/>
        </p:nvSpPr>
        <p:spPr bwMode="auto">
          <a:xfrm>
            <a:off x="3913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79" name="Line 54"/>
          <p:cNvSpPr>
            <a:spLocks noChangeShapeType="1"/>
          </p:cNvSpPr>
          <p:nvPr/>
        </p:nvSpPr>
        <p:spPr bwMode="auto">
          <a:xfrm>
            <a:off x="4065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0" name="Line 55"/>
          <p:cNvSpPr>
            <a:spLocks noChangeShapeType="1"/>
          </p:cNvSpPr>
          <p:nvPr/>
        </p:nvSpPr>
        <p:spPr bwMode="auto">
          <a:xfrm>
            <a:off x="4217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1" name="Line 56"/>
          <p:cNvSpPr>
            <a:spLocks noChangeShapeType="1"/>
          </p:cNvSpPr>
          <p:nvPr/>
        </p:nvSpPr>
        <p:spPr bwMode="auto">
          <a:xfrm>
            <a:off x="4370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2" name="Line 57"/>
          <p:cNvSpPr>
            <a:spLocks noChangeShapeType="1"/>
          </p:cNvSpPr>
          <p:nvPr/>
        </p:nvSpPr>
        <p:spPr bwMode="auto">
          <a:xfrm>
            <a:off x="4522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3" name="Line 58"/>
          <p:cNvSpPr>
            <a:spLocks noChangeShapeType="1"/>
          </p:cNvSpPr>
          <p:nvPr/>
        </p:nvSpPr>
        <p:spPr bwMode="auto">
          <a:xfrm>
            <a:off x="4675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4" name="Line 59"/>
          <p:cNvSpPr>
            <a:spLocks noChangeShapeType="1"/>
          </p:cNvSpPr>
          <p:nvPr/>
        </p:nvSpPr>
        <p:spPr bwMode="auto">
          <a:xfrm>
            <a:off x="4827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5" name="Line 60"/>
          <p:cNvSpPr>
            <a:spLocks noChangeShapeType="1"/>
          </p:cNvSpPr>
          <p:nvPr/>
        </p:nvSpPr>
        <p:spPr bwMode="auto">
          <a:xfrm>
            <a:off x="4979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6" name="Line 61"/>
          <p:cNvSpPr>
            <a:spLocks noChangeShapeType="1"/>
          </p:cNvSpPr>
          <p:nvPr/>
        </p:nvSpPr>
        <p:spPr bwMode="auto">
          <a:xfrm>
            <a:off x="5132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7" name="Line 62"/>
          <p:cNvSpPr>
            <a:spLocks noChangeShapeType="1"/>
          </p:cNvSpPr>
          <p:nvPr/>
        </p:nvSpPr>
        <p:spPr bwMode="auto">
          <a:xfrm>
            <a:off x="5284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8" name="Line 63"/>
          <p:cNvSpPr>
            <a:spLocks noChangeShapeType="1"/>
          </p:cNvSpPr>
          <p:nvPr/>
        </p:nvSpPr>
        <p:spPr bwMode="auto">
          <a:xfrm>
            <a:off x="5437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89" name="Line 64"/>
          <p:cNvSpPr>
            <a:spLocks noChangeShapeType="1"/>
          </p:cNvSpPr>
          <p:nvPr/>
        </p:nvSpPr>
        <p:spPr bwMode="auto">
          <a:xfrm>
            <a:off x="5589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0" name="Line 65"/>
          <p:cNvSpPr>
            <a:spLocks noChangeShapeType="1"/>
          </p:cNvSpPr>
          <p:nvPr/>
        </p:nvSpPr>
        <p:spPr bwMode="auto">
          <a:xfrm>
            <a:off x="5741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1" name="Line 66"/>
          <p:cNvSpPr>
            <a:spLocks noChangeShapeType="1"/>
          </p:cNvSpPr>
          <p:nvPr/>
        </p:nvSpPr>
        <p:spPr bwMode="auto">
          <a:xfrm>
            <a:off x="5894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2" name="Line 67"/>
          <p:cNvSpPr>
            <a:spLocks noChangeShapeType="1"/>
          </p:cNvSpPr>
          <p:nvPr/>
        </p:nvSpPr>
        <p:spPr bwMode="auto">
          <a:xfrm>
            <a:off x="6046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3" name="Line 68"/>
          <p:cNvSpPr>
            <a:spLocks noChangeShapeType="1"/>
          </p:cNvSpPr>
          <p:nvPr/>
        </p:nvSpPr>
        <p:spPr bwMode="auto">
          <a:xfrm>
            <a:off x="6199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4" name="Line 69"/>
          <p:cNvSpPr>
            <a:spLocks noChangeShapeType="1"/>
          </p:cNvSpPr>
          <p:nvPr/>
        </p:nvSpPr>
        <p:spPr bwMode="auto">
          <a:xfrm>
            <a:off x="6351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5" name="Line 70"/>
          <p:cNvSpPr>
            <a:spLocks noChangeShapeType="1"/>
          </p:cNvSpPr>
          <p:nvPr/>
        </p:nvSpPr>
        <p:spPr bwMode="auto">
          <a:xfrm>
            <a:off x="6503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6" name="Line 71"/>
          <p:cNvSpPr>
            <a:spLocks noChangeShapeType="1"/>
          </p:cNvSpPr>
          <p:nvPr/>
        </p:nvSpPr>
        <p:spPr bwMode="auto">
          <a:xfrm>
            <a:off x="6656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7" name="Line 72"/>
          <p:cNvSpPr>
            <a:spLocks noChangeShapeType="1"/>
          </p:cNvSpPr>
          <p:nvPr/>
        </p:nvSpPr>
        <p:spPr bwMode="auto">
          <a:xfrm>
            <a:off x="6808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8" name="Line 73"/>
          <p:cNvSpPr>
            <a:spLocks noChangeShapeType="1"/>
          </p:cNvSpPr>
          <p:nvPr/>
        </p:nvSpPr>
        <p:spPr bwMode="auto">
          <a:xfrm>
            <a:off x="69611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699" name="Line 74"/>
          <p:cNvSpPr>
            <a:spLocks noChangeShapeType="1"/>
          </p:cNvSpPr>
          <p:nvPr/>
        </p:nvSpPr>
        <p:spPr bwMode="auto">
          <a:xfrm>
            <a:off x="71135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0" name="Line 75"/>
          <p:cNvSpPr>
            <a:spLocks noChangeShapeType="1"/>
          </p:cNvSpPr>
          <p:nvPr/>
        </p:nvSpPr>
        <p:spPr bwMode="auto">
          <a:xfrm>
            <a:off x="72659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1" name="Line 76"/>
          <p:cNvSpPr>
            <a:spLocks noChangeShapeType="1"/>
          </p:cNvSpPr>
          <p:nvPr/>
        </p:nvSpPr>
        <p:spPr bwMode="auto">
          <a:xfrm>
            <a:off x="74183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2" name="Line 77"/>
          <p:cNvSpPr>
            <a:spLocks noChangeShapeType="1"/>
          </p:cNvSpPr>
          <p:nvPr/>
        </p:nvSpPr>
        <p:spPr bwMode="auto">
          <a:xfrm>
            <a:off x="7570788" y="532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3" name="Line 78"/>
          <p:cNvSpPr>
            <a:spLocks noChangeShapeType="1"/>
          </p:cNvSpPr>
          <p:nvPr/>
        </p:nvSpPr>
        <p:spPr bwMode="auto">
          <a:xfrm>
            <a:off x="7723188" y="53235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4" name="Line 79"/>
          <p:cNvSpPr>
            <a:spLocks noChangeShapeType="1"/>
          </p:cNvSpPr>
          <p:nvPr/>
        </p:nvSpPr>
        <p:spPr bwMode="auto">
          <a:xfrm>
            <a:off x="7875588" y="53235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06" name="Text Box 81"/>
          <p:cNvSpPr txBox="1">
            <a:spLocks noChangeArrowheads="1"/>
          </p:cNvSpPr>
          <p:nvPr/>
        </p:nvSpPr>
        <p:spPr bwMode="auto">
          <a:xfrm>
            <a:off x="1634904" y="5377538"/>
            <a:ext cx="11082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Host B</a:t>
            </a:r>
          </a:p>
        </p:txBody>
      </p:sp>
      <p:sp>
        <p:nvSpPr>
          <p:cNvPr id="69707" name="Rectangle 82"/>
          <p:cNvSpPr>
            <a:spLocks noChangeArrowheads="1"/>
          </p:cNvSpPr>
          <p:nvPr/>
        </p:nvSpPr>
        <p:spPr bwMode="auto">
          <a:xfrm>
            <a:off x="2613025" y="3189963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08" name="Rectangle 83"/>
          <p:cNvSpPr>
            <a:spLocks noChangeArrowheads="1"/>
          </p:cNvSpPr>
          <p:nvPr/>
        </p:nvSpPr>
        <p:spPr bwMode="auto">
          <a:xfrm>
            <a:off x="3913188" y="4485363"/>
            <a:ext cx="121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09" name="Line 84"/>
          <p:cNvSpPr>
            <a:spLocks noChangeShapeType="1"/>
          </p:cNvSpPr>
          <p:nvPr/>
        </p:nvSpPr>
        <p:spPr bwMode="auto">
          <a:xfrm>
            <a:off x="2617788" y="3570963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0" name="Line 85"/>
          <p:cNvSpPr>
            <a:spLocks noChangeShapeType="1"/>
          </p:cNvSpPr>
          <p:nvPr/>
        </p:nvSpPr>
        <p:spPr bwMode="auto">
          <a:xfrm>
            <a:off x="3836988" y="3570963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1" name="Line 86"/>
          <p:cNvSpPr>
            <a:spLocks noChangeShapeType="1"/>
          </p:cNvSpPr>
          <p:nvPr/>
        </p:nvSpPr>
        <p:spPr bwMode="auto">
          <a:xfrm>
            <a:off x="2689225" y="27327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2" name="Line 87"/>
          <p:cNvSpPr>
            <a:spLocks noChangeShapeType="1"/>
          </p:cNvSpPr>
          <p:nvPr/>
        </p:nvSpPr>
        <p:spPr bwMode="auto">
          <a:xfrm>
            <a:off x="2841625" y="27327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3" name="Line 88"/>
          <p:cNvSpPr>
            <a:spLocks noChangeShapeType="1"/>
          </p:cNvSpPr>
          <p:nvPr/>
        </p:nvSpPr>
        <p:spPr bwMode="auto">
          <a:xfrm>
            <a:off x="2994025" y="27327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4" name="Line 89"/>
          <p:cNvSpPr>
            <a:spLocks noChangeShapeType="1"/>
          </p:cNvSpPr>
          <p:nvPr/>
        </p:nvSpPr>
        <p:spPr bwMode="auto">
          <a:xfrm>
            <a:off x="3146425" y="27327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5" name="Line 90"/>
          <p:cNvSpPr>
            <a:spLocks noChangeShapeType="1"/>
          </p:cNvSpPr>
          <p:nvPr/>
        </p:nvSpPr>
        <p:spPr bwMode="auto">
          <a:xfrm>
            <a:off x="3756025" y="27327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6" name="Line 91"/>
          <p:cNvSpPr>
            <a:spLocks noChangeShapeType="1"/>
          </p:cNvSpPr>
          <p:nvPr/>
        </p:nvSpPr>
        <p:spPr bwMode="auto">
          <a:xfrm>
            <a:off x="3298825" y="2956601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7" name="Line 92"/>
          <p:cNvSpPr>
            <a:spLocks noChangeShapeType="1"/>
          </p:cNvSpPr>
          <p:nvPr/>
        </p:nvSpPr>
        <p:spPr bwMode="auto">
          <a:xfrm>
            <a:off x="3989388" y="4866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8" name="Line 93"/>
          <p:cNvSpPr>
            <a:spLocks noChangeShapeType="1"/>
          </p:cNvSpPr>
          <p:nvPr/>
        </p:nvSpPr>
        <p:spPr bwMode="auto">
          <a:xfrm>
            <a:off x="4141788" y="4866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19" name="Line 94"/>
          <p:cNvSpPr>
            <a:spLocks noChangeShapeType="1"/>
          </p:cNvSpPr>
          <p:nvPr/>
        </p:nvSpPr>
        <p:spPr bwMode="auto">
          <a:xfrm>
            <a:off x="4294188" y="4866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0" name="Line 95"/>
          <p:cNvSpPr>
            <a:spLocks noChangeShapeType="1"/>
          </p:cNvSpPr>
          <p:nvPr/>
        </p:nvSpPr>
        <p:spPr bwMode="auto">
          <a:xfrm>
            <a:off x="4446588" y="4866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1" name="Line 96"/>
          <p:cNvSpPr>
            <a:spLocks noChangeShapeType="1"/>
          </p:cNvSpPr>
          <p:nvPr/>
        </p:nvSpPr>
        <p:spPr bwMode="auto">
          <a:xfrm>
            <a:off x="5056188" y="48663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2" name="Line 97"/>
          <p:cNvSpPr>
            <a:spLocks noChangeShapeType="1"/>
          </p:cNvSpPr>
          <p:nvPr/>
        </p:nvSpPr>
        <p:spPr bwMode="auto">
          <a:xfrm>
            <a:off x="4598988" y="5090201"/>
            <a:ext cx="304800" cy="47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9723" name="Text Box 98"/>
          <p:cNvSpPr txBox="1">
            <a:spLocks noChangeArrowheads="1"/>
          </p:cNvSpPr>
          <p:nvPr/>
        </p:nvSpPr>
        <p:spPr bwMode="auto">
          <a:xfrm>
            <a:off x="2663825" y="3193138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9724" name="Text Box 99"/>
          <p:cNvSpPr txBox="1">
            <a:spLocks noChangeArrowheads="1"/>
          </p:cNvSpPr>
          <p:nvPr/>
        </p:nvSpPr>
        <p:spPr bwMode="auto">
          <a:xfrm>
            <a:off x="3887788" y="4502826"/>
            <a:ext cx="1193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solidFill>
                  <a:srgbClr val="000099"/>
                </a:solidFill>
                <a:latin typeface="+mn-lt"/>
              </a:rPr>
              <a:t>TCP Data</a:t>
            </a:r>
          </a:p>
        </p:txBody>
      </p:sp>
      <p:sp>
        <p:nvSpPr>
          <p:cNvPr id="69725" name="Rectangle 100"/>
          <p:cNvSpPr>
            <a:spLocks noChangeArrowheads="1"/>
          </p:cNvSpPr>
          <p:nvPr/>
        </p:nvSpPr>
        <p:spPr bwMode="auto">
          <a:xfrm>
            <a:off x="3836988" y="3189963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26" name="Text Box 101"/>
          <p:cNvSpPr txBox="1">
            <a:spLocks noChangeArrowheads="1"/>
          </p:cNvSpPr>
          <p:nvPr/>
        </p:nvSpPr>
        <p:spPr bwMode="auto">
          <a:xfrm>
            <a:off x="3913188" y="3162976"/>
            <a:ext cx="518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TCP </a:t>
            </a:r>
          </a:p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HDR</a:t>
            </a:r>
          </a:p>
        </p:txBody>
      </p:sp>
      <p:sp>
        <p:nvSpPr>
          <p:cNvPr id="69727" name="Rectangle 102"/>
          <p:cNvSpPr>
            <a:spLocks noChangeArrowheads="1"/>
          </p:cNvSpPr>
          <p:nvPr/>
        </p:nvSpPr>
        <p:spPr bwMode="auto">
          <a:xfrm>
            <a:off x="5132388" y="4485363"/>
            <a:ext cx="533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69728" name="Text Box 103"/>
          <p:cNvSpPr txBox="1">
            <a:spLocks noChangeArrowheads="1"/>
          </p:cNvSpPr>
          <p:nvPr/>
        </p:nvSpPr>
        <p:spPr bwMode="auto">
          <a:xfrm>
            <a:off x="5159375" y="4485363"/>
            <a:ext cx="518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TCP </a:t>
            </a:r>
          </a:p>
          <a:p>
            <a:pPr algn="l"/>
            <a:r>
              <a:rPr lang="en-US" sz="1200" b="0">
                <a:solidFill>
                  <a:srgbClr val="000099"/>
                </a:solidFill>
                <a:latin typeface="+mn-lt"/>
              </a:rPr>
              <a:t>HDR</a:t>
            </a:r>
          </a:p>
        </p:txBody>
      </p:sp>
      <p:sp>
        <p:nvSpPr>
          <p:cNvPr id="69732" name="Rectangle 107"/>
          <p:cNvSpPr>
            <a:spLocks noChangeArrowheads="1"/>
          </p:cNvSpPr>
          <p:nvPr/>
        </p:nvSpPr>
        <p:spPr bwMode="auto">
          <a:xfrm>
            <a:off x="3913188" y="5323563"/>
            <a:ext cx="1219200" cy="609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951405" name="Rectangle 109"/>
          <p:cNvSpPr>
            <a:spLocks noChangeArrowheads="1"/>
          </p:cNvSpPr>
          <p:nvPr/>
        </p:nvSpPr>
        <p:spPr bwMode="auto">
          <a:xfrm>
            <a:off x="5132388" y="5323563"/>
            <a:ext cx="1524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1" name="Text Box 80"/>
          <p:cNvSpPr txBox="1">
            <a:spLocks noChangeArrowheads="1"/>
          </p:cNvSpPr>
          <p:nvPr/>
        </p:nvSpPr>
        <p:spPr bwMode="auto">
          <a:xfrm>
            <a:off x="263525" y="2100938"/>
            <a:ext cx="109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b="0" dirty="0">
                <a:latin typeface="+mn-lt"/>
              </a:rPr>
              <a:t>Host A</a:t>
            </a:r>
          </a:p>
        </p:txBody>
      </p:sp>
      <p:sp>
        <p:nvSpPr>
          <p:cNvPr id="1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095088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83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A2597E9-7DE2-E44D-BE5F-93458D753B95}"/>
              </a:ext>
            </a:extLst>
          </p:cNvPr>
          <p:cNvGrpSpPr/>
          <p:nvPr/>
        </p:nvGrpSpPr>
        <p:grpSpPr>
          <a:xfrm>
            <a:off x="-218305" y="2784269"/>
            <a:ext cx="2649538" cy="1892300"/>
            <a:chOff x="3335338" y="1828800"/>
            <a:chExt cx="4876800" cy="41148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F90A1AD-C856-F348-8D62-21F64DF2D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1828800"/>
              <a:ext cx="23622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5487A94-5A0D-9247-B71B-356D973D2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1828800"/>
              <a:ext cx="25146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21EA35-A693-AF47-90F9-0A933E06E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3622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46" name="Text Box 9">
              <a:extLst>
                <a:ext uri="{FF2B5EF4-FFF2-40B4-BE49-F238E27FC236}">
                  <a16:creationId xmlns:a16="http://schemas.microsoft.com/office/drawing/2014/main" id="{9DF0B680-071E-D349-BCB2-63DB924D2F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738" y="2408238"/>
              <a:ext cx="2260600" cy="396875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100" dirty="0">
                  <a:solidFill>
                    <a:srgbClr val="000000"/>
                  </a:solidFill>
                  <a:latin typeface="Arial" charset="0"/>
                </a:rPr>
                <a:t>Sequence number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3CB794E-C6F8-2F45-9887-C7C7F5752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8194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48" name="Text Box 11">
              <a:extLst>
                <a:ext uri="{FF2B5EF4-FFF2-40B4-BE49-F238E27FC236}">
                  <a16:creationId xmlns:a16="http://schemas.microsoft.com/office/drawing/2014/main" id="{B3E19046-2B54-9F4B-8AB3-89D95C011E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738" y="2865438"/>
              <a:ext cx="2138727" cy="40011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900" b="0" dirty="0">
                  <a:solidFill>
                    <a:srgbClr val="000000"/>
                  </a:solidFill>
                  <a:latin typeface="Arial" charset="0"/>
                </a:rPr>
                <a:t>Acknowledgment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2E6F701-C121-D348-A27D-EE89537ED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2766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0ECC5DD-2266-1144-A969-F5C6F16BA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32766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1" name="Line 16">
              <a:extLst>
                <a:ext uri="{FF2B5EF4-FFF2-40B4-BE49-F238E27FC236}">
                  <a16:creationId xmlns:a16="http://schemas.microsoft.com/office/drawing/2014/main" id="{DD2263C2-2C62-DD45-AC0E-5CB6355A6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9738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endParaRPr lang="en-US" sz="100"/>
            </a:p>
          </p:txBody>
        </p:sp>
        <p:sp>
          <p:nvSpPr>
            <p:cNvPr id="152" name="Line 17">
              <a:extLst>
                <a:ext uri="{FF2B5EF4-FFF2-40B4-BE49-F238E27FC236}">
                  <a16:creationId xmlns:a16="http://schemas.microsoft.com/office/drawing/2014/main" id="{B7C46AA0-B880-9B47-ADDE-4FEFA3D7B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6938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endParaRPr lang="en-US" sz="1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6BDA127-CCAF-1E4B-A10D-142452B1C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8100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86AA0A5-0F84-204B-9287-656D6C94A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38100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4265AD1-823A-E549-8743-C4701CF21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43434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BF9F45E-0568-DC4B-A79B-740D4C28F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4800600"/>
              <a:ext cx="4876800" cy="11430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rmAutofit/>
            </a:bodyPr>
            <a:lstStyle/>
            <a:p>
              <a:pPr algn="ctr" eaLnBrk="0" hangingPunct="0"/>
              <a:r>
                <a:rPr lang="en-US" sz="1000" b="0">
                  <a:solidFill>
                    <a:schemeClr val="bg1"/>
                  </a:solidFill>
                  <a:latin typeface="Arial" charset="0"/>
                </a:rPr>
                <a:t>Data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5C2DB3F-739A-E346-9391-9A6FF8519590}"/>
              </a:ext>
            </a:extLst>
          </p:cNvPr>
          <p:cNvGrpSpPr/>
          <p:nvPr/>
        </p:nvGrpSpPr>
        <p:grpSpPr>
          <a:xfrm>
            <a:off x="5919868" y="3842602"/>
            <a:ext cx="2649538" cy="1366661"/>
            <a:chOff x="3335338" y="1828800"/>
            <a:chExt cx="4876800" cy="2971800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75CE3B5-FF32-8840-811F-A0DA8B0E3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1828800"/>
              <a:ext cx="23622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C1FD883-EDEB-D44C-9533-8E196B147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1828800"/>
              <a:ext cx="25146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C4D7463-255F-034F-BB9A-4C86CB40A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3622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1" name="Text Box 9">
              <a:extLst>
                <a:ext uri="{FF2B5EF4-FFF2-40B4-BE49-F238E27FC236}">
                  <a16:creationId xmlns:a16="http://schemas.microsoft.com/office/drawing/2014/main" id="{7F615217-7820-5144-8D69-9AD189529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738" y="2408238"/>
              <a:ext cx="2260600" cy="396875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900" b="0" dirty="0">
                  <a:solidFill>
                    <a:srgbClr val="000000"/>
                  </a:solidFill>
                  <a:latin typeface="Arial" charset="0"/>
                </a:rPr>
                <a:t>Sequence number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1189603-3728-4E47-9AF5-2FA650634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8194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3" name="Text Box 11">
              <a:extLst>
                <a:ext uri="{FF2B5EF4-FFF2-40B4-BE49-F238E27FC236}">
                  <a16:creationId xmlns:a16="http://schemas.microsoft.com/office/drawing/2014/main" id="{516D8FFC-79DA-9C47-8C35-125BFE15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738" y="2865438"/>
              <a:ext cx="2138727" cy="40011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l"/>
              <a:r>
                <a:rPr lang="en-US" sz="1050" dirty="0">
                  <a:solidFill>
                    <a:srgbClr val="000000"/>
                  </a:solidFill>
                  <a:latin typeface="Arial" charset="0"/>
                </a:rPr>
                <a:t>Acknowledgment</a:t>
              </a:r>
              <a:endParaRPr lang="en-US" sz="9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7F385A2-D67C-4440-A509-CB7F7BEB6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2766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0D3A84D-35F4-EC49-868A-4C385E026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32766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6" name="Line 16">
              <a:extLst>
                <a:ext uri="{FF2B5EF4-FFF2-40B4-BE49-F238E27FC236}">
                  <a16:creationId xmlns:a16="http://schemas.microsoft.com/office/drawing/2014/main" id="{0945D37B-AEDB-8747-8F11-489798120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9738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endParaRPr lang="en-US" sz="100"/>
            </a:p>
          </p:txBody>
        </p:sp>
        <p:sp>
          <p:nvSpPr>
            <p:cNvPr id="167" name="Line 17">
              <a:extLst>
                <a:ext uri="{FF2B5EF4-FFF2-40B4-BE49-F238E27FC236}">
                  <a16:creationId xmlns:a16="http://schemas.microsoft.com/office/drawing/2014/main" id="{A071964F-9EC1-6944-80A3-B2E8C4ED27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6938" y="32766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endParaRPr lang="en-US" sz="1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9AB6B93-132E-4842-AD7C-6C273D964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38100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C429D6E-1507-9D4B-BB4B-9B62CD3F6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3810000"/>
              <a:ext cx="2438400" cy="533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07C5A56-58CC-D740-8F6E-85B609A67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4343400"/>
              <a:ext cx="4876800" cy="4572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endParaRPr lang="en-US" sz="800"/>
            </a:p>
          </p:txBody>
        </p:sp>
      </p:grpSp>
      <p:sp>
        <p:nvSpPr>
          <p:cNvPr id="171" name="AutoShape 106">
            <a:extLst>
              <a:ext uri="{FF2B5EF4-FFF2-40B4-BE49-F238E27FC236}">
                <a16:creationId xmlns:a16="http://schemas.microsoft.com/office/drawing/2014/main" id="{6C212B92-FC27-7C44-825E-BCBBB6A32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7607"/>
            <a:ext cx="2362200" cy="914400"/>
          </a:xfrm>
          <a:prstGeom prst="wedgeRectCallout">
            <a:avLst>
              <a:gd name="adj1" fmla="val 61239"/>
              <a:gd name="adj2" fmla="val 90096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Sequence number  </a:t>
            </a:r>
            <a:b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</a:b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= 1</a:t>
            </a:r>
            <a:r>
              <a:rPr lang="en-US" sz="1800" b="0" baseline="30000" dirty="0">
                <a:solidFill>
                  <a:srgbClr val="FF0000"/>
                </a:solidFill>
                <a:latin typeface="+mn-lt"/>
                <a:cs typeface="Courier"/>
              </a:rPr>
              <a:t>st</a:t>
            </a:r>
            <a:r>
              <a:rPr lang="en-US" sz="1800" b="0" dirty="0">
                <a:solidFill>
                  <a:srgbClr val="FF0000"/>
                </a:solidFill>
                <a:latin typeface="+mn-lt"/>
                <a:cs typeface="Courier"/>
              </a:rPr>
              <a:t> byte in segment = ISN + k</a:t>
            </a:r>
          </a:p>
        </p:txBody>
      </p:sp>
      <p:sp>
        <p:nvSpPr>
          <p:cNvPr id="172" name="AutoShape 108">
            <a:extLst>
              <a:ext uri="{FF2B5EF4-FFF2-40B4-BE49-F238E27FC236}">
                <a16:creationId xmlns:a16="http://schemas.microsoft.com/office/drawing/2014/main" id="{6E5538DE-2207-7D40-9B37-6726DC609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0682" y="6032620"/>
            <a:ext cx="3325812" cy="914400"/>
          </a:xfrm>
          <a:prstGeom prst="wedgeRectCallout">
            <a:avLst>
              <a:gd name="adj1" fmla="val -61194"/>
              <a:gd name="adj2" fmla="val -61669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0" dirty="0">
                <a:latin typeface="+mn-lt"/>
              </a:rPr>
              <a:t>ACK sequence number </a:t>
            </a:r>
          </a:p>
          <a:p>
            <a:pPr algn="ctr" eaLnBrk="0" hangingPunct="0"/>
            <a:r>
              <a:rPr lang="en-US" sz="1800" b="0" dirty="0">
                <a:latin typeface="+mn-lt"/>
              </a:rPr>
              <a:t>= next expected byte</a:t>
            </a:r>
          </a:p>
          <a:p>
            <a:pPr algn="ctr" eaLnBrk="0" hangingPunct="0"/>
            <a:r>
              <a:rPr lang="en-US" sz="1800" b="0" dirty="0">
                <a:latin typeface="+mn-lt"/>
              </a:rPr>
              <a:t>= </a:t>
            </a:r>
            <a:r>
              <a:rPr lang="en-US" sz="1800" b="0" dirty="0" err="1">
                <a:latin typeface="+mn-lt"/>
              </a:rPr>
              <a:t>seqno</a:t>
            </a:r>
            <a:r>
              <a:rPr lang="en-US" sz="1800" b="0" dirty="0">
                <a:latin typeface="+mn-lt"/>
              </a:rPr>
              <a:t> + length(data)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AA820D72-5F02-064D-83C6-CBB8F5150814}"/>
              </a:ext>
            </a:extLst>
          </p:cNvPr>
          <p:cNvSpPr/>
          <p:nvPr/>
        </p:nvSpPr>
        <p:spPr>
          <a:xfrm>
            <a:off x="571500" y="4716195"/>
            <a:ext cx="787197" cy="89217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Down Arrow 173">
            <a:extLst>
              <a:ext uri="{FF2B5EF4-FFF2-40B4-BE49-F238E27FC236}">
                <a16:creationId xmlns:a16="http://schemas.microsoft.com/office/drawing/2014/main" id="{80EC78B7-F620-6E4F-9C85-B0DFAFDAACDD}"/>
              </a:ext>
            </a:extLst>
          </p:cNvPr>
          <p:cNvSpPr/>
          <p:nvPr/>
        </p:nvSpPr>
        <p:spPr>
          <a:xfrm rot="10800000">
            <a:off x="7414657" y="2820869"/>
            <a:ext cx="787197" cy="89217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B861E-0FFC-AD41-87E9-C30527FFD05E}"/>
              </a:ext>
            </a:extLst>
          </p:cNvPr>
          <p:cNvSpPr txBox="1"/>
          <p:nvPr/>
        </p:nvSpPr>
        <p:spPr>
          <a:xfrm>
            <a:off x="457200" y="5628363"/>
            <a:ext cx="139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Host A- &gt; B</a:t>
            </a:r>
          </a:p>
          <a:p>
            <a:pPr algn="ctr"/>
            <a:r>
              <a:rPr lang="en-GB" dirty="0"/>
              <a:t>DATA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E2037D7-585A-BB46-9A4D-1A609CC71F6A}"/>
              </a:ext>
            </a:extLst>
          </p:cNvPr>
          <p:cNvSpPr txBox="1"/>
          <p:nvPr/>
        </p:nvSpPr>
        <p:spPr>
          <a:xfrm>
            <a:off x="6808788" y="1926767"/>
            <a:ext cx="151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Host B - &gt; A</a:t>
            </a:r>
          </a:p>
          <a:p>
            <a:pPr algn="ctr"/>
            <a:r>
              <a:rPr lang="en-GB" dirty="0"/>
              <a:t>ACK</a:t>
            </a:r>
          </a:p>
          <a:p>
            <a:pPr algn="ctr"/>
            <a:endParaRPr lang="en-GB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C9A0E1EF-5DE7-A943-8231-7317A6FFD8BC}"/>
              </a:ext>
            </a:extLst>
          </p:cNvPr>
          <p:cNvSpPr/>
          <p:nvPr/>
        </p:nvSpPr>
        <p:spPr>
          <a:xfrm flipH="1">
            <a:off x="78733" y="1012371"/>
            <a:ext cx="1505955" cy="2140539"/>
          </a:xfrm>
          <a:prstGeom prst="arc">
            <a:avLst>
              <a:gd name="adj1" fmla="val 16200000"/>
              <a:gd name="adj2" fmla="val 4827227"/>
            </a:avLst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Arc 177">
            <a:extLst>
              <a:ext uri="{FF2B5EF4-FFF2-40B4-BE49-F238E27FC236}">
                <a16:creationId xmlns:a16="http://schemas.microsoft.com/office/drawing/2014/main" id="{C94105F0-F543-DE48-AAD9-8675731743C3}"/>
              </a:ext>
            </a:extLst>
          </p:cNvPr>
          <p:cNvSpPr/>
          <p:nvPr/>
        </p:nvSpPr>
        <p:spPr>
          <a:xfrm flipV="1">
            <a:off x="6923416" y="4347078"/>
            <a:ext cx="2108667" cy="1848103"/>
          </a:xfrm>
          <a:prstGeom prst="arc">
            <a:avLst>
              <a:gd name="adj1" fmla="val 16038686"/>
              <a:gd name="adj2" fmla="val 4827227"/>
            </a:avLst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22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405" grpId="0" animBg="1"/>
      <p:bldP spid="172" grpId="0" animBg="1"/>
      <p:bldP spid="3" grpId="0" animBg="1"/>
      <p:bldP spid="174" grpId="0" animBg="1"/>
      <p:bldP spid="4" grpId="0"/>
      <p:bldP spid="177" grpId="0"/>
      <p:bldP spid="6" grpId="0" animBg="1"/>
      <p:bldP spid="17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CFA2-39FF-7D4A-BB81-E9EC9F59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TCP Sequences and 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9B869-7485-3145-B417-E30515B0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EA6FD-CDA5-FB4D-8E0E-A2218FA08D1F}" type="slidenum">
              <a:rPr lang="en-US" smtClean="0"/>
              <a:t>84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918C2-4C03-5D41-97E8-1D3B5BE1936D}"/>
              </a:ext>
            </a:extLst>
          </p:cNvPr>
          <p:cNvSpPr txBox="1"/>
          <p:nvPr/>
        </p:nvSpPr>
        <p:spPr>
          <a:xfrm>
            <a:off x="457200" y="1417638"/>
            <a:ext cx="85344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TCP is full duplex by default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 two independently flows of sequence numbers</a:t>
            </a:r>
          </a:p>
          <a:p>
            <a:endParaRPr lang="en-GB" sz="2800" dirty="0"/>
          </a:p>
          <a:p>
            <a:r>
              <a:rPr lang="en-GB" sz="2800" dirty="0"/>
              <a:t>Sequence acknowledgement is given in terms of BYTES (not packets); the window is in terms of bytes.</a:t>
            </a:r>
          </a:p>
          <a:p>
            <a:endParaRPr lang="en-GB" sz="2800" dirty="0"/>
          </a:p>
          <a:p>
            <a:r>
              <a:rPr lang="en-GB" sz="2800" dirty="0"/>
              <a:t>number of packets = window size (bytes) / Segment Size</a:t>
            </a:r>
          </a:p>
          <a:p>
            <a:endParaRPr lang="en-GB" sz="2800" dirty="0"/>
          </a:p>
          <a:p>
            <a:r>
              <a:rPr lang="en-GB" sz="2800" dirty="0"/>
              <a:t>Servers and Clients are not Source and Destination</a:t>
            </a:r>
          </a:p>
          <a:p>
            <a:endParaRPr lang="en-GB" sz="2800" dirty="0"/>
          </a:p>
          <a:p>
            <a:r>
              <a:rPr lang="en-GB" sz="2800" dirty="0"/>
              <a:t>Piggybacking increases efficiency but many flows may only have data moving in one direction</a:t>
            </a:r>
          </a:p>
          <a:p>
            <a:r>
              <a:rPr lang="en-GB" sz="28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46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of our previous tricks, but a few differences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Checksum 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Sequence numbers are byte offsets </a:t>
            </a:r>
          </a:p>
          <a:p>
            <a:r>
              <a:rPr lang="en-US" sz="2400" dirty="0"/>
              <a:t>Receiver sends cumulative acknowledgements (like GBN)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690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ACKing and Sequence Numbers</a:t>
            </a:r>
          </a:p>
        </p:txBody>
      </p:sp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75000"/>
            </a:pPr>
            <a:r>
              <a:rPr lang="en-US" sz="2400" dirty="0">
                <a:latin typeface="Arial" charset="0"/>
                <a:cs typeface="Arial" charset="0"/>
              </a:rPr>
              <a:t>Sender sends packet </a:t>
            </a:r>
          </a:p>
          <a:p>
            <a:pPr lvl="1">
              <a:buSzPct val="75000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Data starts with sequence number X</a:t>
            </a:r>
          </a:p>
          <a:p>
            <a:pPr lvl="1">
              <a:buSzPct val="75000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Packet contains B bytes [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X, X+1, X+2, ….X+B-1]</a:t>
            </a:r>
          </a:p>
          <a:p>
            <a:pPr lvl="8">
              <a:buSzPct val="75000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buSzPct val="75000"/>
            </a:pPr>
            <a:r>
              <a:rPr lang="en-US" sz="2400" dirty="0">
                <a:latin typeface="Arial" charset="0"/>
                <a:cs typeface="Arial" charset="0"/>
              </a:rPr>
              <a:t>Upon receipt of packet, receiver sends an ACK</a:t>
            </a:r>
          </a:p>
          <a:p>
            <a:pPr lvl="1">
              <a:buSzPct val="75000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If all data prior to X already received:</a:t>
            </a:r>
          </a:p>
          <a:p>
            <a:pPr lvl="2">
              <a:buSzPct val="75000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ACK acknowledges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X+B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(because that is next expected byte)</a:t>
            </a:r>
          </a:p>
          <a:p>
            <a:pPr lvl="1">
              <a:buSzPct val="75000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If highest in-order byte received is Y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s.t.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(Y+1) &lt; X</a:t>
            </a:r>
          </a:p>
          <a:p>
            <a:pPr lvl="2">
              <a:buSzPct val="75000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ACK acknowledges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Y+1</a:t>
            </a:r>
          </a:p>
          <a:p>
            <a:pPr lvl="2">
              <a:buSzPct val="75000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Even if this has been </a:t>
            </a:r>
            <a:r>
              <a:rPr lang="en-US" sz="1800" dirty="0" err="1">
                <a:latin typeface="Arial" charset="0"/>
                <a:ea typeface="Arial" charset="0"/>
                <a:cs typeface="Arial" charset="0"/>
              </a:rPr>
              <a:t>ACKed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before</a:t>
            </a:r>
          </a:p>
          <a:p>
            <a:pPr lvl="8">
              <a:buSzPct val="75000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86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54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Sender: </a:t>
            </a:r>
            <a:r>
              <a:rPr lang="en-US" sz="2400" dirty="0" err="1"/>
              <a:t>seqno</a:t>
            </a:r>
            <a:r>
              <a:rPr lang="en-US" sz="2400" dirty="0"/>
              <a:t>=X, length=B</a:t>
            </a:r>
          </a:p>
          <a:p>
            <a:r>
              <a:rPr lang="en-US" sz="2400" dirty="0"/>
              <a:t>Receiver: ACK=X+B</a:t>
            </a:r>
          </a:p>
          <a:p>
            <a:r>
              <a:rPr lang="en-US" sz="2400" dirty="0"/>
              <a:t>Sender: </a:t>
            </a:r>
            <a:r>
              <a:rPr lang="en-US" sz="2400" dirty="0" err="1"/>
              <a:t>seqno</a:t>
            </a:r>
            <a:r>
              <a:rPr lang="en-US" sz="2400" dirty="0"/>
              <a:t>=X+B, length=B</a:t>
            </a:r>
          </a:p>
          <a:p>
            <a:r>
              <a:rPr lang="en-US" sz="2400" dirty="0"/>
              <a:t>Receiver: ACK=X+2B</a:t>
            </a:r>
          </a:p>
          <a:p>
            <a:r>
              <a:rPr lang="en-US" sz="2400" dirty="0"/>
              <a:t>Sender: </a:t>
            </a:r>
            <a:r>
              <a:rPr lang="en-US" sz="2400" dirty="0" err="1"/>
              <a:t>seqno</a:t>
            </a:r>
            <a:r>
              <a:rPr lang="en-US" sz="2400" dirty="0"/>
              <a:t>=X+2B, length=B</a:t>
            </a:r>
          </a:p>
          <a:p>
            <a:endParaRPr lang="en-US" sz="2400" dirty="0"/>
          </a:p>
          <a:p>
            <a:r>
              <a:rPr lang="en-US" sz="2400" dirty="0" err="1"/>
              <a:t>Seqno</a:t>
            </a:r>
            <a:r>
              <a:rPr lang="en-US" sz="2400" dirty="0"/>
              <a:t> of next packet is same as last ACK field</a:t>
            </a:r>
          </a:p>
          <a:p>
            <a:endParaRPr lang="en-US" sz="24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87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65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5F2E674-B56D-884F-BD9A-B1A8A45FA859}" type="slidenum">
              <a:rPr lang="en-US" sz="1400" b="0">
                <a:latin typeface="Times New Roman" charset="0"/>
              </a:rPr>
              <a:pPr eaLnBrk="1" hangingPunct="1"/>
              <a:t>88</a:t>
            </a:fld>
            <a:endParaRPr lang="en-US" sz="1400" b="0">
              <a:latin typeface="Times New Roman" charset="0"/>
            </a:endParaRPr>
          </a:p>
        </p:txBody>
      </p:sp>
      <p:sp>
        <p:nvSpPr>
          <p:cNvPr id="932866" name="Rectangle 2"/>
          <p:cNvSpPr>
            <a:spLocks noChangeArrowheads="1"/>
          </p:cNvSpPr>
          <p:nvPr/>
        </p:nvSpPr>
        <p:spPr bwMode="auto">
          <a:xfrm>
            <a:off x="615950" y="1508125"/>
            <a:ext cx="80010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TCP Header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335338" y="1828800"/>
            <a:ext cx="2362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6600"/>
              </a:solidFill>
            </a:endParaRPr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3716338" y="1874838"/>
            <a:ext cx="149701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Source port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5697538" y="1828800"/>
            <a:ext cx="25146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Text Box 7"/>
          <p:cNvSpPr txBox="1">
            <a:spLocks noChangeArrowheads="1"/>
          </p:cNvSpPr>
          <p:nvPr/>
        </p:nvSpPr>
        <p:spPr bwMode="auto">
          <a:xfrm>
            <a:off x="5849938" y="1874838"/>
            <a:ext cx="19637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Destination port</a:t>
            </a: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3335338" y="23622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Text Box 9"/>
          <p:cNvSpPr txBox="1">
            <a:spLocks noChangeArrowheads="1"/>
          </p:cNvSpPr>
          <p:nvPr/>
        </p:nvSpPr>
        <p:spPr bwMode="auto">
          <a:xfrm>
            <a:off x="4630738" y="2408238"/>
            <a:ext cx="22878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FF6600"/>
                </a:solidFill>
                <a:latin typeface="Arial" charset="0"/>
              </a:rPr>
              <a:t>Sequence number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3335338" y="2819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4630738" y="2865438"/>
            <a:ext cx="211772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Acknowledgment</a:t>
            </a: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33353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5773738" y="32766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14"/>
          <p:cNvSpPr txBox="1">
            <a:spLocks noChangeArrowheads="1"/>
          </p:cNvSpPr>
          <p:nvPr/>
        </p:nvSpPr>
        <p:spPr bwMode="auto">
          <a:xfrm>
            <a:off x="5838825" y="3349625"/>
            <a:ext cx="2301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Advertised window</a:t>
            </a:r>
          </a:p>
        </p:txBody>
      </p:sp>
      <p:sp>
        <p:nvSpPr>
          <p:cNvPr id="40976" name="Text Box 15"/>
          <p:cNvSpPr txBox="1">
            <a:spLocks noChangeArrowheads="1"/>
          </p:cNvSpPr>
          <p:nvPr/>
        </p:nvSpPr>
        <p:spPr bwMode="auto">
          <a:xfrm>
            <a:off x="3265488" y="3352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HdrLen</a:t>
            </a:r>
          </a:p>
        </p:txBody>
      </p:sp>
      <p:sp>
        <p:nvSpPr>
          <p:cNvPr id="40977" name="Line 16"/>
          <p:cNvSpPr>
            <a:spLocks noChangeShapeType="1"/>
          </p:cNvSpPr>
          <p:nvPr/>
        </p:nvSpPr>
        <p:spPr bwMode="auto">
          <a:xfrm>
            <a:off x="42497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Line 17"/>
          <p:cNvSpPr>
            <a:spLocks noChangeShapeType="1"/>
          </p:cNvSpPr>
          <p:nvPr/>
        </p:nvSpPr>
        <p:spPr bwMode="auto">
          <a:xfrm>
            <a:off x="4706938" y="3276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Text Box 18"/>
          <p:cNvSpPr txBox="1">
            <a:spLocks noChangeArrowheads="1"/>
          </p:cNvSpPr>
          <p:nvPr/>
        </p:nvSpPr>
        <p:spPr bwMode="auto">
          <a:xfrm>
            <a:off x="4919663" y="3363913"/>
            <a:ext cx="8048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Flags</a:t>
            </a:r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4325938" y="3398838"/>
            <a:ext cx="32543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40981" name="Rectangle 20"/>
          <p:cNvSpPr>
            <a:spLocks noChangeArrowheads="1"/>
          </p:cNvSpPr>
          <p:nvPr/>
        </p:nvSpPr>
        <p:spPr bwMode="auto">
          <a:xfrm>
            <a:off x="33353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5773738" y="3810000"/>
            <a:ext cx="24384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Text Box 22"/>
          <p:cNvSpPr txBox="1">
            <a:spLocks noChangeArrowheads="1"/>
          </p:cNvSpPr>
          <p:nvPr/>
        </p:nvSpPr>
        <p:spPr bwMode="auto">
          <a:xfrm>
            <a:off x="3700463" y="3897313"/>
            <a:ext cx="1384300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Checksum</a:t>
            </a:r>
          </a:p>
        </p:txBody>
      </p:sp>
      <p:sp>
        <p:nvSpPr>
          <p:cNvPr id="40984" name="Text Box 23"/>
          <p:cNvSpPr txBox="1">
            <a:spLocks noChangeArrowheads="1"/>
          </p:cNvSpPr>
          <p:nvPr/>
        </p:nvSpPr>
        <p:spPr bwMode="auto">
          <a:xfrm>
            <a:off x="6062663" y="3897313"/>
            <a:ext cx="1793875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Urgent pointer</a:t>
            </a:r>
          </a:p>
        </p:txBody>
      </p:sp>
      <p:sp>
        <p:nvSpPr>
          <p:cNvPr id="40985" name="Rectangle 24"/>
          <p:cNvSpPr>
            <a:spLocks noChangeArrowheads="1"/>
          </p:cNvSpPr>
          <p:nvPr/>
        </p:nvSpPr>
        <p:spPr bwMode="auto">
          <a:xfrm>
            <a:off x="3335338" y="4343400"/>
            <a:ext cx="4876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Text Box 25"/>
          <p:cNvSpPr txBox="1">
            <a:spLocks noChangeArrowheads="1"/>
          </p:cNvSpPr>
          <p:nvPr/>
        </p:nvSpPr>
        <p:spPr bwMode="auto">
          <a:xfrm>
            <a:off x="4783138" y="4389438"/>
            <a:ext cx="2189162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>
                <a:solidFill>
                  <a:srgbClr val="000000"/>
                </a:solidFill>
                <a:latin typeface="Arial" charset="0"/>
              </a:rPr>
              <a:t>Options (variable)</a:t>
            </a:r>
          </a:p>
        </p:txBody>
      </p:sp>
      <p:sp>
        <p:nvSpPr>
          <p:cNvPr id="40987" name="Rectangle 26"/>
          <p:cNvSpPr>
            <a:spLocks noChangeArrowheads="1"/>
          </p:cNvSpPr>
          <p:nvPr/>
        </p:nvSpPr>
        <p:spPr bwMode="auto">
          <a:xfrm>
            <a:off x="3335338" y="4800600"/>
            <a:ext cx="4876800" cy="1143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40988" name="Text Box 27"/>
          <p:cNvSpPr txBox="1">
            <a:spLocks noChangeArrowheads="1"/>
          </p:cNvSpPr>
          <p:nvPr/>
        </p:nvSpPr>
        <p:spPr bwMode="auto">
          <a:xfrm>
            <a:off x="685800" y="1752600"/>
            <a:ext cx="22098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b="0" dirty="0">
                <a:solidFill>
                  <a:srgbClr val="FF6600"/>
                </a:solidFill>
                <a:latin typeface="Arial" charset="0"/>
              </a:rPr>
              <a:t>Acknowledgment gives </a:t>
            </a:r>
            <a:r>
              <a:rPr lang="en-US" b="0" dirty="0" err="1">
                <a:solidFill>
                  <a:srgbClr val="FF6600"/>
                </a:solidFill>
                <a:latin typeface="Arial" charset="0"/>
              </a:rPr>
              <a:t>seqno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 just beyond highest </a:t>
            </a:r>
            <a:r>
              <a:rPr lang="en-US" b="0" dirty="0" err="1">
                <a:solidFill>
                  <a:srgbClr val="FF6600"/>
                </a:solidFill>
                <a:latin typeface="Arial" charset="0"/>
              </a:rPr>
              <a:t>seqno</a:t>
            </a:r>
            <a:r>
              <a:rPr lang="en-US" b="0" dirty="0">
                <a:solidFill>
                  <a:srgbClr val="FF6600"/>
                </a:solidFill>
                <a:latin typeface="Arial" charset="0"/>
              </a:rPr>
              <a:t> received 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in order</a:t>
            </a:r>
            <a:endParaRPr lang="en-US" b="0" dirty="0">
              <a:solidFill>
                <a:srgbClr val="FF0000"/>
              </a:solidFill>
              <a:latin typeface="Arial" charset="0"/>
            </a:endParaRPr>
          </a:p>
          <a:p>
            <a:pPr algn="l"/>
            <a:r>
              <a:rPr lang="en-US" b="0" i="1" dirty="0">
                <a:solidFill>
                  <a:srgbClr val="FF6600"/>
                </a:solidFill>
                <a:latin typeface="Arial" charset="0"/>
              </a:rPr>
              <a:t>(</a:t>
            </a:r>
            <a:r>
              <a:rPr lang="ja-JP" altLang="en-US" b="0" i="1" dirty="0">
                <a:solidFill>
                  <a:srgbClr val="FF6600"/>
                </a:solidFill>
                <a:latin typeface="Arial" charset="0"/>
              </a:rPr>
              <a:t>“</a:t>
            </a:r>
            <a:r>
              <a:rPr lang="en-US" b="0" i="1" dirty="0">
                <a:solidFill>
                  <a:srgbClr val="FF6600"/>
                </a:solidFill>
                <a:latin typeface="Arial" charset="0"/>
              </a:rPr>
              <a:t>What</a:t>
            </a:r>
            <a:r>
              <a:rPr lang="en-US" altLang="ja-JP" b="0" i="1" dirty="0">
                <a:solidFill>
                  <a:srgbClr val="FF6600"/>
                </a:solidFill>
                <a:latin typeface="Arial" charset="0"/>
              </a:rPr>
              <a:t> Byte </a:t>
            </a:r>
            <a:br>
              <a:rPr lang="en-US" altLang="ja-JP" b="0" i="1" dirty="0">
                <a:solidFill>
                  <a:srgbClr val="FF6600"/>
                </a:solidFill>
                <a:latin typeface="Arial" charset="0"/>
              </a:rPr>
            </a:br>
            <a:r>
              <a:rPr lang="en-US" altLang="ja-JP" b="0" i="1" dirty="0">
                <a:solidFill>
                  <a:srgbClr val="FF6600"/>
                </a:solidFill>
                <a:latin typeface="Arial" charset="0"/>
              </a:rPr>
              <a:t>    is</a:t>
            </a:r>
            <a:r>
              <a:rPr lang="en-US" b="0" i="1" dirty="0">
                <a:solidFill>
                  <a:srgbClr val="FF6600"/>
                </a:solidFill>
                <a:latin typeface="Arial" charset="0"/>
              </a:rPr>
              <a:t> Next</a:t>
            </a:r>
            <a:r>
              <a:rPr lang="ja-JP" altLang="en-US" b="0" i="1" dirty="0">
                <a:solidFill>
                  <a:srgbClr val="FF6600"/>
                </a:solidFill>
                <a:latin typeface="Arial" charset="0"/>
              </a:rPr>
              <a:t>”</a:t>
            </a:r>
            <a:r>
              <a:rPr lang="en-US" altLang="ja-JP" b="0" i="1" dirty="0">
                <a:solidFill>
                  <a:srgbClr val="FF6600"/>
                </a:solidFill>
                <a:latin typeface="Arial" charset="0"/>
              </a:rPr>
              <a:t>)</a:t>
            </a:r>
            <a:endParaRPr lang="en-US" b="0" i="1" dirty="0">
              <a:solidFill>
                <a:srgbClr val="FF6600"/>
              </a:solidFill>
              <a:latin typeface="Arial" charset="0"/>
            </a:endParaRPr>
          </a:p>
          <a:p>
            <a:pPr algn="l"/>
            <a:endParaRPr lang="en-US" b="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40989" name="Oval 28"/>
          <p:cNvSpPr>
            <a:spLocks noChangeArrowheads="1"/>
          </p:cNvSpPr>
          <p:nvPr/>
        </p:nvSpPr>
        <p:spPr bwMode="auto">
          <a:xfrm>
            <a:off x="2971800" y="2743200"/>
            <a:ext cx="5486400" cy="6096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0990" name="AutoShape 29"/>
          <p:cNvCxnSpPr>
            <a:cxnSpLocks noChangeShapeType="1"/>
            <a:endCxn id="40989" idx="2"/>
          </p:cNvCxnSpPr>
          <p:nvPr/>
        </p:nvCxnSpPr>
        <p:spPr bwMode="auto">
          <a:xfrm flipV="1">
            <a:off x="2590800" y="3048000"/>
            <a:ext cx="381000" cy="76200"/>
          </a:xfrm>
          <a:prstGeom prst="straightConnector1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338194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of our previous tricks, but a few differences</a:t>
            </a:r>
          </a:p>
          <a:p>
            <a:r>
              <a:rPr lang="en-US" sz="2400" dirty="0">
                <a:solidFill>
                  <a:srgbClr val="B3B3B3"/>
                </a:solidFill>
              </a:rPr>
              <a:t>Checksum </a:t>
            </a:r>
          </a:p>
          <a:p>
            <a:r>
              <a:rPr lang="en-US" sz="2400" dirty="0">
                <a:solidFill>
                  <a:srgbClr val="B3B3B3"/>
                </a:solidFill>
              </a:rPr>
              <a:t>Sequence numbers are byte offsets </a:t>
            </a:r>
          </a:p>
          <a:p>
            <a:r>
              <a:rPr lang="en-US" sz="2400" dirty="0">
                <a:solidFill>
                  <a:srgbClr val="B3B3B3"/>
                </a:solidFill>
              </a:rPr>
              <a:t>Receiver sends cumulative acknowledgements (like GBN)</a:t>
            </a:r>
          </a:p>
          <a:p>
            <a:r>
              <a:rPr lang="en-US" sz="2400" dirty="0"/>
              <a:t>Receivers </a:t>
            </a:r>
            <a:r>
              <a:rPr lang="en-US" sz="2400" dirty="0">
                <a:solidFill>
                  <a:srgbClr val="FF6600"/>
                </a:solidFill>
              </a:rPr>
              <a:t>can </a:t>
            </a:r>
            <a:r>
              <a:rPr lang="en-US" sz="2400" dirty="0"/>
              <a:t>buffer out-of-sequence packets (like SR)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Transport Layer</a:t>
            </a:r>
          </a:p>
        </p:txBody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5338"/>
            <a:ext cx="8534400" cy="4411662"/>
          </a:xfrm>
        </p:spPr>
        <p:txBody>
          <a:bodyPr/>
          <a:lstStyle/>
          <a:p>
            <a:r>
              <a:rPr lang="en-US" dirty="0"/>
              <a:t>Communication between application processes</a:t>
            </a:r>
          </a:p>
          <a:p>
            <a:pPr lvl="1"/>
            <a:r>
              <a:rPr lang="en-US" dirty="0"/>
              <a:t>Multiplexing between application processes</a:t>
            </a:r>
          </a:p>
          <a:p>
            <a:pPr lvl="1"/>
            <a:r>
              <a:rPr lang="en-US" dirty="0"/>
              <a:t>Implemented using </a:t>
            </a:r>
            <a:r>
              <a:rPr lang="en-US" i="1" dirty="0">
                <a:solidFill>
                  <a:srgbClr val="FF0000"/>
                </a:solidFill>
              </a:rPr>
              <a:t>ports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algn="ctr"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fld id="{C347C1EF-973B-F840-ADDD-5BD345E7D802}" type="slidenum">
              <a:rPr lang="en-US" sz="1400" smtClean="0">
                <a:latin typeface="Calibri"/>
              </a:rPr>
              <a:pPr algn="r"/>
              <a:t>9</a:t>
            </a:fld>
            <a:endParaRPr lang="en-US" sz="1400" dirty="0"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541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3875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cumulative 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6738"/>
            <a:ext cx="8229600" cy="44116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Sender sends packets with 100B and </a:t>
            </a:r>
            <a:r>
              <a:rPr lang="en-US" dirty="0" err="1"/>
              <a:t>seqnos</a:t>
            </a:r>
            <a:r>
              <a:rPr lang="en-US" dirty="0"/>
              <a:t>.:</a:t>
            </a:r>
          </a:p>
          <a:p>
            <a:pPr lvl="1"/>
            <a:r>
              <a:rPr lang="en-US" dirty="0"/>
              <a:t>100, 200, 300, 400, 500, 600, 700, 800, 900, …</a:t>
            </a:r>
          </a:p>
          <a:p>
            <a:endParaRPr lang="en-US" dirty="0"/>
          </a:p>
          <a:p>
            <a:r>
              <a:rPr lang="en-US" dirty="0"/>
              <a:t>Assume the fifth packet (</a:t>
            </a:r>
            <a:r>
              <a:rPr lang="en-US" dirty="0" err="1"/>
              <a:t>seqno</a:t>
            </a:r>
            <a:r>
              <a:rPr lang="en-US" dirty="0"/>
              <a:t> 500) is lost, but no others</a:t>
            </a:r>
          </a:p>
          <a:p>
            <a:endParaRPr lang="en-US" dirty="0"/>
          </a:p>
          <a:p>
            <a:r>
              <a:rPr lang="en-US" dirty="0"/>
              <a:t>Stream of ACKs will be:</a:t>
            </a:r>
          </a:p>
          <a:p>
            <a:pPr lvl="1"/>
            <a:r>
              <a:rPr lang="en-US" dirty="0"/>
              <a:t>200, 300, 400, 500, 500, 500, 500,…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278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of our previous tricks, but a few differences</a:t>
            </a:r>
          </a:p>
          <a:p>
            <a:r>
              <a:rPr lang="en-US" sz="2400" dirty="0">
                <a:solidFill>
                  <a:srgbClr val="B3B3B3"/>
                </a:solidFill>
              </a:rPr>
              <a:t>Checksum </a:t>
            </a:r>
          </a:p>
          <a:p>
            <a:r>
              <a:rPr lang="en-US" sz="2400" dirty="0">
                <a:solidFill>
                  <a:srgbClr val="B3B3B3"/>
                </a:solidFill>
              </a:rPr>
              <a:t>Sequence numbers are byte offsets </a:t>
            </a:r>
          </a:p>
          <a:p>
            <a:r>
              <a:rPr lang="en-US" sz="2400" dirty="0">
                <a:solidFill>
                  <a:srgbClr val="B3B3B3"/>
                </a:solidFill>
              </a:rPr>
              <a:t>Receiver sends cumulative acknowledgements (like GBN)</a:t>
            </a:r>
          </a:p>
          <a:p>
            <a:r>
              <a:rPr lang="en-US" sz="2400" dirty="0">
                <a:solidFill>
                  <a:schemeClr val="bg2"/>
                </a:solidFill>
              </a:rPr>
              <a:t>Receivers may not drop out-of-sequence packets (like SR)</a:t>
            </a:r>
          </a:p>
          <a:p>
            <a:r>
              <a:rPr lang="en-US" sz="2400" dirty="0"/>
              <a:t>Introduces </a:t>
            </a:r>
            <a:r>
              <a:rPr lang="en-US" sz="2400" dirty="0">
                <a:solidFill>
                  <a:srgbClr val="FF0000"/>
                </a:solidFill>
              </a:rPr>
              <a:t>fast retransmit</a:t>
            </a:r>
            <a:r>
              <a:rPr lang="en-US" sz="2400" dirty="0"/>
              <a:t>: optimization that uses duplicate</a:t>
            </a:r>
            <a:br>
              <a:rPr lang="en-US" sz="2400" dirty="0"/>
            </a:br>
            <a:r>
              <a:rPr lang="en-US" sz="2400" dirty="0"/>
              <a:t>ACKs to trigger early retransmission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452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cumulative 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719263"/>
            <a:ext cx="9144000" cy="4411662"/>
          </a:xfrm>
        </p:spPr>
        <p:txBody>
          <a:bodyPr>
            <a:normAutofit fontScale="92500"/>
          </a:bodyPr>
          <a:lstStyle/>
          <a:p>
            <a:r>
              <a:rPr lang="en-US" dirty="0"/>
              <a:t>“Duplicate ACKs” are a sign of an </a:t>
            </a:r>
            <a:r>
              <a:rPr lang="en-US" u="sng" dirty="0"/>
              <a:t>isolated</a:t>
            </a:r>
            <a:r>
              <a:rPr lang="en-US" dirty="0"/>
              <a:t> loss</a:t>
            </a:r>
          </a:p>
          <a:p>
            <a:pPr lvl="1"/>
            <a:r>
              <a:rPr lang="en-US" dirty="0"/>
              <a:t>The lack of ACK progress means 500 hasn’t been delivered</a:t>
            </a:r>
          </a:p>
          <a:p>
            <a:pPr lvl="1"/>
            <a:r>
              <a:rPr lang="en-US" dirty="0"/>
              <a:t>Stream of ACKs means some packets are being delivered</a:t>
            </a:r>
          </a:p>
          <a:p>
            <a:pPr lvl="1"/>
            <a:endParaRPr lang="en-US" dirty="0"/>
          </a:p>
          <a:p>
            <a:r>
              <a:rPr lang="en-US" dirty="0"/>
              <a:t>Therefore, could trigger resend upon receiving k duplicate ACKs</a:t>
            </a:r>
          </a:p>
          <a:p>
            <a:pPr lvl="2"/>
            <a:r>
              <a:rPr lang="en-US" dirty="0"/>
              <a:t>TCP uses k=3</a:t>
            </a:r>
          </a:p>
          <a:p>
            <a:pPr lvl="2"/>
            <a:endParaRPr lang="en-US" dirty="0"/>
          </a:p>
          <a:p>
            <a:r>
              <a:rPr lang="en-US" dirty="0"/>
              <a:t>But response to loss is trickier….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122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cumulative 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choices:</a:t>
            </a:r>
          </a:p>
          <a:p>
            <a:pPr lvl="1"/>
            <a:r>
              <a:rPr lang="en-US" dirty="0"/>
              <a:t>Send missing packet and increase W by the number of dup ACKs</a:t>
            </a:r>
          </a:p>
          <a:p>
            <a:pPr lvl="1"/>
            <a:r>
              <a:rPr lang="en-US" dirty="0"/>
              <a:t>Send missing packet, and wait for ACK to increase W</a:t>
            </a:r>
          </a:p>
          <a:p>
            <a:pPr lvl="1"/>
            <a:endParaRPr lang="en-US" dirty="0"/>
          </a:p>
          <a:p>
            <a:r>
              <a:rPr lang="en-US" dirty="0"/>
              <a:t>Which should TCP do?</a:t>
            </a:r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84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TCP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60538"/>
            <a:ext cx="8839200" cy="4411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of our previous tricks, but a few differences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Checksum 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Sequence numbers are byte offsets 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Receiver sends cumulative acknowledgements (like GBN)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Receivers do not drop out-of-sequence packets (like SR)</a:t>
            </a:r>
          </a:p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Introduces fast retransmit: optimization that uses duplicate</a:t>
            </a:r>
            <a:b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ACKs to trigger early retransmission</a:t>
            </a:r>
          </a:p>
          <a:p>
            <a:r>
              <a:rPr lang="en-US" sz="2400" dirty="0"/>
              <a:t>Sender maintains a single retransmission timer (like GBN) and retransmits on timeout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455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Retransmission Timeout</a:t>
            </a:r>
          </a:p>
        </p:txBody>
      </p:sp>
      <p:sp>
        <p:nvSpPr>
          <p:cNvPr id="114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sender hasn’t received an ACK by timeout, retransmit the first packet in the window</a:t>
            </a:r>
          </a:p>
          <a:p>
            <a:endParaRPr lang="en-US" dirty="0"/>
          </a:p>
          <a:p>
            <a:r>
              <a:rPr lang="en-US" dirty="0"/>
              <a:t>How do we pick a timeout value?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82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546" name="Line 2"/>
          <p:cNvSpPr>
            <a:spLocks noChangeShapeType="1"/>
          </p:cNvSpPr>
          <p:nvPr/>
        </p:nvSpPr>
        <p:spPr bwMode="auto">
          <a:xfrm>
            <a:off x="5638800" y="1988415"/>
            <a:ext cx="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25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Timing Illustration</a:t>
            </a:r>
          </a:p>
        </p:txBody>
      </p:sp>
      <p:sp>
        <p:nvSpPr>
          <p:cNvPr id="1132548" name="Line 4"/>
          <p:cNvSpPr>
            <a:spLocks noChangeShapeType="1"/>
          </p:cNvSpPr>
          <p:nvPr/>
        </p:nvSpPr>
        <p:spPr bwMode="auto">
          <a:xfrm>
            <a:off x="3429000" y="183601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49" name="Line 5"/>
          <p:cNvSpPr>
            <a:spLocks noChangeShapeType="1"/>
          </p:cNvSpPr>
          <p:nvPr/>
        </p:nvSpPr>
        <p:spPr bwMode="auto">
          <a:xfrm>
            <a:off x="1189038" y="1988415"/>
            <a:ext cx="1173162" cy="27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50" name="Text Box 6"/>
          <p:cNvSpPr txBox="1">
            <a:spLocks noChangeArrowheads="1"/>
          </p:cNvSpPr>
          <p:nvPr/>
        </p:nvSpPr>
        <p:spPr bwMode="auto">
          <a:xfrm>
            <a:off x="1447800" y="1836015"/>
            <a:ext cx="309563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1</a:t>
            </a:r>
          </a:p>
        </p:txBody>
      </p:sp>
      <p:sp>
        <p:nvSpPr>
          <p:cNvPr id="1132551" name="Line 7"/>
          <p:cNvSpPr>
            <a:spLocks noChangeShapeType="1"/>
          </p:cNvSpPr>
          <p:nvPr/>
        </p:nvSpPr>
        <p:spPr bwMode="auto">
          <a:xfrm>
            <a:off x="1219200" y="175981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52" name="Line 8"/>
          <p:cNvSpPr>
            <a:spLocks noChangeShapeType="1"/>
          </p:cNvSpPr>
          <p:nvPr/>
        </p:nvSpPr>
        <p:spPr bwMode="auto">
          <a:xfrm>
            <a:off x="1219200" y="4807815"/>
            <a:ext cx="2209800" cy="514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53" name="Text Box 9"/>
          <p:cNvSpPr txBox="1">
            <a:spLocks noChangeArrowheads="1"/>
          </p:cNvSpPr>
          <p:nvPr/>
        </p:nvSpPr>
        <p:spPr bwMode="auto">
          <a:xfrm>
            <a:off x="1477963" y="4655415"/>
            <a:ext cx="309562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1</a:t>
            </a:r>
          </a:p>
        </p:txBody>
      </p:sp>
      <p:sp>
        <p:nvSpPr>
          <p:cNvPr id="1132554" name="Text Box 10"/>
          <p:cNvSpPr txBox="1">
            <a:spLocks noChangeArrowheads="1"/>
          </p:cNvSpPr>
          <p:nvPr/>
        </p:nvSpPr>
        <p:spPr bwMode="auto">
          <a:xfrm>
            <a:off x="62722" y="5946362"/>
            <a:ext cx="4661678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29" tIns="45714" rIns="91429" bIns="45714">
            <a:spAutoFit/>
          </a:bodyPr>
          <a:lstStyle/>
          <a:p>
            <a:pPr algn="ctr" eaLnBrk="1" hangingPunct="1"/>
            <a:r>
              <a:rPr lang="en-US" sz="2400" b="0" dirty="0">
                <a:solidFill>
                  <a:srgbClr val="FF0000"/>
                </a:solidFill>
                <a:latin typeface="+mn-lt"/>
              </a:rPr>
              <a:t>Timeout too long </a:t>
            </a:r>
            <a:r>
              <a:rPr lang="en-US" sz="2400" b="0" dirty="0">
                <a:solidFill>
                  <a:srgbClr val="FF0000"/>
                </a:solidFill>
                <a:latin typeface="+mn-lt"/>
                <a:sym typeface="Wingdings" charset="0"/>
              </a:rPr>
              <a:t> inefficient</a:t>
            </a:r>
            <a:endParaRPr lang="en-US" sz="2400" b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32555" name="Line 11"/>
          <p:cNvSpPr>
            <a:spLocks noChangeShapeType="1"/>
          </p:cNvSpPr>
          <p:nvPr/>
        </p:nvSpPr>
        <p:spPr bwMode="auto">
          <a:xfrm>
            <a:off x="8077200" y="183601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56" name="Line 12"/>
          <p:cNvSpPr>
            <a:spLocks noChangeShapeType="1"/>
          </p:cNvSpPr>
          <p:nvPr/>
        </p:nvSpPr>
        <p:spPr bwMode="auto">
          <a:xfrm>
            <a:off x="5837238" y="1988415"/>
            <a:ext cx="2239962" cy="520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57" name="Text Box 13"/>
          <p:cNvSpPr txBox="1">
            <a:spLocks noChangeArrowheads="1"/>
          </p:cNvSpPr>
          <p:nvPr/>
        </p:nvSpPr>
        <p:spPr bwMode="auto">
          <a:xfrm>
            <a:off x="6096000" y="1836015"/>
            <a:ext cx="309563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1</a:t>
            </a:r>
          </a:p>
        </p:txBody>
      </p:sp>
      <p:sp>
        <p:nvSpPr>
          <p:cNvPr id="1132558" name="Line 14"/>
          <p:cNvSpPr>
            <a:spLocks noChangeShapeType="1"/>
          </p:cNvSpPr>
          <p:nvPr/>
        </p:nvSpPr>
        <p:spPr bwMode="auto">
          <a:xfrm flipH="1">
            <a:off x="5867400" y="2521815"/>
            <a:ext cx="2209800" cy="6096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2559" name="Line 15"/>
          <p:cNvSpPr>
            <a:spLocks noChangeShapeType="1"/>
          </p:cNvSpPr>
          <p:nvPr/>
        </p:nvSpPr>
        <p:spPr bwMode="auto">
          <a:xfrm>
            <a:off x="5867400" y="2750415"/>
            <a:ext cx="2209800" cy="514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60" name="Text Box 16"/>
          <p:cNvSpPr txBox="1">
            <a:spLocks noChangeArrowheads="1"/>
          </p:cNvSpPr>
          <p:nvPr/>
        </p:nvSpPr>
        <p:spPr bwMode="auto">
          <a:xfrm>
            <a:off x="6126163" y="2612303"/>
            <a:ext cx="309562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1</a:t>
            </a:r>
          </a:p>
        </p:txBody>
      </p:sp>
      <p:sp>
        <p:nvSpPr>
          <p:cNvPr id="1132561" name="Text Box 17"/>
          <p:cNvSpPr txBox="1">
            <a:spLocks noChangeArrowheads="1"/>
          </p:cNvSpPr>
          <p:nvPr/>
        </p:nvSpPr>
        <p:spPr bwMode="auto">
          <a:xfrm>
            <a:off x="4859938" y="5950815"/>
            <a:ext cx="4284062" cy="83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29" tIns="45714" rIns="91429" bIns="45714">
            <a:spAutoFit/>
          </a:bodyPr>
          <a:lstStyle/>
          <a:p>
            <a:pPr algn="ctr" eaLnBrk="1" hangingPunct="1"/>
            <a:r>
              <a:rPr lang="en-US" sz="2400" b="0" dirty="0">
                <a:solidFill>
                  <a:srgbClr val="FF0000"/>
                </a:solidFill>
                <a:latin typeface="+mn-lt"/>
              </a:rPr>
              <a:t>Timeout too short </a:t>
            </a:r>
            <a:r>
              <a:rPr lang="en-US" sz="2400" b="0" dirty="0">
                <a:solidFill>
                  <a:srgbClr val="FF0000"/>
                </a:solidFill>
                <a:latin typeface="+mn-lt"/>
                <a:sym typeface="Wingdings" charset="0"/>
              </a:rPr>
              <a:t> </a:t>
            </a:r>
          </a:p>
          <a:p>
            <a:pPr algn="ctr" eaLnBrk="1" hangingPunct="1"/>
            <a:r>
              <a:rPr lang="en-US" sz="2400" b="0" dirty="0">
                <a:solidFill>
                  <a:srgbClr val="FF0000"/>
                </a:solidFill>
                <a:latin typeface="+mn-lt"/>
                <a:sym typeface="Wingdings" charset="0"/>
              </a:rPr>
              <a:t>duplicate packets </a:t>
            </a:r>
            <a:endParaRPr lang="en-US" sz="2400" b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32562" name="Line 18"/>
          <p:cNvSpPr>
            <a:spLocks noChangeShapeType="1"/>
          </p:cNvSpPr>
          <p:nvPr/>
        </p:nvSpPr>
        <p:spPr bwMode="auto">
          <a:xfrm>
            <a:off x="990600" y="198841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2563" name="Text Box 19"/>
          <p:cNvSpPr txBox="1">
            <a:spLocks noChangeArrowheads="1"/>
          </p:cNvSpPr>
          <p:nvPr/>
        </p:nvSpPr>
        <p:spPr bwMode="auto">
          <a:xfrm>
            <a:off x="627063" y="2367828"/>
            <a:ext cx="592137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RTT</a:t>
            </a:r>
          </a:p>
        </p:txBody>
      </p:sp>
      <p:sp>
        <p:nvSpPr>
          <p:cNvPr id="1132564" name="Line 20"/>
          <p:cNvSpPr>
            <a:spLocks noChangeShapeType="1"/>
          </p:cNvSpPr>
          <p:nvPr/>
        </p:nvSpPr>
        <p:spPr bwMode="auto">
          <a:xfrm>
            <a:off x="2286000" y="2140815"/>
            <a:ext cx="152400" cy="228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65" name="Line 21"/>
          <p:cNvSpPr>
            <a:spLocks noChangeShapeType="1"/>
          </p:cNvSpPr>
          <p:nvPr/>
        </p:nvSpPr>
        <p:spPr bwMode="auto">
          <a:xfrm flipH="1">
            <a:off x="2286000" y="2140815"/>
            <a:ext cx="152400" cy="228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66" name="Line 22"/>
          <p:cNvSpPr>
            <a:spLocks noChangeShapeType="1"/>
          </p:cNvSpPr>
          <p:nvPr/>
        </p:nvSpPr>
        <p:spPr bwMode="auto">
          <a:xfrm>
            <a:off x="609600" y="1988415"/>
            <a:ext cx="0" cy="2819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67" name="Text Box 23"/>
          <p:cNvSpPr txBox="1">
            <a:spLocks noChangeArrowheads="1"/>
          </p:cNvSpPr>
          <p:nvPr/>
        </p:nvSpPr>
        <p:spPr bwMode="auto">
          <a:xfrm>
            <a:off x="-8145" y="3472728"/>
            <a:ext cx="115432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1132568" name="Line 24"/>
          <p:cNvSpPr>
            <a:spLocks noChangeShapeType="1"/>
          </p:cNvSpPr>
          <p:nvPr/>
        </p:nvSpPr>
        <p:spPr bwMode="auto">
          <a:xfrm>
            <a:off x="381000" y="4807815"/>
            <a:ext cx="8382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32569" name="Line 25"/>
          <p:cNvSpPr>
            <a:spLocks noChangeShapeType="1"/>
          </p:cNvSpPr>
          <p:nvPr/>
        </p:nvSpPr>
        <p:spPr bwMode="auto">
          <a:xfrm>
            <a:off x="381000" y="1988415"/>
            <a:ext cx="8382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32570" name="Line 26"/>
          <p:cNvSpPr>
            <a:spLocks noChangeShapeType="1"/>
          </p:cNvSpPr>
          <p:nvPr/>
        </p:nvSpPr>
        <p:spPr bwMode="auto">
          <a:xfrm>
            <a:off x="838200" y="3131415"/>
            <a:ext cx="381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71" name="Line 27"/>
          <p:cNvSpPr>
            <a:spLocks noChangeShapeType="1"/>
          </p:cNvSpPr>
          <p:nvPr/>
        </p:nvSpPr>
        <p:spPr bwMode="auto">
          <a:xfrm>
            <a:off x="4724400" y="3131415"/>
            <a:ext cx="1143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72" name="Line 28"/>
          <p:cNvSpPr>
            <a:spLocks noChangeShapeType="1"/>
          </p:cNvSpPr>
          <p:nvPr/>
        </p:nvSpPr>
        <p:spPr bwMode="auto">
          <a:xfrm>
            <a:off x="4724400" y="1988415"/>
            <a:ext cx="1143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73" name="Text Box 29"/>
          <p:cNvSpPr txBox="1">
            <a:spLocks noChangeArrowheads="1"/>
          </p:cNvSpPr>
          <p:nvPr/>
        </p:nvSpPr>
        <p:spPr bwMode="auto">
          <a:xfrm>
            <a:off x="4732130" y="2140815"/>
            <a:ext cx="115432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1132574" name="Line 30"/>
          <p:cNvSpPr>
            <a:spLocks noChangeShapeType="1"/>
          </p:cNvSpPr>
          <p:nvPr/>
        </p:nvSpPr>
        <p:spPr bwMode="auto">
          <a:xfrm>
            <a:off x="5486400" y="2750415"/>
            <a:ext cx="381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575" name="Line 31"/>
          <p:cNvSpPr>
            <a:spLocks noChangeShapeType="1"/>
          </p:cNvSpPr>
          <p:nvPr/>
        </p:nvSpPr>
        <p:spPr bwMode="auto">
          <a:xfrm>
            <a:off x="5867400" y="1759815"/>
            <a:ext cx="0" cy="419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576" name="Line 32"/>
          <p:cNvSpPr>
            <a:spLocks noChangeShapeType="1"/>
          </p:cNvSpPr>
          <p:nvPr/>
        </p:nvSpPr>
        <p:spPr bwMode="auto">
          <a:xfrm>
            <a:off x="4724400" y="198841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2577" name="Text Box 33"/>
          <p:cNvSpPr txBox="1">
            <a:spLocks noChangeArrowheads="1"/>
          </p:cNvSpPr>
          <p:nvPr/>
        </p:nvSpPr>
        <p:spPr bwMode="auto">
          <a:xfrm>
            <a:off x="4648200" y="2521815"/>
            <a:ext cx="592138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1800">
                <a:latin typeface="Tahoma" charset="0"/>
              </a:rPr>
              <a:t>RTT</a:t>
            </a:r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302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2546" grpId="0" animBg="1"/>
      <p:bldP spid="1132555" grpId="0" animBg="1"/>
      <p:bldP spid="1132556" grpId="0" animBg="1"/>
      <p:bldP spid="1132557" grpId="0" animBg="1"/>
      <p:bldP spid="1132558" grpId="0" animBg="1"/>
      <p:bldP spid="1132559" grpId="0" animBg="1"/>
      <p:bldP spid="1132560" grpId="0" animBg="1"/>
      <p:bldP spid="1132561" grpId="0"/>
      <p:bldP spid="1132571" grpId="0" animBg="1"/>
      <p:bldP spid="1132572" grpId="0" animBg="1"/>
      <p:bldP spid="1132573" grpId="0" animBg="1"/>
      <p:bldP spid="1132574" grpId="0" animBg="1"/>
      <p:bldP spid="1132575" grpId="0" animBg="1"/>
      <p:bldP spid="1132576" grpId="0" animBg="1"/>
      <p:bldP spid="113257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Retransmission Timeout</a:t>
            </a:r>
          </a:p>
        </p:txBody>
      </p:sp>
      <p:sp>
        <p:nvSpPr>
          <p:cNvPr id="1147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071937"/>
          </a:xfrm>
        </p:spPr>
        <p:txBody>
          <a:bodyPr/>
          <a:lstStyle/>
          <a:p>
            <a:r>
              <a:rPr lang="en-US" dirty="0">
                <a:solidFill>
                  <a:srgbClr val="B3B3B3"/>
                </a:solidFill>
              </a:rPr>
              <a:t>If haven</a:t>
            </a:r>
            <a:r>
              <a:rPr lang="en-US" dirty="0">
                <a:solidFill>
                  <a:srgbClr val="B3B3B3"/>
                </a:solidFill>
                <a:latin typeface="Arial"/>
              </a:rPr>
              <a:t>’</a:t>
            </a:r>
            <a:r>
              <a:rPr lang="en-US" dirty="0">
                <a:solidFill>
                  <a:srgbClr val="B3B3B3"/>
                </a:solidFill>
              </a:rPr>
              <a:t>t received </a:t>
            </a:r>
            <a:r>
              <a:rPr lang="en-US" dirty="0" err="1">
                <a:solidFill>
                  <a:srgbClr val="B3B3B3"/>
                </a:solidFill>
              </a:rPr>
              <a:t>ack</a:t>
            </a:r>
            <a:r>
              <a:rPr lang="en-US" dirty="0">
                <a:solidFill>
                  <a:srgbClr val="B3B3B3"/>
                </a:solidFill>
              </a:rPr>
              <a:t> by timeout, retransmit the first packet in the window</a:t>
            </a:r>
          </a:p>
          <a:p>
            <a:r>
              <a:rPr lang="en-US" dirty="0"/>
              <a:t>How to set timeout?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Too long</a:t>
            </a:r>
            <a:r>
              <a:rPr lang="en-US" dirty="0"/>
              <a:t>: connection has low throughput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Too short</a:t>
            </a:r>
            <a:r>
              <a:rPr lang="en-US" dirty="0"/>
              <a:t>: retransmit packet that was just delayed</a:t>
            </a:r>
          </a:p>
          <a:p>
            <a:r>
              <a:rPr lang="en-US" dirty="0"/>
              <a:t>Solution: make timeout proportional to RTT</a:t>
            </a:r>
          </a:p>
          <a:p>
            <a:r>
              <a:rPr lang="en-US" dirty="0"/>
              <a:t>But how do we measure RTT?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061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ChangeArrowheads="1"/>
          </p:cNvSpPr>
          <p:nvPr/>
        </p:nvSpPr>
        <p:spPr bwMode="auto">
          <a:xfrm>
            <a:off x="1524000" y="2133600"/>
            <a:ext cx="6705600" cy="14478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46662" dir="3284183" algn="ctr" rotWithShape="0">
              <a:schemeClr val="bg2">
                <a:alpha val="74998"/>
              </a:schemeClr>
            </a:outerShdw>
          </a:effec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1438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RTT Estimation</a:t>
            </a:r>
          </a:p>
        </p:txBody>
      </p:sp>
      <p:sp>
        <p:nvSpPr>
          <p:cNvPr id="11438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543800" cy="4267200"/>
          </a:xfrm>
        </p:spPr>
        <p:txBody>
          <a:bodyPr/>
          <a:lstStyle/>
          <a:p>
            <a:r>
              <a:rPr lang="en-US" dirty="0"/>
              <a:t>Use exponential averaging of RTT samples</a:t>
            </a:r>
          </a:p>
        </p:txBody>
      </p:sp>
      <p:graphicFrame>
        <p:nvGraphicFramePr>
          <p:cNvPr id="11438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316054"/>
              </p:ext>
            </p:extLst>
          </p:nvPr>
        </p:nvGraphicFramePr>
        <p:xfrm>
          <a:off x="1692275" y="2286000"/>
          <a:ext cx="63849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96" name="Equation" r:id="rId5" imgW="3543300" imgH="635000" progId="Equation.3">
                  <p:embed/>
                </p:oleObj>
              </mc:Choice>
              <mc:Fallback>
                <p:oleObj name="Equation" r:id="rId5" imgW="35433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286000"/>
                        <a:ext cx="63849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3814" name="Line 6"/>
          <p:cNvSpPr>
            <a:spLocks noChangeShapeType="1"/>
          </p:cNvSpPr>
          <p:nvPr/>
        </p:nvSpPr>
        <p:spPr bwMode="auto">
          <a:xfrm flipV="1">
            <a:off x="1600200" y="4175125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15" name="Line 7"/>
          <p:cNvSpPr>
            <a:spLocks noChangeShapeType="1"/>
          </p:cNvSpPr>
          <p:nvPr/>
        </p:nvSpPr>
        <p:spPr bwMode="auto">
          <a:xfrm>
            <a:off x="1600200" y="6156325"/>
            <a:ext cx="548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16" name="Line 8"/>
          <p:cNvSpPr>
            <a:spLocks noChangeShapeType="1"/>
          </p:cNvSpPr>
          <p:nvPr/>
        </p:nvSpPr>
        <p:spPr bwMode="auto">
          <a:xfrm flipV="1">
            <a:off x="2209800" y="493712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17" name="Line 9"/>
          <p:cNvSpPr>
            <a:spLocks noChangeShapeType="1"/>
          </p:cNvSpPr>
          <p:nvPr/>
        </p:nvSpPr>
        <p:spPr bwMode="auto">
          <a:xfrm>
            <a:off x="2133600" y="49371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18" name="Line 10"/>
          <p:cNvSpPr>
            <a:spLocks noChangeShapeType="1"/>
          </p:cNvSpPr>
          <p:nvPr/>
        </p:nvSpPr>
        <p:spPr bwMode="auto">
          <a:xfrm flipV="1">
            <a:off x="3276600" y="5241925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19" name="Line 11"/>
          <p:cNvSpPr>
            <a:spLocks noChangeShapeType="1"/>
          </p:cNvSpPr>
          <p:nvPr/>
        </p:nvSpPr>
        <p:spPr bwMode="auto">
          <a:xfrm>
            <a:off x="3200400" y="52419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0" name="Line 12"/>
          <p:cNvSpPr>
            <a:spLocks noChangeShapeType="1"/>
          </p:cNvSpPr>
          <p:nvPr/>
        </p:nvSpPr>
        <p:spPr bwMode="auto">
          <a:xfrm flipV="1">
            <a:off x="4191000" y="5546725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1" name="Line 13"/>
          <p:cNvSpPr>
            <a:spLocks noChangeShapeType="1"/>
          </p:cNvSpPr>
          <p:nvPr/>
        </p:nvSpPr>
        <p:spPr bwMode="auto">
          <a:xfrm>
            <a:off x="4114800" y="55467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2" name="Line 14"/>
          <p:cNvSpPr>
            <a:spLocks noChangeShapeType="1"/>
          </p:cNvSpPr>
          <p:nvPr/>
        </p:nvSpPr>
        <p:spPr bwMode="auto">
          <a:xfrm flipV="1">
            <a:off x="4876800" y="493712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3" name="Line 15"/>
          <p:cNvSpPr>
            <a:spLocks noChangeShapeType="1"/>
          </p:cNvSpPr>
          <p:nvPr/>
        </p:nvSpPr>
        <p:spPr bwMode="auto">
          <a:xfrm>
            <a:off x="4800600" y="49371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4" name="Line 16"/>
          <p:cNvSpPr>
            <a:spLocks noChangeShapeType="1"/>
          </p:cNvSpPr>
          <p:nvPr/>
        </p:nvSpPr>
        <p:spPr bwMode="auto">
          <a:xfrm flipV="1">
            <a:off x="6096000" y="5775325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5" name="Line 17"/>
          <p:cNvSpPr>
            <a:spLocks noChangeShapeType="1"/>
          </p:cNvSpPr>
          <p:nvPr/>
        </p:nvSpPr>
        <p:spPr bwMode="auto">
          <a:xfrm>
            <a:off x="6019800" y="57753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6" name="Line 18"/>
          <p:cNvSpPr>
            <a:spLocks noChangeShapeType="1"/>
          </p:cNvSpPr>
          <p:nvPr/>
        </p:nvSpPr>
        <p:spPr bwMode="auto">
          <a:xfrm flipV="1">
            <a:off x="6477000" y="493712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7" name="Line 19"/>
          <p:cNvSpPr>
            <a:spLocks noChangeShapeType="1"/>
          </p:cNvSpPr>
          <p:nvPr/>
        </p:nvSpPr>
        <p:spPr bwMode="auto">
          <a:xfrm>
            <a:off x="6400800" y="4937125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8" name="Freeform 20"/>
          <p:cNvSpPr>
            <a:spLocks/>
          </p:cNvSpPr>
          <p:nvPr/>
        </p:nvSpPr>
        <p:spPr bwMode="auto">
          <a:xfrm>
            <a:off x="2209800" y="5165725"/>
            <a:ext cx="4572000" cy="228600"/>
          </a:xfrm>
          <a:custGeom>
            <a:avLst/>
            <a:gdLst>
              <a:gd name="T0" fmla="*/ 0 w 2880"/>
              <a:gd name="T1" fmla="*/ 0 h 144"/>
              <a:gd name="T2" fmla="*/ 672 w 2880"/>
              <a:gd name="T3" fmla="*/ 0 h 144"/>
              <a:gd name="T4" fmla="*/ 1248 w 2880"/>
              <a:gd name="T5" fmla="*/ 96 h 144"/>
              <a:gd name="T6" fmla="*/ 1680 w 2880"/>
              <a:gd name="T7" fmla="*/ 0 h 144"/>
              <a:gd name="T8" fmla="*/ 2448 w 2880"/>
              <a:gd name="T9" fmla="*/ 144 h 144"/>
              <a:gd name="T10" fmla="*/ 2688 w 2880"/>
              <a:gd name="T11" fmla="*/ 96 h 144"/>
              <a:gd name="T12" fmla="*/ 2880 w 2880"/>
              <a:gd name="T13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0" h="144">
                <a:moveTo>
                  <a:pt x="0" y="0"/>
                </a:moveTo>
                <a:lnTo>
                  <a:pt x="672" y="0"/>
                </a:lnTo>
                <a:lnTo>
                  <a:pt x="1248" y="96"/>
                </a:lnTo>
                <a:lnTo>
                  <a:pt x="1680" y="0"/>
                </a:lnTo>
                <a:lnTo>
                  <a:pt x="2448" y="144"/>
                </a:lnTo>
                <a:lnTo>
                  <a:pt x="2688" y="96"/>
                </a:lnTo>
                <a:lnTo>
                  <a:pt x="2880" y="144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29" name="Line 21"/>
          <p:cNvSpPr>
            <a:spLocks noChangeShapeType="1"/>
          </p:cNvSpPr>
          <p:nvPr/>
        </p:nvSpPr>
        <p:spPr bwMode="auto">
          <a:xfrm flipH="1">
            <a:off x="1981200" y="5165725"/>
            <a:ext cx="2286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0" name="Text Box 22"/>
          <p:cNvSpPr txBox="1">
            <a:spLocks noChangeArrowheads="1"/>
          </p:cNvSpPr>
          <p:nvPr/>
        </p:nvSpPr>
        <p:spPr bwMode="auto">
          <a:xfrm rot="-5400000">
            <a:off x="761206" y="4680744"/>
            <a:ext cx="134461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i="1">
                <a:latin typeface="Times New Roman" charset="0"/>
              </a:rPr>
              <a:t>EstimatedRTT</a:t>
            </a:r>
          </a:p>
        </p:txBody>
      </p:sp>
      <p:sp>
        <p:nvSpPr>
          <p:cNvPr id="1143831" name="Text Box 23"/>
          <p:cNvSpPr txBox="1">
            <a:spLocks noChangeArrowheads="1"/>
          </p:cNvSpPr>
          <p:nvPr/>
        </p:nvSpPr>
        <p:spPr bwMode="auto">
          <a:xfrm>
            <a:off x="6337300" y="6296025"/>
            <a:ext cx="5873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i="1">
                <a:latin typeface="Times New Roman" charset="0"/>
              </a:rPr>
              <a:t>Time</a:t>
            </a:r>
          </a:p>
        </p:txBody>
      </p:sp>
      <p:sp>
        <p:nvSpPr>
          <p:cNvPr id="1143832" name="Text Box 24"/>
          <p:cNvSpPr txBox="1">
            <a:spLocks noChangeArrowheads="1"/>
          </p:cNvSpPr>
          <p:nvPr/>
        </p:nvSpPr>
        <p:spPr bwMode="auto">
          <a:xfrm>
            <a:off x="3554413" y="4010025"/>
            <a:ext cx="112871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i="1">
                <a:latin typeface="Times New Roman" charset="0"/>
              </a:rPr>
              <a:t>SampleRTT</a:t>
            </a:r>
          </a:p>
        </p:txBody>
      </p:sp>
      <p:sp>
        <p:nvSpPr>
          <p:cNvPr id="1143833" name="Line 25"/>
          <p:cNvSpPr>
            <a:spLocks noChangeShapeType="1"/>
          </p:cNvSpPr>
          <p:nvPr/>
        </p:nvSpPr>
        <p:spPr bwMode="auto">
          <a:xfrm flipH="1">
            <a:off x="2209800" y="4479925"/>
            <a:ext cx="1600200" cy="457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4" name="Line 26"/>
          <p:cNvSpPr>
            <a:spLocks noChangeShapeType="1"/>
          </p:cNvSpPr>
          <p:nvPr/>
        </p:nvSpPr>
        <p:spPr bwMode="auto">
          <a:xfrm flipH="1">
            <a:off x="3276600" y="4479925"/>
            <a:ext cx="685800" cy="762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5" name="Line 27"/>
          <p:cNvSpPr>
            <a:spLocks noChangeShapeType="1"/>
          </p:cNvSpPr>
          <p:nvPr/>
        </p:nvSpPr>
        <p:spPr bwMode="auto">
          <a:xfrm>
            <a:off x="4191000" y="4479925"/>
            <a:ext cx="685800" cy="457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6" name="Line 28"/>
          <p:cNvSpPr>
            <a:spLocks noChangeShapeType="1"/>
          </p:cNvSpPr>
          <p:nvPr/>
        </p:nvSpPr>
        <p:spPr bwMode="auto">
          <a:xfrm>
            <a:off x="4191000" y="4479925"/>
            <a:ext cx="2286000" cy="457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7" name="Line 29"/>
          <p:cNvSpPr>
            <a:spLocks noChangeShapeType="1"/>
          </p:cNvSpPr>
          <p:nvPr/>
        </p:nvSpPr>
        <p:spPr bwMode="auto">
          <a:xfrm>
            <a:off x="4038600" y="4479925"/>
            <a:ext cx="152400" cy="1066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43838" name="Line 30"/>
          <p:cNvSpPr>
            <a:spLocks noChangeShapeType="1"/>
          </p:cNvSpPr>
          <p:nvPr/>
        </p:nvSpPr>
        <p:spPr bwMode="auto">
          <a:xfrm>
            <a:off x="4114800" y="4479925"/>
            <a:ext cx="1981200" cy="1295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98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958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810" grpId="0" animBg="1"/>
      <p:bldP spid="1143814" grpId="0" animBg="1"/>
      <p:bldP spid="1143815" grpId="0" animBg="1"/>
      <p:bldP spid="1143816" grpId="0" animBg="1"/>
      <p:bldP spid="1143817" grpId="0" animBg="1"/>
      <p:bldP spid="1143818" grpId="0" animBg="1"/>
      <p:bldP spid="1143819" grpId="0" animBg="1"/>
      <p:bldP spid="1143820" grpId="0" animBg="1"/>
      <p:bldP spid="1143821" grpId="0" animBg="1"/>
      <p:bldP spid="1143822" grpId="0" animBg="1"/>
      <p:bldP spid="1143823" grpId="0" animBg="1"/>
      <p:bldP spid="1143824" grpId="0" animBg="1"/>
      <p:bldP spid="1143825" grpId="0" animBg="1"/>
      <p:bldP spid="1143826" grpId="0" animBg="1"/>
      <p:bldP spid="1143827" grpId="0" animBg="1"/>
      <p:bldP spid="1143828" grpId="0" animBg="1"/>
      <p:bldP spid="1143829" grpId="0" animBg="1"/>
      <p:bldP spid="1143830" grpId="0"/>
      <p:bldP spid="1143831" grpId="0"/>
      <p:bldP spid="1143832" grpId="0"/>
      <p:bldP spid="1143833" grpId="0" animBg="1"/>
      <p:bldP spid="1143834" grpId="0" animBg="1"/>
      <p:bldP spid="1143835" grpId="0" animBg="1"/>
      <p:bldP spid="1143836" grpId="0" animBg="1"/>
      <p:bldP spid="1143837" grpId="0" animBg="1"/>
      <p:bldP spid="114383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Averaging Example</a:t>
            </a:r>
          </a:p>
        </p:txBody>
      </p:sp>
      <p:sp>
        <p:nvSpPr>
          <p:cNvPr id="1154051" name="Line 3"/>
          <p:cNvSpPr>
            <a:spLocks noChangeShapeType="1"/>
          </p:cNvSpPr>
          <p:nvPr/>
        </p:nvSpPr>
        <p:spPr bwMode="auto">
          <a:xfrm flipV="1">
            <a:off x="1066800" y="2570163"/>
            <a:ext cx="0" cy="358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052" name="Line 4"/>
          <p:cNvSpPr>
            <a:spLocks noChangeShapeType="1"/>
          </p:cNvSpPr>
          <p:nvPr/>
        </p:nvSpPr>
        <p:spPr bwMode="auto">
          <a:xfrm>
            <a:off x="1066800" y="6151563"/>
            <a:ext cx="6705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053" name="Line 5"/>
          <p:cNvSpPr>
            <a:spLocks noChangeShapeType="1"/>
          </p:cNvSpPr>
          <p:nvPr/>
        </p:nvSpPr>
        <p:spPr bwMode="auto">
          <a:xfrm>
            <a:off x="1066800" y="3103563"/>
            <a:ext cx="6248400" cy="0"/>
          </a:xfrm>
          <a:prstGeom prst="line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054" name="Text Box 6"/>
          <p:cNvSpPr txBox="1">
            <a:spLocks noChangeArrowheads="1"/>
          </p:cNvSpPr>
          <p:nvPr/>
        </p:nvSpPr>
        <p:spPr bwMode="auto">
          <a:xfrm>
            <a:off x="457200" y="2913063"/>
            <a:ext cx="62547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800" b="1">
                <a:solidFill>
                  <a:srgbClr val="00CC00"/>
                </a:solidFill>
              </a:rPr>
              <a:t>RTT</a:t>
            </a:r>
          </a:p>
        </p:txBody>
      </p:sp>
      <p:sp>
        <p:nvSpPr>
          <p:cNvPr id="1154055" name="Text Box 7"/>
          <p:cNvSpPr txBox="1">
            <a:spLocks noChangeArrowheads="1"/>
          </p:cNvSpPr>
          <p:nvPr/>
        </p:nvSpPr>
        <p:spPr bwMode="auto">
          <a:xfrm>
            <a:off x="7300913" y="6189663"/>
            <a:ext cx="61277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800"/>
              <a:t>time</a:t>
            </a:r>
          </a:p>
        </p:txBody>
      </p:sp>
      <p:grpSp>
        <p:nvGrpSpPr>
          <p:cNvPr id="1154105" name="Group 57"/>
          <p:cNvGrpSpPr>
            <a:grpSpLocks/>
          </p:cNvGrpSpPr>
          <p:nvPr/>
        </p:nvGrpSpPr>
        <p:grpSpPr bwMode="auto">
          <a:xfrm>
            <a:off x="1447800" y="3103563"/>
            <a:ext cx="3048000" cy="3124200"/>
            <a:chOff x="912" y="1811"/>
            <a:chExt cx="1920" cy="1968"/>
          </a:xfrm>
        </p:grpSpPr>
        <p:sp>
          <p:nvSpPr>
            <p:cNvPr id="1154066" name="Line 18"/>
            <p:cNvSpPr>
              <a:spLocks noChangeShapeType="1"/>
            </p:cNvSpPr>
            <p:nvPr/>
          </p:nvSpPr>
          <p:spPr bwMode="auto">
            <a:xfrm>
              <a:off x="91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67" name="Line 19"/>
            <p:cNvSpPr>
              <a:spLocks noChangeShapeType="1"/>
            </p:cNvSpPr>
            <p:nvPr/>
          </p:nvSpPr>
          <p:spPr bwMode="auto">
            <a:xfrm>
              <a:off x="115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68" name="Line 20"/>
            <p:cNvSpPr>
              <a:spLocks noChangeShapeType="1"/>
            </p:cNvSpPr>
            <p:nvPr/>
          </p:nvSpPr>
          <p:spPr bwMode="auto">
            <a:xfrm>
              <a:off x="139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69" name="Line 21"/>
            <p:cNvSpPr>
              <a:spLocks noChangeShapeType="1"/>
            </p:cNvSpPr>
            <p:nvPr/>
          </p:nvSpPr>
          <p:spPr bwMode="auto">
            <a:xfrm>
              <a:off x="163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 dirty="0"/>
            </a:p>
          </p:txBody>
        </p:sp>
        <p:sp>
          <p:nvSpPr>
            <p:cNvPr id="1154070" name="Line 22"/>
            <p:cNvSpPr>
              <a:spLocks noChangeShapeType="1"/>
            </p:cNvSpPr>
            <p:nvPr/>
          </p:nvSpPr>
          <p:spPr bwMode="auto">
            <a:xfrm>
              <a:off x="187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71" name="Line 23"/>
            <p:cNvSpPr>
              <a:spLocks noChangeShapeType="1"/>
            </p:cNvSpPr>
            <p:nvPr/>
          </p:nvSpPr>
          <p:spPr bwMode="auto">
            <a:xfrm>
              <a:off x="211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72" name="Line 24"/>
            <p:cNvSpPr>
              <a:spLocks noChangeShapeType="1"/>
            </p:cNvSpPr>
            <p:nvPr/>
          </p:nvSpPr>
          <p:spPr bwMode="auto">
            <a:xfrm>
              <a:off x="235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73" name="Line 25"/>
            <p:cNvSpPr>
              <a:spLocks noChangeShapeType="1"/>
            </p:cNvSpPr>
            <p:nvPr/>
          </p:nvSpPr>
          <p:spPr bwMode="auto">
            <a:xfrm>
              <a:off x="259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074" name="Line 26"/>
            <p:cNvSpPr>
              <a:spLocks noChangeShapeType="1"/>
            </p:cNvSpPr>
            <p:nvPr/>
          </p:nvSpPr>
          <p:spPr bwMode="auto">
            <a:xfrm>
              <a:off x="2832" y="1811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sp>
        <p:nvSpPr>
          <p:cNvPr id="1154103" name="Text Box 55"/>
          <p:cNvSpPr txBox="1">
            <a:spLocks noChangeArrowheads="1"/>
          </p:cNvSpPr>
          <p:nvPr/>
        </p:nvSpPr>
        <p:spPr bwMode="auto">
          <a:xfrm>
            <a:off x="797555" y="1462088"/>
            <a:ext cx="6749420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i="1" dirty="0" err="1">
                <a:latin typeface="+mn-lt"/>
              </a:rPr>
              <a:t>EstimatedRTT</a:t>
            </a:r>
            <a:r>
              <a:rPr lang="en-US" sz="2000" b="0" i="1" dirty="0">
                <a:latin typeface="+mn-lt"/>
              </a:rPr>
              <a:t> = </a:t>
            </a:r>
            <a:r>
              <a:rPr lang="el-GR" sz="2000" b="0" i="1" dirty="0">
                <a:latin typeface="+mn-lt"/>
                <a:cs typeface="Arial" charset="0"/>
              </a:rPr>
              <a:t>α</a:t>
            </a:r>
            <a:r>
              <a:rPr lang="en-US" sz="2000" b="0" i="1" dirty="0">
                <a:latin typeface="+mn-lt"/>
                <a:cs typeface="Arial" charset="0"/>
              </a:rPr>
              <a:t>*</a:t>
            </a:r>
            <a:r>
              <a:rPr lang="en-US" sz="2000" b="0" i="1" dirty="0" err="1">
                <a:latin typeface="+mn-lt"/>
                <a:cs typeface="Arial" charset="0"/>
              </a:rPr>
              <a:t>EstimatedRTT</a:t>
            </a:r>
            <a:r>
              <a:rPr lang="en-US" sz="2000" b="0" i="1" dirty="0">
                <a:latin typeface="+mn-lt"/>
                <a:cs typeface="Arial" charset="0"/>
              </a:rPr>
              <a:t> + </a:t>
            </a:r>
            <a:r>
              <a:rPr lang="en-US" sz="2000" b="0" dirty="0">
                <a:latin typeface="+mn-lt"/>
                <a:cs typeface="Arial" charset="0"/>
              </a:rPr>
              <a:t>(1</a:t>
            </a:r>
            <a:r>
              <a:rPr lang="en-US" sz="2000" b="0" i="1" dirty="0">
                <a:latin typeface="+mn-lt"/>
                <a:cs typeface="Arial" charset="0"/>
              </a:rPr>
              <a:t> – </a:t>
            </a:r>
            <a:r>
              <a:rPr lang="el-GR" sz="2000" b="0" i="1" dirty="0">
                <a:latin typeface="+mn-lt"/>
                <a:cs typeface="Arial" charset="0"/>
              </a:rPr>
              <a:t>α</a:t>
            </a:r>
            <a:r>
              <a:rPr lang="en-US" sz="2000" b="0" dirty="0">
                <a:latin typeface="+mn-lt"/>
                <a:cs typeface="Arial" charset="0"/>
              </a:rPr>
              <a:t>)</a:t>
            </a:r>
            <a:r>
              <a:rPr lang="en-US" sz="2000" b="0" i="1" dirty="0">
                <a:latin typeface="+mn-lt"/>
                <a:cs typeface="Arial" charset="0"/>
              </a:rPr>
              <a:t>*</a:t>
            </a:r>
            <a:r>
              <a:rPr lang="en-US" sz="2000" b="0" i="1" dirty="0" err="1">
                <a:latin typeface="+mn-lt"/>
                <a:cs typeface="Arial" charset="0"/>
              </a:rPr>
              <a:t>SampleRTT</a:t>
            </a:r>
            <a:endParaRPr lang="en-US" b="0" dirty="0">
              <a:latin typeface="+mn-lt"/>
            </a:endParaRPr>
          </a:p>
        </p:txBody>
      </p:sp>
      <p:sp>
        <p:nvSpPr>
          <p:cNvPr id="1154104" name="Text Box 56"/>
          <p:cNvSpPr txBox="1">
            <a:spLocks noChangeArrowheads="1"/>
          </p:cNvSpPr>
          <p:nvPr/>
        </p:nvSpPr>
        <p:spPr bwMode="auto">
          <a:xfrm>
            <a:off x="1447161" y="1843088"/>
            <a:ext cx="5518789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Assume RTT is constant </a:t>
            </a:r>
            <a:r>
              <a:rPr lang="en-US" sz="2000" b="0" dirty="0">
                <a:latin typeface="+mn-lt"/>
                <a:sym typeface="Wingdings" charset="0"/>
              </a:rPr>
              <a:t> </a:t>
            </a:r>
            <a:r>
              <a:rPr lang="en-US" sz="2000" b="0" i="1" dirty="0" err="1">
                <a:latin typeface="+mn-lt"/>
                <a:sym typeface="Wingdings" charset="0"/>
              </a:rPr>
              <a:t>SampleRTT</a:t>
            </a:r>
            <a:r>
              <a:rPr lang="en-US" sz="2000" b="0" dirty="0">
                <a:latin typeface="+mn-lt"/>
                <a:sym typeface="Wingdings" charset="0"/>
              </a:rPr>
              <a:t> = RTT</a:t>
            </a:r>
            <a:endParaRPr lang="en-US" sz="2000" b="0" dirty="0">
              <a:latin typeface="+mn-lt"/>
            </a:endParaRPr>
          </a:p>
        </p:txBody>
      </p:sp>
      <p:sp>
        <p:nvSpPr>
          <p:cNvPr id="1154110" name="Line 62"/>
          <p:cNvSpPr>
            <a:spLocks noChangeShapeType="1"/>
          </p:cNvSpPr>
          <p:nvPr/>
        </p:nvSpPr>
        <p:spPr bwMode="auto">
          <a:xfrm>
            <a:off x="1447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1" name="Line 63"/>
          <p:cNvSpPr>
            <a:spLocks noChangeShapeType="1"/>
          </p:cNvSpPr>
          <p:nvPr/>
        </p:nvSpPr>
        <p:spPr bwMode="auto">
          <a:xfrm>
            <a:off x="1828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2" name="Line 64"/>
          <p:cNvSpPr>
            <a:spLocks noChangeShapeType="1"/>
          </p:cNvSpPr>
          <p:nvPr/>
        </p:nvSpPr>
        <p:spPr bwMode="auto">
          <a:xfrm>
            <a:off x="2209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3" name="Line 65"/>
          <p:cNvSpPr>
            <a:spLocks noChangeShapeType="1"/>
          </p:cNvSpPr>
          <p:nvPr/>
        </p:nvSpPr>
        <p:spPr bwMode="auto">
          <a:xfrm>
            <a:off x="2590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4" name="Line 66"/>
          <p:cNvSpPr>
            <a:spLocks noChangeShapeType="1"/>
          </p:cNvSpPr>
          <p:nvPr/>
        </p:nvSpPr>
        <p:spPr bwMode="auto">
          <a:xfrm>
            <a:off x="3352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5" name="Line 67"/>
          <p:cNvSpPr>
            <a:spLocks noChangeShapeType="1"/>
          </p:cNvSpPr>
          <p:nvPr/>
        </p:nvSpPr>
        <p:spPr bwMode="auto">
          <a:xfrm>
            <a:off x="2971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6" name="Line 68"/>
          <p:cNvSpPr>
            <a:spLocks noChangeShapeType="1"/>
          </p:cNvSpPr>
          <p:nvPr/>
        </p:nvSpPr>
        <p:spPr bwMode="auto">
          <a:xfrm>
            <a:off x="3733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7" name="Line 69"/>
          <p:cNvSpPr>
            <a:spLocks noChangeShapeType="1"/>
          </p:cNvSpPr>
          <p:nvPr/>
        </p:nvSpPr>
        <p:spPr bwMode="auto">
          <a:xfrm>
            <a:off x="4114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8" name="Line 70"/>
          <p:cNvSpPr>
            <a:spLocks noChangeShapeType="1"/>
          </p:cNvSpPr>
          <p:nvPr/>
        </p:nvSpPr>
        <p:spPr bwMode="auto">
          <a:xfrm>
            <a:off x="4495800" y="6096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154119" name="Text Box 71"/>
          <p:cNvSpPr txBox="1">
            <a:spLocks noChangeArrowheads="1"/>
          </p:cNvSpPr>
          <p:nvPr/>
        </p:nvSpPr>
        <p:spPr bwMode="auto">
          <a:xfrm>
            <a:off x="914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154120" name="Text Box 72"/>
          <p:cNvSpPr txBox="1">
            <a:spLocks noChangeArrowheads="1"/>
          </p:cNvSpPr>
          <p:nvPr/>
        </p:nvSpPr>
        <p:spPr bwMode="auto">
          <a:xfrm>
            <a:off x="1306513" y="6172200"/>
            <a:ext cx="2936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154121" name="Text Box 73"/>
          <p:cNvSpPr txBox="1">
            <a:spLocks noChangeArrowheads="1"/>
          </p:cNvSpPr>
          <p:nvPr/>
        </p:nvSpPr>
        <p:spPr bwMode="auto">
          <a:xfrm>
            <a:off x="1687513" y="6172200"/>
            <a:ext cx="2936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154122" name="Text Box 74"/>
          <p:cNvSpPr txBox="1">
            <a:spLocks noChangeArrowheads="1"/>
          </p:cNvSpPr>
          <p:nvPr/>
        </p:nvSpPr>
        <p:spPr bwMode="auto">
          <a:xfrm>
            <a:off x="2068513" y="6172200"/>
            <a:ext cx="2936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154123" name="Text Box 75"/>
          <p:cNvSpPr txBox="1">
            <a:spLocks noChangeArrowheads="1"/>
          </p:cNvSpPr>
          <p:nvPr/>
        </p:nvSpPr>
        <p:spPr bwMode="auto">
          <a:xfrm>
            <a:off x="2438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154124" name="Text Box 76"/>
          <p:cNvSpPr txBox="1">
            <a:spLocks noChangeArrowheads="1"/>
          </p:cNvSpPr>
          <p:nvPr/>
        </p:nvSpPr>
        <p:spPr bwMode="auto">
          <a:xfrm>
            <a:off x="2819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154125" name="Text Box 77"/>
          <p:cNvSpPr txBox="1">
            <a:spLocks noChangeArrowheads="1"/>
          </p:cNvSpPr>
          <p:nvPr/>
        </p:nvSpPr>
        <p:spPr bwMode="auto">
          <a:xfrm>
            <a:off x="3200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1154126" name="Text Box 78"/>
          <p:cNvSpPr txBox="1">
            <a:spLocks noChangeArrowheads="1"/>
          </p:cNvSpPr>
          <p:nvPr/>
        </p:nvSpPr>
        <p:spPr bwMode="auto">
          <a:xfrm>
            <a:off x="3581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1154127" name="Text Box 79"/>
          <p:cNvSpPr txBox="1">
            <a:spLocks noChangeArrowheads="1"/>
          </p:cNvSpPr>
          <p:nvPr/>
        </p:nvSpPr>
        <p:spPr bwMode="auto">
          <a:xfrm>
            <a:off x="3962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1154128" name="Text Box 80"/>
          <p:cNvSpPr txBox="1">
            <a:spLocks noChangeArrowheads="1"/>
          </p:cNvSpPr>
          <p:nvPr/>
        </p:nvSpPr>
        <p:spPr bwMode="auto">
          <a:xfrm>
            <a:off x="4343400" y="6172200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/>
              <a:t>9</a:t>
            </a:r>
          </a:p>
        </p:txBody>
      </p:sp>
      <p:grpSp>
        <p:nvGrpSpPr>
          <p:cNvPr id="1154148" name="Group 100"/>
          <p:cNvGrpSpPr>
            <a:grpSpLocks/>
          </p:cNvGrpSpPr>
          <p:nvPr/>
        </p:nvGrpSpPr>
        <p:grpSpPr bwMode="auto">
          <a:xfrm>
            <a:off x="1066800" y="3179763"/>
            <a:ext cx="7019925" cy="2971800"/>
            <a:chOff x="672" y="1859"/>
            <a:chExt cx="4422" cy="1872"/>
          </a:xfrm>
        </p:grpSpPr>
        <p:sp>
          <p:nvSpPr>
            <p:cNvPr id="1154149" name="Freeform 101"/>
            <p:cNvSpPr>
              <a:spLocks/>
            </p:cNvSpPr>
            <p:nvPr/>
          </p:nvSpPr>
          <p:spPr bwMode="auto">
            <a:xfrm>
              <a:off x="672" y="1859"/>
              <a:ext cx="3936" cy="1872"/>
            </a:xfrm>
            <a:custGeom>
              <a:avLst/>
              <a:gdLst>
                <a:gd name="T0" fmla="*/ 0 w 3936"/>
                <a:gd name="T1" fmla="*/ 1872 h 1872"/>
                <a:gd name="T2" fmla="*/ 240 w 3936"/>
                <a:gd name="T3" fmla="*/ 1488 h 1872"/>
                <a:gd name="T4" fmla="*/ 480 w 3936"/>
                <a:gd name="T5" fmla="*/ 1200 h 1872"/>
                <a:gd name="T6" fmla="*/ 720 w 3936"/>
                <a:gd name="T7" fmla="*/ 960 h 1872"/>
                <a:gd name="T8" fmla="*/ 960 w 3936"/>
                <a:gd name="T9" fmla="*/ 768 h 1872"/>
                <a:gd name="T10" fmla="*/ 1200 w 3936"/>
                <a:gd name="T11" fmla="*/ 576 h 1872"/>
                <a:gd name="T12" fmla="*/ 1440 w 3936"/>
                <a:gd name="T13" fmla="*/ 432 h 1872"/>
                <a:gd name="T14" fmla="*/ 1728 w 3936"/>
                <a:gd name="T15" fmla="*/ 336 h 1872"/>
                <a:gd name="T16" fmla="*/ 2064 w 3936"/>
                <a:gd name="T17" fmla="*/ 240 h 1872"/>
                <a:gd name="T18" fmla="*/ 2592 w 3936"/>
                <a:gd name="T19" fmla="*/ 144 h 1872"/>
                <a:gd name="T20" fmla="*/ 3360 w 3936"/>
                <a:gd name="T21" fmla="*/ 48 h 1872"/>
                <a:gd name="T22" fmla="*/ 3936 w 3936"/>
                <a:gd name="T23" fmla="*/ 0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36" h="1872">
                  <a:moveTo>
                    <a:pt x="0" y="1872"/>
                  </a:moveTo>
                  <a:lnTo>
                    <a:pt x="240" y="1488"/>
                  </a:lnTo>
                  <a:lnTo>
                    <a:pt x="480" y="1200"/>
                  </a:lnTo>
                  <a:lnTo>
                    <a:pt x="720" y="960"/>
                  </a:lnTo>
                  <a:lnTo>
                    <a:pt x="960" y="768"/>
                  </a:lnTo>
                  <a:lnTo>
                    <a:pt x="1200" y="576"/>
                  </a:lnTo>
                  <a:lnTo>
                    <a:pt x="1440" y="432"/>
                  </a:lnTo>
                  <a:lnTo>
                    <a:pt x="1728" y="336"/>
                  </a:lnTo>
                  <a:lnTo>
                    <a:pt x="2064" y="240"/>
                  </a:lnTo>
                  <a:lnTo>
                    <a:pt x="2592" y="144"/>
                  </a:lnTo>
                  <a:lnTo>
                    <a:pt x="3360" y="48"/>
                  </a:lnTo>
                  <a:lnTo>
                    <a:pt x="3936" y="0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150" name="Oval 102"/>
            <p:cNvSpPr>
              <a:spLocks noChangeArrowheads="1"/>
            </p:cNvSpPr>
            <p:nvPr/>
          </p:nvSpPr>
          <p:spPr bwMode="auto">
            <a:xfrm>
              <a:off x="864" y="3299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1" name="Oval 103"/>
            <p:cNvSpPr>
              <a:spLocks noChangeArrowheads="1"/>
            </p:cNvSpPr>
            <p:nvPr/>
          </p:nvSpPr>
          <p:spPr bwMode="auto">
            <a:xfrm>
              <a:off x="1104" y="3011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2" name="Oval 104"/>
            <p:cNvSpPr>
              <a:spLocks noChangeArrowheads="1"/>
            </p:cNvSpPr>
            <p:nvPr/>
          </p:nvSpPr>
          <p:spPr bwMode="auto">
            <a:xfrm>
              <a:off x="1344" y="2771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3" name="Oval 105"/>
            <p:cNvSpPr>
              <a:spLocks noChangeArrowheads="1"/>
            </p:cNvSpPr>
            <p:nvPr/>
          </p:nvSpPr>
          <p:spPr bwMode="auto">
            <a:xfrm>
              <a:off x="1584" y="2579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4" name="Oval 106"/>
            <p:cNvSpPr>
              <a:spLocks noChangeArrowheads="1"/>
            </p:cNvSpPr>
            <p:nvPr/>
          </p:nvSpPr>
          <p:spPr bwMode="auto">
            <a:xfrm>
              <a:off x="1824" y="2387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5" name="Oval 107"/>
            <p:cNvSpPr>
              <a:spLocks noChangeArrowheads="1"/>
            </p:cNvSpPr>
            <p:nvPr/>
          </p:nvSpPr>
          <p:spPr bwMode="auto">
            <a:xfrm>
              <a:off x="2064" y="2243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6" name="Oval 108"/>
            <p:cNvSpPr>
              <a:spLocks noChangeArrowheads="1"/>
            </p:cNvSpPr>
            <p:nvPr/>
          </p:nvSpPr>
          <p:spPr bwMode="auto">
            <a:xfrm>
              <a:off x="2304" y="2156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7" name="Oval 109"/>
            <p:cNvSpPr>
              <a:spLocks noChangeArrowheads="1"/>
            </p:cNvSpPr>
            <p:nvPr/>
          </p:nvSpPr>
          <p:spPr bwMode="auto">
            <a:xfrm>
              <a:off x="2553" y="2088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8" name="Oval 110"/>
            <p:cNvSpPr>
              <a:spLocks noChangeArrowheads="1"/>
            </p:cNvSpPr>
            <p:nvPr/>
          </p:nvSpPr>
          <p:spPr bwMode="auto">
            <a:xfrm>
              <a:off x="2784" y="2021"/>
              <a:ext cx="96" cy="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59" name="Text Box 111"/>
            <p:cNvSpPr txBox="1">
              <a:spLocks noChangeArrowheads="1"/>
            </p:cNvSpPr>
            <p:nvPr/>
          </p:nvSpPr>
          <p:spPr bwMode="auto">
            <a:xfrm>
              <a:off x="3456" y="1960"/>
              <a:ext cx="1638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000" i="1">
                  <a:solidFill>
                    <a:schemeClr val="accent1"/>
                  </a:solidFill>
                  <a:latin typeface="Times New Roman" charset="0"/>
                  <a:cs typeface="Arial" charset="0"/>
                </a:rPr>
                <a:t>EstimatedRTT</a:t>
              </a:r>
              <a:r>
                <a:rPr lang="en-US" sz="2000">
                  <a:solidFill>
                    <a:schemeClr val="accent1"/>
                  </a:solidFill>
                  <a:latin typeface="Times New Roman" charset="0"/>
                  <a:cs typeface="Arial" charset="0"/>
                </a:rPr>
                <a:t> (</a:t>
              </a:r>
              <a:r>
                <a:rPr lang="el-GR" sz="2000">
                  <a:solidFill>
                    <a:schemeClr val="accent1"/>
                  </a:solidFill>
                  <a:latin typeface="Times New Roman" charset="0"/>
                  <a:cs typeface="Arial" charset="0"/>
                </a:rPr>
                <a:t>α</a:t>
              </a:r>
              <a:r>
                <a:rPr lang="en-US" sz="2000">
                  <a:solidFill>
                    <a:schemeClr val="accent1"/>
                  </a:solidFill>
                  <a:latin typeface="Times New Roman" charset="0"/>
                  <a:cs typeface="Arial" charset="0"/>
                </a:rPr>
                <a:t> = 0.8)</a:t>
              </a:r>
              <a:endParaRPr lang="el-GR" sz="2000">
                <a:solidFill>
                  <a:schemeClr val="accent1"/>
                </a:solidFill>
                <a:latin typeface="Times New Roman" charset="0"/>
                <a:cs typeface="Arial" charset="0"/>
              </a:endParaRPr>
            </a:p>
          </p:txBody>
        </p:sp>
      </p:grpSp>
      <p:grpSp>
        <p:nvGrpSpPr>
          <p:cNvPr id="1154160" name="Group 112"/>
          <p:cNvGrpSpPr>
            <a:grpSpLocks/>
          </p:cNvGrpSpPr>
          <p:nvPr/>
        </p:nvGrpSpPr>
        <p:grpSpPr bwMode="auto">
          <a:xfrm>
            <a:off x="1066800" y="2709863"/>
            <a:ext cx="6715125" cy="3441700"/>
            <a:chOff x="672" y="1563"/>
            <a:chExt cx="4230" cy="2168"/>
          </a:xfrm>
        </p:grpSpPr>
        <p:sp>
          <p:nvSpPr>
            <p:cNvPr id="1154161" name="Oval 113"/>
            <p:cNvSpPr>
              <a:spLocks noChangeArrowheads="1"/>
            </p:cNvSpPr>
            <p:nvPr/>
          </p:nvSpPr>
          <p:spPr bwMode="auto">
            <a:xfrm>
              <a:off x="864" y="272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2" name="Oval 114"/>
            <p:cNvSpPr>
              <a:spLocks noChangeArrowheads="1"/>
            </p:cNvSpPr>
            <p:nvPr/>
          </p:nvSpPr>
          <p:spPr bwMode="auto">
            <a:xfrm>
              <a:off x="1104" y="224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3" name="Oval 115"/>
            <p:cNvSpPr>
              <a:spLocks noChangeArrowheads="1"/>
            </p:cNvSpPr>
            <p:nvPr/>
          </p:nvSpPr>
          <p:spPr bwMode="auto">
            <a:xfrm>
              <a:off x="1344" y="200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4" name="Oval 116"/>
            <p:cNvSpPr>
              <a:spLocks noChangeArrowheads="1"/>
            </p:cNvSpPr>
            <p:nvPr/>
          </p:nvSpPr>
          <p:spPr bwMode="auto">
            <a:xfrm>
              <a:off x="1584" y="1907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5" name="Oval 117"/>
            <p:cNvSpPr>
              <a:spLocks noChangeArrowheads="1"/>
            </p:cNvSpPr>
            <p:nvPr/>
          </p:nvSpPr>
          <p:spPr bwMode="auto">
            <a:xfrm>
              <a:off x="1824" y="1811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6" name="Oval 118"/>
            <p:cNvSpPr>
              <a:spLocks noChangeArrowheads="1"/>
            </p:cNvSpPr>
            <p:nvPr/>
          </p:nvSpPr>
          <p:spPr bwMode="auto">
            <a:xfrm>
              <a:off x="2064" y="1763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54167" name="Freeform 119"/>
            <p:cNvSpPr>
              <a:spLocks/>
            </p:cNvSpPr>
            <p:nvPr/>
          </p:nvSpPr>
          <p:spPr bwMode="auto">
            <a:xfrm>
              <a:off x="672" y="1811"/>
              <a:ext cx="3456" cy="1920"/>
            </a:xfrm>
            <a:custGeom>
              <a:avLst/>
              <a:gdLst>
                <a:gd name="T0" fmla="*/ 0 w 3456"/>
                <a:gd name="T1" fmla="*/ 1920 h 1920"/>
                <a:gd name="T2" fmla="*/ 240 w 3456"/>
                <a:gd name="T3" fmla="*/ 960 h 1920"/>
                <a:gd name="T4" fmla="*/ 480 w 3456"/>
                <a:gd name="T5" fmla="*/ 480 h 1920"/>
                <a:gd name="T6" fmla="*/ 720 w 3456"/>
                <a:gd name="T7" fmla="*/ 240 h 1920"/>
                <a:gd name="T8" fmla="*/ 960 w 3456"/>
                <a:gd name="T9" fmla="*/ 144 h 1920"/>
                <a:gd name="T10" fmla="*/ 1200 w 3456"/>
                <a:gd name="T11" fmla="*/ 48 h 1920"/>
                <a:gd name="T12" fmla="*/ 1440 w 3456"/>
                <a:gd name="T13" fmla="*/ 0 h 1920"/>
                <a:gd name="T14" fmla="*/ 3456 w 3456"/>
                <a:gd name="T15" fmla="*/ 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56" h="1920">
                  <a:moveTo>
                    <a:pt x="0" y="1920"/>
                  </a:moveTo>
                  <a:lnTo>
                    <a:pt x="240" y="960"/>
                  </a:lnTo>
                  <a:lnTo>
                    <a:pt x="480" y="480"/>
                  </a:lnTo>
                  <a:lnTo>
                    <a:pt x="720" y="240"/>
                  </a:lnTo>
                  <a:lnTo>
                    <a:pt x="960" y="144"/>
                  </a:lnTo>
                  <a:lnTo>
                    <a:pt x="1200" y="48"/>
                  </a:lnTo>
                  <a:lnTo>
                    <a:pt x="1440" y="0"/>
                  </a:lnTo>
                  <a:lnTo>
                    <a:pt x="3456" y="0"/>
                  </a:lnTo>
                </a:path>
              </a:pathLst>
            </a:custGeom>
            <a:noFill/>
            <a:ln w="254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54168" name="Text Box 120"/>
            <p:cNvSpPr txBox="1">
              <a:spLocks noChangeArrowheads="1"/>
            </p:cNvSpPr>
            <p:nvPr/>
          </p:nvSpPr>
          <p:spPr bwMode="auto">
            <a:xfrm>
              <a:off x="3264" y="1563"/>
              <a:ext cx="1638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000" i="1">
                  <a:solidFill>
                    <a:schemeClr val="tx2"/>
                  </a:solidFill>
                  <a:latin typeface="Times New Roman" charset="0"/>
                  <a:cs typeface="Arial" charset="0"/>
                </a:rPr>
                <a:t>EstimatedRTT</a:t>
              </a:r>
              <a:r>
                <a:rPr lang="en-US" sz="2000">
                  <a:solidFill>
                    <a:schemeClr val="tx2"/>
                  </a:solidFill>
                  <a:latin typeface="Times New Roman" charset="0"/>
                  <a:cs typeface="Arial" charset="0"/>
                </a:rPr>
                <a:t> (</a:t>
              </a:r>
              <a:r>
                <a:rPr lang="el-GR" sz="2000">
                  <a:solidFill>
                    <a:schemeClr val="tx2"/>
                  </a:solidFill>
                  <a:latin typeface="Times New Roman" charset="0"/>
                  <a:cs typeface="Arial" charset="0"/>
                </a:rPr>
                <a:t>α</a:t>
              </a:r>
              <a:r>
                <a:rPr lang="en-US" sz="2000">
                  <a:solidFill>
                    <a:schemeClr val="tx2"/>
                  </a:solidFill>
                  <a:latin typeface="Times New Roman" charset="0"/>
                  <a:cs typeface="Arial" charset="0"/>
                </a:rPr>
                <a:t> = 0.5)</a:t>
              </a:r>
              <a:endParaRPr lang="el-GR" sz="2000">
                <a:solidFill>
                  <a:schemeClr val="tx2"/>
                </a:solidFill>
                <a:latin typeface="Times New Roman" charset="0"/>
                <a:cs typeface="Arial" charset="0"/>
              </a:endParaRPr>
            </a:p>
          </p:txBody>
        </p:sp>
      </p:grpSp>
      <p:sp>
        <p:nvSpPr>
          <p:cNvPr id="6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1828BE7-28D6-6A44-825C-169A4C1A9E19}" type="slidenum">
              <a:rPr lang="en-US" smtClean="0"/>
              <a:t>99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15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9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11.7|5.1|15.1|23|3.8|10|1.5|4.5|25.1|1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0.6|17.4|21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26.9|3.3|12.7|17.9|10.2|19.7|8.7|3.4|27.5|8.3|8.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|6|1.8|58.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22.5|11.6|11.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7.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6.9|0.1|29.9|23.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16.7|9.5|2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8|4.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3.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8.9|9.3|8.4|6.4|5.7|17.5|12.9|7.1|32.3|9.6|15.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9.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6.3|7|13.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1.8|27.6|29.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8.9|10.1|2.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8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45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4.3|6.7|8.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5.3|20.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9.3|4.7|8.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7.9|19.9|11.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5.3|10.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5.5|31.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28.8|28.7|18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.3|2|5|26.5|3.5|2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5|2.3|2.1|3.6|2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8|0.9|2.3|4.3|3.3|2.8|3.4|6.9|4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5.8|2.3|13.7|11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5|4.1|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25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3.3|5.1|5.3|1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5.7|2.3|28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7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67.2|8.3|6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4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6.3|36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7.5|44.5|11.6|16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8.9|1.1|6.1|11.7|8.4|3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49.4|8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|57.8|40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10.8|18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3.3|7.6|4.1|8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|1.4|6.3|28.9|6.6|1.5|2.9|3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8|6.7|3.6|9.1|6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3.9|39.8|5|7.4|6.6|27.1|18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7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37.4|13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5.5|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3.4|3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3.3|10.9|12.9|33.3|46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8|4.4|1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.9|4.9|3.1|3.9|1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6.9|3.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2|17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2|2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9|37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8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.2|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|11.3|33.9|17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4.6|3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3.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.9|3.1|30.7|1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21.9|14|8.7|22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2.3|11|1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3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7.3|18.7|8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5.7|12.1|11.8|3.4|7.7|31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.6|3.8|9.4|2.6|1.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17.7|19.4|7.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.3|1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4.3|2.4|19.4|14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9|22.2|5.4|21.7|3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9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9.8|17.2|20.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8|10.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1.5|49.9|44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4.3|20.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4.1|16.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27.5|31.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31.7|20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5|5.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6.8|5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9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6|10|7.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5|3|46.6|6.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2.2|2.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7.1|27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7.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3.6|10.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1.2|24.8|5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25.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7.9|12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2.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8.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2.4|8.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5|3.2|1.1|1.1|0.5|5|2.9|1.5|4.8|1.2|6.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4|90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0|20.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3.5|20.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90922</TotalTime>
  <Words>11668</Words>
  <Application>Microsoft Macintosh PowerPoint</Application>
  <PresentationFormat>On-screen Show (4:3)</PresentationFormat>
  <Paragraphs>2788</Paragraphs>
  <Slides>223</Slides>
  <Notes>90</Notes>
  <HiddenSlides>3</HiddenSlides>
  <MMClips>1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223</vt:i4>
      </vt:variant>
    </vt:vector>
  </HeadingPairs>
  <TitlesOfParts>
    <vt:vector size="245" baseType="lpstr">
      <vt:lpstr>Arial Unicode MS</vt:lpstr>
      <vt:lpstr>ＭＳ Ｐゴシック</vt:lpstr>
      <vt:lpstr>Arial</vt:lpstr>
      <vt:lpstr>Arial Bold</vt:lpstr>
      <vt:lpstr>Arial Bold Italic</vt:lpstr>
      <vt:lpstr>Calibri</vt:lpstr>
      <vt:lpstr>Comic Sans MS</vt:lpstr>
      <vt:lpstr>Courier</vt:lpstr>
      <vt:lpstr>Courier New</vt:lpstr>
      <vt:lpstr>Helvetica</vt:lpstr>
      <vt:lpstr>Queen Mary</vt:lpstr>
      <vt:lpstr>Symbol</vt:lpstr>
      <vt:lpstr>Tahoma</vt:lpstr>
      <vt:lpstr>Times</vt:lpstr>
      <vt:lpstr>Times New Roman</vt:lpstr>
      <vt:lpstr>Times New Roman Bold Italic</vt:lpstr>
      <vt:lpstr>Times New Roman Italic</vt:lpstr>
      <vt:lpstr>Wingdings</vt:lpstr>
      <vt:lpstr>ZapfDingbats</vt:lpstr>
      <vt:lpstr>Office Theme</vt:lpstr>
      <vt:lpstr>Picture</vt:lpstr>
      <vt:lpstr>Equation</vt:lpstr>
      <vt:lpstr>PowerPoint Presentation</vt:lpstr>
      <vt:lpstr>Topic 5 – Transport</vt:lpstr>
      <vt:lpstr>Transport Layer</vt:lpstr>
      <vt:lpstr>Why a transport layer? </vt:lpstr>
      <vt:lpstr>Why a transport layer? </vt:lpstr>
      <vt:lpstr>Why a transport layer? </vt:lpstr>
      <vt:lpstr>Why a transport layer? </vt:lpstr>
      <vt:lpstr>Why a transport layer? </vt:lpstr>
      <vt:lpstr>Role of the Transport Layer</vt:lpstr>
      <vt:lpstr>Role of the Transport Layer</vt:lpstr>
      <vt:lpstr>Role of the Transport Layer</vt:lpstr>
      <vt:lpstr>Role of the Transport Layer</vt:lpstr>
      <vt:lpstr>Role of the Transport Layer</vt:lpstr>
      <vt:lpstr>Role of the Transport Layer</vt:lpstr>
      <vt:lpstr>Context: Applications and Sockets</vt:lpstr>
      <vt:lpstr>Ports</vt:lpstr>
      <vt:lpstr>PowerPoint Presentation</vt:lpstr>
      <vt:lpstr>PowerPoint Presentation</vt:lpstr>
      <vt:lpstr>PowerPoint Presentation</vt:lpstr>
      <vt:lpstr>PowerPoint Presentation</vt:lpstr>
      <vt:lpstr>Recap: Multiplexing and Demultiplexing</vt:lpstr>
      <vt:lpstr>More on Ports</vt:lpstr>
      <vt:lpstr>UDP: User Datagram Protocol </vt:lpstr>
      <vt:lpstr>Why a transport layer? </vt:lpstr>
      <vt:lpstr>Principles of Reliable data transfer</vt:lpstr>
      <vt:lpstr>Principles of Reliable data transfer</vt:lpstr>
      <vt:lpstr>Principles of Reliable data transfer</vt:lpstr>
      <vt:lpstr>Reliable data transfer: getting started</vt:lpstr>
      <vt:lpstr>Reliable data transfer: getting started</vt:lpstr>
      <vt:lpstr>KR state machines – a note.</vt:lpstr>
      <vt:lpstr>Rdt1.0: reliable transfer over a reliable channel</vt:lpstr>
      <vt:lpstr>Rdt2.0: channel with bit errors</vt:lpstr>
      <vt:lpstr>Dealing with Packet Corruption </vt:lpstr>
      <vt:lpstr>rdt2.0: FSM specification</vt:lpstr>
      <vt:lpstr>rdt2.0: operation with no errors</vt:lpstr>
      <vt:lpstr>rdt2.0: error scenario</vt:lpstr>
      <vt:lpstr>rdt2.0 has a fatal flaw!</vt:lpstr>
      <vt:lpstr>Dealing with Packet Corruption </vt:lpstr>
      <vt:lpstr>rdt2.1: sender, handles garbled ACK/NAKs</vt:lpstr>
      <vt:lpstr>rdt2.1: receiver, handles garbled ACK/NAKs</vt:lpstr>
      <vt:lpstr>rdt2.1: discussion</vt:lpstr>
      <vt:lpstr>rdt2.2: a NAK-free protocol</vt:lpstr>
      <vt:lpstr>rdt2.2: sender, receiver fragments</vt:lpstr>
      <vt:lpstr>rdt3.0: channels with errors and loss</vt:lpstr>
      <vt:lpstr>rdt3.0 sender</vt:lpstr>
      <vt:lpstr>Dealing with Packet Loss</vt:lpstr>
      <vt:lpstr>Dealing with Packet Loss</vt:lpstr>
      <vt:lpstr>Dealing with Packet Loss</vt:lpstr>
      <vt:lpstr>Performance of rdt3.0</vt:lpstr>
      <vt:lpstr>rdt3.0: stop-and-wait operation</vt:lpstr>
      <vt:lpstr>Pipelined (Packet-Window) protocols</vt:lpstr>
      <vt:lpstr>A Sliding Packet Window</vt:lpstr>
      <vt:lpstr>A Sliding Packet Window</vt:lpstr>
      <vt:lpstr>Acknowledgements w/ Sliding Window</vt:lpstr>
      <vt:lpstr>Cumulative Acknowledgements (1)</vt:lpstr>
      <vt:lpstr>Cumulative Acknowledgements (2)</vt:lpstr>
      <vt:lpstr>Go-Back-N (GBN)</vt:lpstr>
      <vt:lpstr>Sliding Window with GBN</vt:lpstr>
      <vt:lpstr>GBN Example w/o Errors</vt:lpstr>
      <vt:lpstr>GBN Example with Errors</vt:lpstr>
      <vt:lpstr>GBN Example with Errors - ALTERNATIVE</vt:lpstr>
      <vt:lpstr>GBN: sender extended FSM</vt:lpstr>
      <vt:lpstr>GBN: receiver extended FSM</vt:lpstr>
      <vt:lpstr>Acknowledgements w/ Sliding Window</vt:lpstr>
      <vt:lpstr>Selective Repeat (SR)</vt:lpstr>
      <vt:lpstr>SR Example with Errors</vt:lpstr>
      <vt:lpstr>Observations</vt:lpstr>
      <vt:lpstr>Recap: components of a solution</vt:lpstr>
      <vt:lpstr>What does TCP do?</vt:lpstr>
      <vt:lpstr>Automatic Repeat Request (ARQ)</vt:lpstr>
      <vt:lpstr>TCP Header</vt:lpstr>
      <vt:lpstr>Last time: Components of a solution for reliable transport</vt:lpstr>
      <vt:lpstr>What does TCP do?</vt:lpstr>
      <vt:lpstr>TCP Header</vt:lpstr>
      <vt:lpstr>What does TCP do?</vt:lpstr>
      <vt:lpstr>TCP: Segments and Sequence Numbers</vt:lpstr>
      <vt:lpstr>TCP “Stream of Bytes” Service…</vt:lpstr>
      <vt:lpstr>… Provided Using TCP “Segments”</vt:lpstr>
      <vt:lpstr>TCP Segment</vt:lpstr>
      <vt:lpstr>Sequence Numbers</vt:lpstr>
      <vt:lpstr>Sequence Numbers</vt:lpstr>
      <vt:lpstr>TCP Header</vt:lpstr>
      <vt:lpstr>Sequence Numbers</vt:lpstr>
      <vt:lpstr>TCP Sequences and ACKS</vt:lpstr>
      <vt:lpstr>What does TCP do?</vt:lpstr>
      <vt:lpstr>ACKing and Sequence Numbers</vt:lpstr>
      <vt:lpstr>Normal Pattern</vt:lpstr>
      <vt:lpstr>TCP Header</vt:lpstr>
      <vt:lpstr>What does TCP do?</vt:lpstr>
      <vt:lpstr>Loss with cumulative ACKs</vt:lpstr>
      <vt:lpstr>What does TCP do?</vt:lpstr>
      <vt:lpstr>Loss with cumulative ACKs</vt:lpstr>
      <vt:lpstr>Loss with cumulative ACKs</vt:lpstr>
      <vt:lpstr>What does TCP do?</vt:lpstr>
      <vt:lpstr>Retransmission Timeout</vt:lpstr>
      <vt:lpstr>Timing Illustration</vt:lpstr>
      <vt:lpstr>Retransmission Timeout</vt:lpstr>
      <vt:lpstr>RTT Estimation</vt:lpstr>
      <vt:lpstr>Exponential Averaging Example</vt:lpstr>
      <vt:lpstr>Problem: Ambiguous Measurements</vt:lpstr>
      <vt:lpstr>Karn/Partridge Algorithm</vt:lpstr>
      <vt:lpstr>Karn/Partridge in action</vt:lpstr>
      <vt:lpstr>Jacobson/Karels Algorithm</vt:lpstr>
      <vt:lpstr>With Jacobson/Karels</vt:lpstr>
      <vt:lpstr>What does TCP do?</vt:lpstr>
      <vt:lpstr>TCP Header: What’s left?</vt:lpstr>
      <vt:lpstr>TCP Header: What’s left?</vt:lpstr>
      <vt:lpstr>TCP Header: What’s left?</vt:lpstr>
      <vt:lpstr>TCP Connection Establishment and Initial Sequence Numbers</vt:lpstr>
      <vt:lpstr>Initial Sequence Number (ISN)</vt:lpstr>
      <vt:lpstr>Establishing a TCP Connection</vt:lpstr>
      <vt:lpstr>TCP Header</vt:lpstr>
      <vt:lpstr>Step 1: A’s Initial SYN Packet</vt:lpstr>
      <vt:lpstr>Step 2: B’s SYN-ACK Packet</vt:lpstr>
      <vt:lpstr>Step 3: A’s ACK of the SYN-ACK</vt:lpstr>
      <vt:lpstr>Timing Diagram: 3-Way Handshaking</vt:lpstr>
      <vt:lpstr>What if the SYN Packet Gets Lost?</vt:lpstr>
      <vt:lpstr>Tearing Down the Connection</vt:lpstr>
      <vt:lpstr>Normal Termination, One Side At A Time</vt:lpstr>
      <vt:lpstr>Normal Termination, Both Together</vt:lpstr>
      <vt:lpstr>Abrupt Termination</vt:lpstr>
      <vt:lpstr>TCP State Transitions</vt:lpstr>
      <vt:lpstr>An Simpler View of the Client Side</vt:lpstr>
      <vt:lpstr>TCP Header</vt:lpstr>
      <vt:lpstr>PowerPoint Presentation</vt:lpstr>
      <vt:lpstr>Recap: Sliding Window (so far)</vt:lpstr>
      <vt:lpstr>Sliding Window at Sender (so far)</vt:lpstr>
      <vt:lpstr>Sliding Window at Receiver (so far)</vt:lpstr>
      <vt:lpstr>Solution: Advertised Window (Flow Control)</vt:lpstr>
      <vt:lpstr>Sliding Window at Receiver</vt:lpstr>
      <vt:lpstr>Sliding Window at Sender (so far)</vt:lpstr>
      <vt:lpstr>Sliding Window w/ Flow Control</vt:lpstr>
      <vt:lpstr>Advertised Window Limits Rate</vt:lpstr>
      <vt:lpstr>TCP </vt:lpstr>
      <vt:lpstr>Sizing Windows for  Congestion Control</vt:lpstr>
      <vt:lpstr>PowerPoint Presentation</vt:lpstr>
      <vt:lpstr>PowerPoint Presentation</vt:lpstr>
      <vt:lpstr>Statistical Multiplexing  Congestion</vt:lpstr>
      <vt:lpstr>Congestion is undesirable</vt:lpstr>
      <vt:lpstr>Who Takes Care of Congestion?</vt:lpstr>
      <vt:lpstr>Some History: TCP in the 1980s</vt:lpstr>
      <vt:lpstr>Jacobson’s Approach</vt:lpstr>
      <vt:lpstr>Three Issues to Consider</vt:lpstr>
      <vt:lpstr>Abstract View</vt:lpstr>
      <vt:lpstr>Discovering available bandwidth</vt:lpstr>
      <vt:lpstr>Adjusting to variations in bandwidth</vt:lpstr>
      <vt:lpstr>Multiple flows and sharing bandwidth</vt:lpstr>
      <vt:lpstr>Reality</vt:lpstr>
      <vt:lpstr> View from a single flow </vt:lpstr>
      <vt:lpstr>General Approaches</vt:lpstr>
      <vt:lpstr>General Approaches</vt:lpstr>
      <vt:lpstr>General Approaches</vt:lpstr>
      <vt:lpstr>General Approaches</vt:lpstr>
      <vt:lpstr>General Approaches</vt:lpstr>
      <vt:lpstr>TCP’s Approach in a Nutshell</vt:lpstr>
      <vt:lpstr>Windows, Buffers, and TCP</vt:lpstr>
      <vt:lpstr>Windows, Buffers, and TCP</vt:lpstr>
      <vt:lpstr>Windows, Buffers, and TCP</vt:lpstr>
      <vt:lpstr>Sizing Buffers in Routers</vt:lpstr>
      <vt:lpstr>Buffer Sizing Story</vt:lpstr>
      <vt:lpstr>PowerPoint Presentation</vt:lpstr>
      <vt:lpstr>PowerPoint Presentation</vt:lpstr>
      <vt:lpstr>Rule-of-thumb – Intuition </vt:lpstr>
      <vt:lpstr>Buffers in Routers So how large should the buffers be? </vt:lpstr>
      <vt:lpstr>Buffer Sizing Story</vt:lpstr>
      <vt:lpstr>Buffers in Routers So how large should the buffers be? </vt:lpstr>
      <vt:lpstr>Small Buffers – Intuition </vt:lpstr>
      <vt:lpstr>Buffer Sizing Story</vt:lpstr>
      <vt:lpstr>TCP’s Approach in a Nutshell</vt:lpstr>
      <vt:lpstr>All These Windows…</vt:lpstr>
      <vt:lpstr>Note</vt:lpstr>
      <vt:lpstr>Two Basic Questions</vt:lpstr>
      <vt:lpstr>Detecting Congestion</vt:lpstr>
      <vt:lpstr>Not All Losses the Same</vt:lpstr>
      <vt:lpstr>Rate Adjustment</vt:lpstr>
      <vt:lpstr>Bandwidth Discovery with Slow Start</vt:lpstr>
      <vt:lpstr>“Slow Start” Phase</vt:lpstr>
      <vt:lpstr>Slow Start in Action</vt:lpstr>
      <vt:lpstr>Adjusting to Varying Bandwidth</vt:lpstr>
      <vt:lpstr>AIMD</vt:lpstr>
      <vt:lpstr>Leads to the TCP “Sawtooth”</vt:lpstr>
      <vt:lpstr>Slow-Start vs. AIMD</vt:lpstr>
      <vt:lpstr>PowerPoint Presentation</vt:lpstr>
      <vt:lpstr>PowerPoint Presentation</vt:lpstr>
      <vt:lpstr>One Final Phase: Fast Recovery</vt:lpstr>
      <vt:lpstr>Example (in units of MSS, not bytes)</vt:lpstr>
      <vt:lpstr>The problem – A timeline</vt:lpstr>
      <vt:lpstr>Solution: Fast Recovery</vt:lpstr>
      <vt:lpstr>Example</vt:lpstr>
      <vt:lpstr>Timeline</vt:lpstr>
      <vt:lpstr>Putting it all together:  The TCP State Machine (partial)</vt:lpstr>
      <vt:lpstr>TCP Flavors </vt:lpstr>
      <vt:lpstr>PowerPoint Presentation</vt:lpstr>
      <vt:lpstr>TCP Flavors </vt:lpstr>
      <vt:lpstr>Interoperability</vt:lpstr>
      <vt:lpstr>TCP Throughput Equation</vt:lpstr>
      <vt:lpstr>A Simple Model for TCP Throughput</vt:lpstr>
      <vt:lpstr>A Simple Model for TCP Throughput</vt:lpstr>
      <vt:lpstr>Implications (1): Different RTTs</vt:lpstr>
      <vt:lpstr>Implications (2): High Speed TCP</vt:lpstr>
      <vt:lpstr>Adapting TCP to High Speed</vt:lpstr>
      <vt:lpstr>Implications (3): Rate-based CC</vt:lpstr>
      <vt:lpstr>PowerPoint Presentation</vt:lpstr>
      <vt:lpstr>New world of fairness….</vt:lpstr>
      <vt:lpstr>PowerPoint Presentation</vt:lpstr>
      <vt:lpstr>Recap: TCP problems</vt:lpstr>
      <vt:lpstr>Router-Assisted Congestion Control</vt:lpstr>
      <vt:lpstr>How can routers ensure each flow gets its “fair share”?</vt:lpstr>
      <vt:lpstr>Fairness: General Approach</vt:lpstr>
      <vt:lpstr>Max-Min Fairness</vt:lpstr>
      <vt:lpstr>Example</vt:lpstr>
      <vt:lpstr>Max-Min Fairness</vt:lpstr>
      <vt:lpstr>How do we deal with packets of different sizes?</vt:lpstr>
      <vt:lpstr>Fair Queuing (FQ) </vt:lpstr>
      <vt:lpstr>Example</vt:lpstr>
      <vt:lpstr>Fair Queuing (FQ)</vt:lpstr>
      <vt:lpstr>FQ vs. FIFO</vt:lpstr>
      <vt:lpstr>FQ in the big picture</vt:lpstr>
      <vt:lpstr>FQ in the big picture</vt:lpstr>
      <vt:lpstr>Fairness is a controversial goal</vt:lpstr>
      <vt:lpstr>Explicit Congestion Notification (ECN)</vt:lpstr>
      <vt:lpstr>PowerPoint Presentation</vt:lpstr>
      <vt:lpstr>Transport Recap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Moore</dc:creator>
  <cp:lastModifiedBy>Andrew W. Moore</cp:lastModifiedBy>
  <cp:revision>263</cp:revision>
  <cp:lastPrinted>2021-02-16T12:22:08Z</cp:lastPrinted>
  <dcterms:created xsi:type="dcterms:W3CDTF">2012-01-26T21:42:46Z</dcterms:created>
  <dcterms:modified xsi:type="dcterms:W3CDTF">2022-02-03T21:28:15Z</dcterms:modified>
</cp:coreProperties>
</file>